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7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 id="2147483881" r:id="rId2"/>
  </p:sldMasterIdLst>
  <p:notesMasterIdLst>
    <p:notesMasterId r:id="rId101"/>
  </p:notesMasterIdLst>
  <p:handoutMasterIdLst>
    <p:handoutMasterId r:id="rId102"/>
  </p:handoutMasterIdLst>
  <p:sldIdLst>
    <p:sldId id="794" r:id="rId3"/>
    <p:sldId id="796" r:id="rId4"/>
    <p:sldId id="806" r:id="rId5"/>
    <p:sldId id="807" r:id="rId6"/>
    <p:sldId id="797" r:id="rId7"/>
    <p:sldId id="658" r:id="rId8"/>
    <p:sldId id="801" r:id="rId9"/>
    <p:sldId id="656" r:id="rId10"/>
    <p:sldId id="655" r:id="rId11"/>
    <p:sldId id="657" r:id="rId12"/>
    <p:sldId id="802" r:id="rId13"/>
    <p:sldId id="803" r:id="rId14"/>
    <p:sldId id="636" r:id="rId15"/>
    <p:sldId id="661" r:id="rId16"/>
    <p:sldId id="626" r:id="rId17"/>
    <p:sldId id="627" r:id="rId18"/>
    <p:sldId id="798" r:id="rId19"/>
    <p:sldId id="610" r:id="rId20"/>
    <p:sldId id="611" r:id="rId21"/>
    <p:sldId id="612" r:id="rId22"/>
    <p:sldId id="614" r:id="rId23"/>
    <p:sldId id="615" r:id="rId24"/>
    <p:sldId id="616" r:id="rId25"/>
    <p:sldId id="618" r:id="rId26"/>
    <p:sldId id="804" r:id="rId27"/>
    <p:sldId id="619" r:id="rId28"/>
    <p:sldId id="805" r:id="rId29"/>
    <p:sldId id="649" r:id="rId30"/>
    <p:sldId id="813" r:id="rId31"/>
    <p:sldId id="525" r:id="rId32"/>
    <p:sldId id="828" r:id="rId33"/>
    <p:sldId id="874" r:id="rId34"/>
    <p:sldId id="865" r:id="rId35"/>
    <p:sldId id="875" r:id="rId36"/>
    <p:sldId id="815" r:id="rId37"/>
    <p:sldId id="816" r:id="rId38"/>
    <p:sldId id="817" r:id="rId39"/>
    <p:sldId id="826" r:id="rId40"/>
    <p:sldId id="839" r:id="rId41"/>
    <p:sldId id="834" r:id="rId42"/>
    <p:sldId id="820" r:id="rId43"/>
    <p:sldId id="821" r:id="rId44"/>
    <p:sldId id="822" r:id="rId45"/>
    <p:sldId id="823" r:id="rId46"/>
    <p:sldId id="824" r:id="rId47"/>
    <p:sldId id="825" r:id="rId48"/>
    <p:sldId id="827" r:id="rId49"/>
    <p:sldId id="829" r:id="rId50"/>
    <p:sldId id="830" r:id="rId51"/>
    <p:sldId id="831" r:id="rId52"/>
    <p:sldId id="836" r:id="rId53"/>
    <p:sldId id="838" r:id="rId54"/>
    <p:sldId id="833" r:id="rId55"/>
    <p:sldId id="837" r:id="rId56"/>
    <p:sldId id="848" r:id="rId57"/>
    <p:sldId id="849" r:id="rId58"/>
    <p:sldId id="850" r:id="rId59"/>
    <p:sldId id="851" r:id="rId60"/>
    <p:sldId id="853" r:id="rId61"/>
    <p:sldId id="852" r:id="rId62"/>
    <p:sldId id="854" r:id="rId63"/>
    <p:sldId id="855" r:id="rId64"/>
    <p:sldId id="418" r:id="rId65"/>
    <p:sldId id="867" r:id="rId66"/>
    <p:sldId id="868" r:id="rId67"/>
    <p:sldId id="869" r:id="rId68"/>
    <p:sldId id="870" r:id="rId69"/>
    <p:sldId id="871" r:id="rId70"/>
    <p:sldId id="872" r:id="rId71"/>
    <p:sldId id="873" r:id="rId72"/>
    <p:sldId id="808" r:id="rId73"/>
    <p:sldId id="856" r:id="rId74"/>
    <p:sldId id="528" r:id="rId75"/>
    <p:sldId id="530" r:id="rId76"/>
    <p:sldId id="531" r:id="rId77"/>
    <p:sldId id="487" r:id="rId78"/>
    <p:sldId id="532" r:id="rId79"/>
    <p:sldId id="673" r:id="rId80"/>
    <p:sldId id="857" r:id="rId81"/>
    <p:sldId id="569" r:id="rId82"/>
    <p:sldId id="570" r:id="rId83"/>
    <p:sldId id="858" r:id="rId84"/>
    <p:sldId id="795" r:id="rId85"/>
    <p:sldId id="639" r:id="rId86"/>
    <p:sldId id="640" r:id="rId87"/>
    <p:sldId id="427" r:id="rId88"/>
    <p:sldId id="859" r:id="rId89"/>
    <p:sldId id="674" r:id="rId90"/>
    <p:sldId id="860" r:id="rId91"/>
    <p:sldId id="861" r:id="rId92"/>
    <p:sldId id="862" r:id="rId93"/>
    <p:sldId id="863" r:id="rId94"/>
    <p:sldId id="775" r:id="rId95"/>
    <p:sldId id="751" r:id="rId96"/>
    <p:sldId id="573" r:id="rId97"/>
    <p:sldId id="338" r:id="rId98"/>
    <p:sldId id="560" r:id="rId99"/>
    <p:sldId id="345" r:id="rId100"/>
  </p:sldIdLst>
  <p:sldSz cx="9144000" cy="6858000" type="screen4x3"/>
  <p:notesSz cx="7010400" cy="9296400"/>
  <p:defaultTextStyle>
    <a:defPPr>
      <a:defRPr lang="en-US"/>
    </a:defPPr>
    <a:lvl1pPr algn="l" rtl="0" fontAlgn="base">
      <a:spcBef>
        <a:spcPct val="0"/>
      </a:spcBef>
      <a:spcAft>
        <a:spcPct val="0"/>
      </a:spcAft>
      <a:defRPr sz="3600" kern="1200">
        <a:solidFill>
          <a:schemeClr val="tx1"/>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6" userDrawn="1">
          <p15:clr>
            <a:srgbClr val="A4A3A4"/>
          </p15:clr>
        </p15:guide>
        <p15:guide id="2" pos="2205" userDrawn="1">
          <p15:clr>
            <a:srgbClr val="A4A3A4"/>
          </p15:clr>
        </p15:guide>
        <p15:guide id="3" orient="horz" pos="2928"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ng, Jason M" initials="LJM" lastIdx="1" clrIdx="0">
    <p:extLst>
      <p:ext uri="{19B8F6BF-5375-455C-9EA6-DF929625EA0E}">
        <p15:presenceInfo xmlns:p15="http://schemas.microsoft.com/office/powerpoint/2012/main" userId="S-1-5-21-2107199734-1782125230-1489575960-454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B5DB"/>
    <a:srgbClr val="66CCFF"/>
    <a:srgbClr val="FFFFFF"/>
    <a:srgbClr val="0066CC"/>
    <a:srgbClr val="0000CC"/>
    <a:srgbClr val="FFFF00"/>
    <a:srgbClr val="FFFFCC"/>
    <a:srgbClr val="009900"/>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97" autoAdjust="0"/>
    <p:restoredTop sz="92639" autoAdjust="0"/>
  </p:normalViewPr>
  <p:slideViewPr>
    <p:cSldViewPr>
      <p:cViewPr varScale="1">
        <p:scale>
          <a:sx n="105" d="100"/>
          <a:sy n="105" d="100"/>
        </p:scale>
        <p:origin x="1392" y="11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3426"/>
    </p:cViewPr>
  </p:sorterViewPr>
  <p:notesViewPr>
    <p:cSldViewPr>
      <p:cViewPr varScale="1">
        <p:scale>
          <a:sx n="85" d="100"/>
          <a:sy n="85" d="100"/>
        </p:scale>
        <p:origin x="-3828" y="-78"/>
      </p:cViewPr>
      <p:guideLst>
        <p:guide orient="horz" pos="2906"/>
        <p:guide pos="2205"/>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tableStyles" Target="tableStyle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_rels/viewProps.xml.rels><?xml version="1.0" encoding="UTF-8" standalone="yes"?>
<Relationships xmlns="http://schemas.openxmlformats.org/package/2006/relationships"><Relationship Id="rId1"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126671-C27D-4055-AC95-76888570F9EC}"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CB8F034-B120-4C14-9393-595A03344C30}">
      <dgm:prSet/>
      <dgm:spPr/>
      <dgm:t>
        <a:bodyPr/>
        <a:lstStyle/>
        <a:p>
          <a:r>
            <a:rPr lang="en-US" dirty="0"/>
            <a:t>Less than 5 years: </a:t>
          </a:r>
        </a:p>
        <a:p>
          <a:r>
            <a:rPr lang="en-US" dirty="0"/>
            <a:t>3 hours and 42 minutes</a:t>
          </a:r>
        </a:p>
      </dgm:t>
    </dgm:pt>
    <dgm:pt modelId="{3F3BAE96-3FB2-4653-A799-48E7512F2DD1}" type="parTrans" cxnId="{874FEE68-E5B2-4E6F-8F73-C10CAA8D59AD}">
      <dgm:prSet/>
      <dgm:spPr/>
      <dgm:t>
        <a:bodyPr/>
        <a:lstStyle/>
        <a:p>
          <a:endParaRPr lang="en-US"/>
        </a:p>
      </dgm:t>
    </dgm:pt>
    <dgm:pt modelId="{4C1C7524-6E6D-4FE6-9111-3DF7EC590ADD}" type="sibTrans" cxnId="{874FEE68-E5B2-4E6F-8F73-C10CAA8D59AD}">
      <dgm:prSet/>
      <dgm:spPr/>
      <dgm:t>
        <a:bodyPr/>
        <a:lstStyle/>
        <a:p>
          <a:endParaRPr lang="en-US"/>
        </a:p>
      </dgm:t>
    </dgm:pt>
    <dgm:pt modelId="{7147C8A1-094C-4593-98D1-BD508DC0445F}">
      <dgm:prSet/>
      <dgm:spPr/>
      <dgm:t>
        <a:bodyPr/>
        <a:lstStyle/>
        <a:p>
          <a:r>
            <a:rPr lang="en-US" dirty="0"/>
            <a:t>5 to 10 years: </a:t>
          </a:r>
        </a:p>
        <a:p>
          <a:r>
            <a:rPr lang="en-US" dirty="0"/>
            <a:t>4 hours and 18 minutes</a:t>
          </a:r>
        </a:p>
      </dgm:t>
    </dgm:pt>
    <dgm:pt modelId="{825FA607-F086-4574-B622-7B87D4934A8D}" type="parTrans" cxnId="{E83FCCB8-3409-4BE9-9A5E-02CCF4A47BEB}">
      <dgm:prSet/>
      <dgm:spPr/>
      <dgm:t>
        <a:bodyPr/>
        <a:lstStyle/>
        <a:p>
          <a:endParaRPr lang="en-US"/>
        </a:p>
      </dgm:t>
    </dgm:pt>
    <dgm:pt modelId="{4370935B-23B5-47C1-97CD-C79B09A77779}" type="sibTrans" cxnId="{E83FCCB8-3409-4BE9-9A5E-02CCF4A47BEB}">
      <dgm:prSet/>
      <dgm:spPr/>
      <dgm:t>
        <a:bodyPr/>
        <a:lstStyle/>
        <a:p>
          <a:endParaRPr lang="en-US"/>
        </a:p>
      </dgm:t>
    </dgm:pt>
    <dgm:pt modelId="{31800D34-852C-4F94-BF03-53AC3830E6BD}">
      <dgm:prSet/>
      <dgm:spPr/>
      <dgm:t>
        <a:bodyPr/>
        <a:lstStyle/>
        <a:p>
          <a:r>
            <a:rPr lang="en-US" dirty="0"/>
            <a:t>10 to 15 years:</a:t>
          </a:r>
        </a:p>
        <a:p>
          <a:r>
            <a:rPr lang="en-US" dirty="0"/>
            <a:t> 5 hours and 18 minutes</a:t>
          </a:r>
        </a:p>
      </dgm:t>
    </dgm:pt>
    <dgm:pt modelId="{8E8AA00B-7F3C-4CDF-A812-C5BED9BACA98}" type="parTrans" cxnId="{53F55C1B-67CF-45F4-BCEE-22F3EA940C95}">
      <dgm:prSet/>
      <dgm:spPr/>
      <dgm:t>
        <a:bodyPr/>
        <a:lstStyle/>
        <a:p>
          <a:endParaRPr lang="en-US"/>
        </a:p>
      </dgm:t>
    </dgm:pt>
    <dgm:pt modelId="{DC75FCAD-934E-4BC0-9D93-7614B3050DCE}" type="sibTrans" cxnId="{53F55C1B-67CF-45F4-BCEE-22F3EA940C95}">
      <dgm:prSet/>
      <dgm:spPr/>
      <dgm:t>
        <a:bodyPr/>
        <a:lstStyle/>
        <a:p>
          <a:endParaRPr lang="en-US"/>
        </a:p>
      </dgm:t>
    </dgm:pt>
    <dgm:pt modelId="{3CB387CD-E0DC-4F53-8EEF-DF41AE18A3F8}">
      <dgm:prSet/>
      <dgm:spPr/>
      <dgm:t>
        <a:bodyPr/>
        <a:lstStyle/>
        <a:p>
          <a:r>
            <a:rPr lang="en-US" dirty="0"/>
            <a:t>15 years or more: </a:t>
          </a:r>
        </a:p>
        <a:p>
          <a:r>
            <a:rPr lang="en-US" dirty="0"/>
            <a:t>6 hours and 12 minutes</a:t>
          </a:r>
        </a:p>
      </dgm:t>
    </dgm:pt>
    <dgm:pt modelId="{57BBC39C-D3E5-4D9A-8C60-2AEEDBF3043A}" type="parTrans" cxnId="{7003CB0B-5788-4222-AA41-78079E08FCB2}">
      <dgm:prSet/>
      <dgm:spPr/>
      <dgm:t>
        <a:bodyPr/>
        <a:lstStyle/>
        <a:p>
          <a:endParaRPr lang="en-US"/>
        </a:p>
      </dgm:t>
    </dgm:pt>
    <dgm:pt modelId="{28099AF4-1136-49BD-BDF4-45243CAFB648}" type="sibTrans" cxnId="{7003CB0B-5788-4222-AA41-78079E08FCB2}">
      <dgm:prSet/>
      <dgm:spPr/>
      <dgm:t>
        <a:bodyPr/>
        <a:lstStyle/>
        <a:p>
          <a:endParaRPr lang="en-US"/>
        </a:p>
      </dgm:t>
    </dgm:pt>
    <dgm:pt modelId="{2BB59B26-EE31-4158-A506-CC3A8B3E84F6}" type="pres">
      <dgm:prSet presAssocID="{41126671-C27D-4055-AC95-76888570F9EC}" presName="linear" presStyleCnt="0">
        <dgm:presLayoutVars>
          <dgm:animLvl val="lvl"/>
          <dgm:resizeHandles val="exact"/>
        </dgm:presLayoutVars>
      </dgm:prSet>
      <dgm:spPr/>
    </dgm:pt>
    <dgm:pt modelId="{BADCE5FF-00CB-4131-8A30-AE8E7A188B10}" type="pres">
      <dgm:prSet presAssocID="{ECB8F034-B120-4C14-9393-595A03344C30}" presName="parentText" presStyleLbl="node1" presStyleIdx="0" presStyleCnt="4">
        <dgm:presLayoutVars>
          <dgm:chMax val="0"/>
          <dgm:bulletEnabled val="1"/>
        </dgm:presLayoutVars>
      </dgm:prSet>
      <dgm:spPr/>
    </dgm:pt>
    <dgm:pt modelId="{9D5472CB-9A67-46D7-B7BD-3692401C8AE6}" type="pres">
      <dgm:prSet presAssocID="{4C1C7524-6E6D-4FE6-9111-3DF7EC590ADD}" presName="spacer" presStyleCnt="0"/>
      <dgm:spPr/>
    </dgm:pt>
    <dgm:pt modelId="{B6F11D72-D58E-4A88-8E7F-2C530DCE1E3D}" type="pres">
      <dgm:prSet presAssocID="{7147C8A1-094C-4593-98D1-BD508DC0445F}" presName="parentText" presStyleLbl="node1" presStyleIdx="1" presStyleCnt="4">
        <dgm:presLayoutVars>
          <dgm:chMax val="0"/>
          <dgm:bulletEnabled val="1"/>
        </dgm:presLayoutVars>
      </dgm:prSet>
      <dgm:spPr/>
    </dgm:pt>
    <dgm:pt modelId="{1423808E-D896-4659-B7BA-27D9D2565BCA}" type="pres">
      <dgm:prSet presAssocID="{4370935B-23B5-47C1-97CD-C79B09A77779}" presName="spacer" presStyleCnt="0"/>
      <dgm:spPr/>
    </dgm:pt>
    <dgm:pt modelId="{67FE819D-2321-43ED-83A9-07F870493E73}" type="pres">
      <dgm:prSet presAssocID="{31800D34-852C-4F94-BF03-53AC3830E6BD}" presName="parentText" presStyleLbl="node1" presStyleIdx="2" presStyleCnt="4">
        <dgm:presLayoutVars>
          <dgm:chMax val="0"/>
          <dgm:bulletEnabled val="1"/>
        </dgm:presLayoutVars>
      </dgm:prSet>
      <dgm:spPr/>
    </dgm:pt>
    <dgm:pt modelId="{BFFF378F-EF47-41D3-88C1-8FC3162E0C20}" type="pres">
      <dgm:prSet presAssocID="{DC75FCAD-934E-4BC0-9D93-7614B3050DCE}" presName="spacer" presStyleCnt="0"/>
      <dgm:spPr/>
    </dgm:pt>
    <dgm:pt modelId="{72D19502-711E-4DEE-A59E-6D9BC3AFD9CD}" type="pres">
      <dgm:prSet presAssocID="{3CB387CD-E0DC-4F53-8EEF-DF41AE18A3F8}" presName="parentText" presStyleLbl="node1" presStyleIdx="3" presStyleCnt="4">
        <dgm:presLayoutVars>
          <dgm:chMax val="0"/>
          <dgm:bulletEnabled val="1"/>
        </dgm:presLayoutVars>
      </dgm:prSet>
      <dgm:spPr/>
    </dgm:pt>
  </dgm:ptLst>
  <dgm:cxnLst>
    <dgm:cxn modelId="{7003CB0B-5788-4222-AA41-78079E08FCB2}" srcId="{41126671-C27D-4055-AC95-76888570F9EC}" destId="{3CB387CD-E0DC-4F53-8EEF-DF41AE18A3F8}" srcOrd="3" destOrd="0" parTransId="{57BBC39C-D3E5-4D9A-8C60-2AEEDBF3043A}" sibTransId="{28099AF4-1136-49BD-BDF4-45243CAFB648}"/>
    <dgm:cxn modelId="{53F55C1B-67CF-45F4-BCEE-22F3EA940C95}" srcId="{41126671-C27D-4055-AC95-76888570F9EC}" destId="{31800D34-852C-4F94-BF03-53AC3830E6BD}" srcOrd="2" destOrd="0" parTransId="{8E8AA00B-7F3C-4CDF-A812-C5BED9BACA98}" sibTransId="{DC75FCAD-934E-4BC0-9D93-7614B3050DCE}"/>
    <dgm:cxn modelId="{874FEE68-E5B2-4E6F-8F73-C10CAA8D59AD}" srcId="{41126671-C27D-4055-AC95-76888570F9EC}" destId="{ECB8F034-B120-4C14-9393-595A03344C30}" srcOrd="0" destOrd="0" parTransId="{3F3BAE96-3FB2-4653-A799-48E7512F2DD1}" sibTransId="{4C1C7524-6E6D-4FE6-9111-3DF7EC590ADD}"/>
    <dgm:cxn modelId="{043CD094-BF02-47B2-A9D9-E713B746CB67}" type="presOf" srcId="{41126671-C27D-4055-AC95-76888570F9EC}" destId="{2BB59B26-EE31-4158-A506-CC3A8B3E84F6}" srcOrd="0" destOrd="0" presId="urn:microsoft.com/office/officeart/2005/8/layout/vList2"/>
    <dgm:cxn modelId="{A194F3A0-5BB9-41D9-AA10-26682D4F2DA0}" type="presOf" srcId="{ECB8F034-B120-4C14-9393-595A03344C30}" destId="{BADCE5FF-00CB-4131-8A30-AE8E7A188B10}" srcOrd="0" destOrd="0" presId="urn:microsoft.com/office/officeart/2005/8/layout/vList2"/>
    <dgm:cxn modelId="{072FFBA5-63A0-400B-AFCE-B4595D000DE3}" type="presOf" srcId="{31800D34-852C-4F94-BF03-53AC3830E6BD}" destId="{67FE819D-2321-43ED-83A9-07F870493E73}" srcOrd="0" destOrd="0" presId="urn:microsoft.com/office/officeart/2005/8/layout/vList2"/>
    <dgm:cxn modelId="{E83FCCB8-3409-4BE9-9A5E-02CCF4A47BEB}" srcId="{41126671-C27D-4055-AC95-76888570F9EC}" destId="{7147C8A1-094C-4593-98D1-BD508DC0445F}" srcOrd="1" destOrd="0" parTransId="{825FA607-F086-4574-B622-7B87D4934A8D}" sibTransId="{4370935B-23B5-47C1-97CD-C79B09A77779}"/>
    <dgm:cxn modelId="{605985D6-959C-46B2-AD57-AB1AEAFFD6A3}" type="presOf" srcId="{7147C8A1-094C-4593-98D1-BD508DC0445F}" destId="{B6F11D72-D58E-4A88-8E7F-2C530DCE1E3D}" srcOrd="0" destOrd="0" presId="urn:microsoft.com/office/officeart/2005/8/layout/vList2"/>
    <dgm:cxn modelId="{E8FB00F4-7884-4867-BFC2-BA603DE02F41}" type="presOf" srcId="{3CB387CD-E0DC-4F53-8EEF-DF41AE18A3F8}" destId="{72D19502-711E-4DEE-A59E-6D9BC3AFD9CD}" srcOrd="0" destOrd="0" presId="urn:microsoft.com/office/officeart/2005/8/layout/vList2"/>
    <dgm:cxn modelId="{199050D4-D4E5-4AFA-B75A-E7E6096C79C6}" type="presParOf" srcId="{2BB59B26-EE31-4158-A506-CC3A8B3E84F6}" destId="{BADCE5FF-00CB-4131-8A30-AE8E7A188B10}" srcOrd="0" destOrd="0" presId="urn:microsoft.com/office/officeart/2005/8/layout/vList2"/>
    <dgm:cxn modelId="{5767E599-4D65-499F-9399-D654202755FA}" type="presParOf" srcId="{2BB59B26-EE31-4158-A506-CC3A8B3E84F6}" destId="{9D5472CB-9A67-46D7-B7BD-3692401C8AE6}" srcOrd="1" destOrd="0" presId="urn:microsoft.com/office/officeart/2005/8/layout/vList2"/>
    <dgm:cxn modelId="{E4C59553-301C-400F-BCC2-9B92C8940B79}" type="presParOf" srcId="{2BB59B26-EE31-4158-A506-CC3A8B3E84F6}" destId="{B6F11D72-D58E-4A88-8E7F-2C530DCE1E3D}" srcOrd="2" destOrd="0" presId="urn:microsoft.com/office/officeart/2005/8/layout/vList2"/>
    <dgm:cxn modelId="{5A6D6B6F-923D-4992-847C-D9176D611142}" type="presParOf" srcId="{2BB59B26-EE31-4158-A506-CC3A8B3E84F6}" destId="{1423808E-D896-4659-B7BA-27D9D2565BCA}" srcOrd="3" destOrd="0" presId="urn:microsoft.com/office/officeart/2005/8/layout/vList2"/>
    <dgm:cxn modelId="{31030211-3686-4BB6-894C-76D0D22CC9F9}" type="presParOf" srcId="{2BB59B26-EE31-4158-A506-CC3A8B3E84F6}" destId="{67FE819D-2321-43ED-83A9-07F870493E73}" srcOrd="4" destOrd="0" presId="urn:microsoft.com/office/officeart/2005/8/layout/vList2"/>
    <dgm:cxn modelId="{545FC97D-8286-4C3F-B584-8FEE1864E927}" type="presParOf" srcId="{2BB59B26-EE31-4158-A506-CC3A8B3E84F6}" destId="{BFFF378F-EF47-41D3-88C1-8FC3162E0C20}" srcOrd="5" destOrd="0" presId="urn:microsoft.com/office/officeart/2005/8/layout/vList2"/>
    <dgm:cxn modelId="{CBE725F4-9A1B-400B-BF14-68B9F29CED5C}" type="presParOf" srcId="{2BB59B26-EE31-4158-A506-CC3A8B3E84F6}" destId="{72D19502-711E-4DEE-A59E-6D9BC3AFD9C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22A306-B150-49B5-9FEF-A254C8777D04}" type="doc">
      <dgm:prSet loTypeId="urn:microsoft.com/office/officeart/2005/8/layout/process4" loCatId="process" qsTypeId="urn:microsoft.com/office/officeart/2005/8/quickstyle/simple3" qsCatId="simple" csTypeId="urn:microsoft.com/office/officeart/2005/8/colors/colorful2" csCatId="colorful" phldr="1"/>
      <dgm:spPr/>
      <dgm:t>
        <a:bodyPr/>
        <a:lstStyle/>
        <a:p>
          <a:endParaRPr lang="en-US"/>
        </a:p>
      </dgm:t>
    </dgm:pt>
    <dgm:pt modelId="{7D87080C-602B-4402-B5A6-99EBF0447413}">
      <dgm:prSet/>
      <dgm:spPr/>
      <dgm:t>
        <a:bodyPr/>
        <a:lstStyle/>
        <a:p>
          <a:r>
            <a:rPr lang="en-US" dirty="0"/>
            <a:t>Employees - 6% of your salary, excluded from Federal and State Income Taxes.</a:t>
          </a:r>
        </a:p>
      </dgm:t>
    </dgm:pt>
    <dgm:pt modelId="{4405F013-C7F2-4C6E-9EE9-C7553C95F5C0}" type="parTrans" cxnId="{424A60AD-00C2-428D-9DA1-2E5A4BB60525}">
      <dgm:prSet/>
      <dgm:spPr/>
      <dgm:t>
        <a:bodyPr/>
        <a:lstStyle/>
        <a:p>
          <a:endParaRPr lang="en-US"/>
        </a:p>
      </dgm:t>
    </dgm:pt>
    <dgm:pt modelId="{7CDFFDBE-9A61-4C72-8177-D414A71674FE}" type="sibTrans" cxnId="{424A60AD-00C2-428D-9DA1-2E5A4BB60525}">
      <dgm:prSet/>
      <dgm:spPr/>
      <dgm:t>
        <a:bodyPr/>
        <a:lstStyle/>
        <a:p>
          <a:endParaRPr lang="en-US"/>
        </a:p>
      </dgm:t>
    </dgm:pt>
    <dgm:pt modelId="{6319EA1E-2573-4856-B1DE-A71CAC4D2D32}">
      <dgm:prSet/>
      <dgm:spPr/>
      <dgm:t>
        <a:bodyPr/>
        <a:lstStyle/>
        <a:p>
          <a:r>
            <a:rPr lang="en-US" dirty="0"/>
            <a:t>The City – 7%  </a:t>
          </a:r>
        </a:p>
      </dgm:t>
    </dgm:pt>
    <dgm:pt modelId="{78B0D15D-2C87-4383-9D95-AE84C0997D4F}" type="parTrans" cxnId="{654E360D-9D72-4387-A779-C62878A05310}">
      <dgm:prSet/>
      <dgm:spPr/>
      <dgm:t>
        <a:bodyPr/>
        <a:lstStyle/>
        <a:p>
          <a:endParaRPr lang="en-US"/>
        </a:p>
      </dgm:t>
    </dgm:pt>
    <dgm:pt modelId="{326FC3E0-A775-42E5-863B-96DF88187A13}" type="sibTrans" cxnId="{654E360D-9D72-4387-A779-C62878A05310}">
      <dgm:prSet/>
      <dgm:spPr/>
      <dgm:t>
        <a:bodyPr/>
        <a:lstStyle/>
        <a:p>
          <a:endParaRPr lang="en-US"/>
        </a:p>
      </dgm:t>
    </dgm:pt>
    <dgm:pt modelId="{A953EC8F-B9A8-45D3-80B7-790874DD9B80}" type="pres">
      <dgm:prSet presAssocID="{3F22A306-B150-49B5-9FEF-A254C8777D04}" presName="Name0" presStyleCnt="0">
        <dgm:presLayoutVars>
          <dgm:dir/>
          <dgm:animLvl val="lvl"/>
          <dgm:resizeHandles val="exact"/>
        </dgm:presLayoutVars>
      </dgm:prSet>
      <dgm:spPr/>
    </dgm:pt>
    <dgm:pt modelId="{858542BA-C2FC-4907-B57C-15CB3D03B17A}" type="pres">
      <dgm:prSet presAssocID="{6319EA1E-2573-4856-B1DE-A71CAC4D2D32}" presName="boxAndChildren" presStyleCnt="0"/>
      <dgm:spPr/>
    </dgm:pt>
    <dgm:pt modelId="{0AA1B869-A493-4123-B475-3A65B16ABA92}" type="pres">
      <dgm:prSet presAssocID="{6319EA1E-2573-4856-B1DE-A71CAC4D2D32}" presName="parentTextBox" presStyleLbl="node1" presStyleIdx="0" presStyleCnt="2"/>
      <dgm:spPr/>
    </dgm:pt>
    <dgm:pt modelId="{F1752E16-278F-41B8-B129-EDED0882B8FA}" type="pres">
      <dgm:prSet presAssocID="{7CDFFDBE-9A61-4C72-8177-D414A71674FE}" presName="sp" presStyleCnt="0"/>
      <dgm:spPr/>
    </dgm:pt>
    <dgm:pt modelId="{B332B801-BFD5-4EF9-A906-7400DABE8FA3}" type="pres">
      <dgm:prSet presAssocID="{7D87080C-602B-4402-B5A6-99EBF0447413}" presName="arrowAndChildren" presStyleCnt="0"/>
      <dgm:spPr/>
    </dgm:pt>
    <dgm:pt modelId="{16EF0DC4-1E54-487C-B816-C60E74DE54B6}" type="pres">
      <dgm:prSet presAssocID="{7D87080C-602B-4402-B5A6-99EBF0447413}" presName="parentTextArrow" presStyleLbl="node1" presStyleIdx="1" presStyleCnt="2"/>
      <dgm:spPr/>
    </dgm:pt>
  </dgm:ptLst>
  <dgm:cxnLst>
    <dgm:cxn modelId="{654E360D-9D72-4387-A779-C62878A05310}" srcId="{3F22A306-B150-49B5-9FEF-A254C8777D04}" destId="{6319EA1E-2573-4856-B1DE-A71CAC4D2D32}" srcOrd="1" destOrd="0" parTransId="{78B0D15D-2C87-4383-9D95-AE84C0997D4F}" sibTransId="{326FC3E0-A775-42E5-863B-96DF88187A13}"/>
    <dgm:cxn modelId="{9FC8F41F-708D-49BC-8C7C-916B26DC6582}" type="presOf" srcId="{3F22A306-B150-49B5-9FEF-A254C8777D04}" destId="{A953EC8F-B9A8-45D3-80B7-790874DD9B80}" srcOrd="0" destOrd="0" presId="urn:microsoft.com/office/officeart/2005/8/layout/process4"/>
    <dgm:cxn modelId="{99654065-12F4-40B9-A11C-5F8D68B2628E}" type="presOf" srcId="{6319EA1E-2573-4856-B1DE-A71CAC4D2D32}" destId="{0AA1B869-A493-4123-B475-3A65B16ABA92}" srcOrd="0" destOrd="0" presId="urn:microsoft.com/office/officeart/2005/8/layout/process4"/>
    <dgm:cxn modelId="{E625508A-D328-4279-9179-887886E8AA20}" type="presOf" srcId="{7D87080C-602B-4402-B5A6-99EBF0447413}" destId="{16EF0DC4-1E54-487C-B816-C60E74DE54B6}" srcOrd="0" destOrd="0" presId="urn:microsoft.com/office/officeart/2005/8/layout/process4"/>
    <dgm:cxn modelId="{424A60AD-00C2-428D-9DA1-2E5A4BB60525}" srcId="{3F22A306-B150-49B5-9FEF-A254C8777D04}" destId="{7D87080C-602B-4402-B5A6-99EBF0447413}" srcOrd="0" destOrd="0" parTransId="{4405F013-C7F2-4C6E-9EE9-C7553C95F5C0}" sibTransId="{7CDFFDBE-9A61-4C72-8177-D414A71674FE}"/>
    <dgm:cxn modelId="{CC8A8D82-335B-4C0F-9320-2003AE33BCC7}" type="presParOf" srcId="{A953EC8F-B9A8-45D3-80B7-790874DD9B80}" destId="{858542BA-C2FC-4907-B57C-15CB3D03B17A}" srcOrd="0" destOrd="0" presId="urn:microsoft.com/office/officeart/2005/8/layout/process4"/>
    <dgm:cxn modelId="{2275EF4B-A1F0-485F-ADFC-A1D3BB3BEF60}" type="presParOf" srcId="{858542BA-C2FC-4907-B57C-15CB3D03B17A}" destId="{0AA1B869-A493-4123-B475-3A65B16ABA92}" srcOrd="0" destOrd="0" presId="urn:microsoft.com/office/officeart/2005/8/layout/process4"/>
    <dgm:cxn modelId="{8B1130E5-9E08-4502-AC89-EB32C7780C96}" type="presParOf" srcId="{A953EC8F-B9A8-45D3-80B7-790874DD9B80}" destId="{F1752E16-278F-41B8-B129-EDED0882B8FA}" srcOrd="1" destOrd="0" presId="urn:microsoft.com/office/officeart/2005/8/layout/process4"/>
    <dgm:cxn modelId="{CC0DD80E-8F35-41E3-AB5F-168896173ECD}" type="presParOf" srcId="{A953EC8F-B9A8-45D3-80B7-790874DD9B80}" destId="{B332B801-BFD5-4EF9-A906-7400DABE8FA3}" srcOrd="2" destOrd="0" presId="urn:microsoft.com/office/officeart/2005/8/layout/process4"/>
    <dgm:cxn modelId="{25E0764D-F9B8-47D5-AC05-8A9A8CF61CAA}" type="presParOf" srcId="{B332B801-BFD5-4EF9-A906-7400DABE8FA3}" destId="{16EF0DC4-1E54-487C-B816-C60E74DE54B6}"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6B43B0F-4EF3-431F-ACC6-B9981D93C9F6}"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64089D38-C256-4A46-A3E7-A3B593A7AF94}">
      <dgm:prSet/>
      <dgm:spPr/>
      <dgm:t>
        <a:bodyPr/>
        <a:lstStyle/>
        <a:p>
          <a:r>
            <a:rPr lang="en-US" dirty="0"/>
            <a:t>With less than five years of credited service</a:t>
          </a:r>
        </a:p>
      </dgm:t>
    </dgm:pt>
    <dgm:pt modelId="{ED603789-EF2F-4C53-8C47-495665E2BB20}" type="parTrans" cxnId="{BA52DAB2-8792-4D5D-A4A0-FB271D0B45A0}">
      <dgm:prSet/>
      <dgm:spPr/>
      <dgm:t>
        <a:bodyPr/>
        <a:lstStyle/>
        <a:p>
          <a:endParaRPr lang="en-US"/>
        </a:p>
      </dgm:t>
    </dgm:pt>
    <dgm:pt modelId="{10246F77-F6D0-4B5B-8C73-A9BFF46E5D4E}" type="sibTrans" cxnId="{BA52DAB2-8792-4D5D-A4A0-FB271D0B45A0}">
      <dgm:prSet/>
      <dgm:spPr/>
      <dgm:t>
        <a:bodyPr/>
        <a:lstStyle/>
        <a:p>
          <a:endParaRPr lang="en-US"/>
        </a:p>
      </dgm:t>
    </dgm:pt>
    <dgm:pt modelId="{3C6BBB78-0AD1-4C67-9666-B60477FE5D7F}">
      <dgm:prSet/>
      <dgm:spPr/>
      <dgm:t>
        <a:bodyPr/>
        <a:lstStyle/>
        <a:p>
          <a:r>
            <a:rPr lang="en-US" dirty="0"/>
            <a:t>you will receive a lump sum refund of EMPLOYEE  contributions; or</a:t>
          </a:r>
        </a:p>
      </dgm:t>
    </dgm:pt>
    <dgm:pt modelId="{4608B58B-B46A-4038-B25B-37C4ECEF0672}" type="parTrans" cxnId="{12485DD1-36FF-45DE-BBF7-2254E4AFC71F}">
      <dgm:prSet/>
      <dgm:spPr/>
      <dgm:t>
        <a:bodyPr/>
        <a:lstStyle/>
        <a:p>
          <a:endParaRPr lang="en-US"/>
        </a:p>
      </dgm:t>
    </dgm:pt>
    <dgm:pt modelId="{EB56EECE-1509-49DB-AE10-95942FE2E912}" type="sibTrans" cxnId="{12485DD1-36FF-45DE-BBF7-2254E4AFC71F}">
      <dgm:prSet/>
      <dgm:spPr/>
      <dgm:t>
        <a:bodyPr/>
        <a:lstStyle/>
        <a:p>
          <a:endParaRPr lang="en-US"/>
        </a:p>
      </dgm:t>
    </dgm:pt>
    <dgm:pt modelId="{7EDE3354-6555-4FDD-B884-4320CCB47C92}">
      <dgm:prSet/>
      <dgm:spPr/>
      <dgm:t>
        <a:bodyPr/>
        <a:lstStyle/>
        <a:p>
          <a:r>
            <a:rPr lang="en-US" dirty="0"/>
            <a:t>the refund may be rolled into an Individual Retirement Account (IRA).</a:t>
          </a:r>
        </a:p>
      </dgm:t>
    </dgm:pt>
    <dgm:pt modelId="{659491FC-5758-4330-A2E2-47E319BEB54E}" type="parTrans" cxnId="{051FD158-C616-4258-B830-38AD6DECB516}">
      <dgm:prSet/>
      <dgm:spPr/>
      <dgm:t>
        <a:bodyPr/>
        <a:lstStyle/>
        <a:p>
          <a:endParaRPr lang="en-US"/>
        </a:p>
      </dgm:t>
    </dgm:pt>
    <dgm:pt modelId="{66502BE5-16CD-4C78-B2C6-4E37DE800A39}" type="sibTrans" cxnId="{051FD158-C616-4258-B830-38AD6DECB516}">
      <dgm:prSet/>
      <dgm:spPr/>
      <dgm:t>
        <a:bodyPr/>
        <a:lstStyle/>
        <a:p>
          <a:endParaRPr lang="en-US"/>
        </a:p>
      </dgm:t>
    </dgm:pt>
    <dgm:pt modelId="{B9275166-E774-48CD-8A7B-4C7E7C57352A}">
      <dgm:prSet/>
      <dgm:spPr/>
      <dgm:t>
        <a:bodyPr/>
        <a:lstStyle/>
        <a:p>
          <a:r>
            <a:rPr lang="en-US" dirty="0"/>
            <a:t>With five or more years of credited service</a:t>
          </a:r>
        </a:p>
      </dgm:t>
    </dgm:pt>
    <dgm:pt modelId="{D1C7EE93-37ED-40F7-B704-BADA9C5C08FD}" type="parTrans" cxnId="{76925F0D-CD21-44BD-824B-97D610529D58}">
      <dgm:prSet/>
      <dgm:spPr/>
      <dgm:t>
        <a:bodyPr/>
        <a:lstStyle/>
        <a:p>
          <a:endParaRPr lang="en-US"/>
        </a:p>
      </dgm:t>
    </dgm:pt>
    <dgm:pt modelId="{6D25F40F-B64F-432D-9806-B76AD7E064A1}" type="sibTrans" cxnId="{76925F0D-CD21-44BD-824B-97D610529D58}">
      <dgm:prSet/>
      <dgm:spPr/>
      <dgm:t>
        <a:bodyPr/>
        <a:lstStyle/>
        <a:p>
          <a:endParaRPr lang="en-US"/>
        </a:p>
      </dgm:t>
    </dgm:pt>
    <dgm:pt modelId="{0C6D3512-FDFC-44D0-8D48-EAB4BC4F9EF4}">
      <dgm:prSet/>
      <dgm:spPr/>
      <dgm:t>
        <a:bodyPr/>
        <a:lstStyle/>
        <a:p>
          <a:r>
            <a:rPr lang="en-US" dirty="0"/>
            <a:t>you may elect a lump sum refund of  EMPLOYEE and EMPLOYER contributions at the time of termination.  </a:t>
          </a:r>
        </a:p>
      </dgm:t>
    </dgm:pt>
    <dgm:pt modelId="{8C596F95-0EA5-434E-8683-166B17775B92}" type="parTrans" cxnId="{D2DAA002-3CC7-41FB-9E07-F8F8E9E66D2A}">
      <dgm:prSet/>
      <dgm:spPr/>
      <dgm:t>
        <a:bodyPr/>
        <a:lstStyle/>
        <a:p>
          <a:endParaRPr lang="en-US"/>
        </a:p>
      </dgm:t>
    </dgm:pt>
    <dgm:pt modelId="{017FD34C-4581-406B-9B5D-85DCD924E55D}" type="sibTrans" cxnId="{D2DAA002-3CC7-41FB-9E07-F8F8E9E66D2A}">
      <dgm:prSet/>
      <dgm:spPr/>
      <dgm:t>
        <a:bodyPr/>
        <a:lstStyle/>
        <a:p>
          <a:endParaRPr lang="en-US"/>
        </a:p>
      </dgm:t>
    </dgm:pt>
    <dgm:pt modelId="{B150372C-ED45-45DD-A97A-60CBA72ECBCC}">
      <dgm:prSet/>
      <dgm:spPr/>
      <dgm:t>
        <a:bodyPr/>
        <a:lstStyle/>
        <a:p>
          <a:r>
            <a:rPr lang="en-US" dirty="0"/>
            <a:t>Contact ERS for additional options..</a:t>
          </a:r>
        </a:p>
      </dgm:t>
    </dgm:pt>
    <dgm:pt modelId="{6F20E590-11A6-4E4B-B4F6-533D09F583D0}" type="parTrans" cxnId="{6D462D24-4F9E-4A49-B369-7C5CF30C9F10}">
      <dgm:prSet/>
      <dgm:spPr/>
      <dgm:t>
        <a:bodyPr/>
        <a:lstStyle/>
        <a:p>
          <a:endParaRPr lang="en-US"/>
        </a:p>
      </dgm:t>
    </dgm:pt>
    <dgm:pt modelId="{7F3DF1AD-3867-4533-B43A-9D06F78CA48F}" type="sibTrans" cxnId="{6D462D24-4F9E-4A49-B369-7C5CF30C9F10}">
      <dgm:prSet/>
      <dgm:spPr/>
      <dgm:t>
        <a:bodyPr/>
        <a:lstStyle/>
        <a:p>
          <a:endParaRPr lang="en-US"/>
        </a:p>
      </dgm:t>
    </dgm:pt>
    <dgm:pt modelId="{81E513ED-26C6-4D50-8797-B28BD59FBBD7}" type="pres">
      <dgm:prSet presAssocID="{E6B43B0F-4EF3-431F-ACC6-B9981D93C9F6}" presName="linear" presStyleCnt="0">
        <dgm:presLayoutVars>
          <dgm:dir/>
          <dgm:animLvl val="lvl"/>
          <dgm:resizeHandles val="exact"/>
        </dgm:presLayoutVars>
      </dgm:prSet>
      <dgm:spPr/>
    </dgm:pt>
    <dgm:pt modelId="{24C4D826-A8ED-4125-B6AF-3DA8C9CFF934}" type="pres">
      <dgm:prSet presAssocID="{64089D38-C256-4A46-A3E7-A3B593A7AF94}" presName="parentLin" presStyleCnt="0"/>
      <dgm:spPr/>
    </dgm:pt>
    <dgm:pt modelId="{8A7A094D-12BF-4C49-958B-0ACE1904F35A}" type="pres">
      <dgm:prSet presAssocID="{64089D38-C256-4A46-A3E7-A3B593A7AF94}" presName="parentLeftMargin" presStyleLbl="node1" presStyleIdx="0" presStyleCnt="2"/>
      <dgm:spPr/>
    </dgm:pt>
    <dgm:pt modelId="{661A62FA-E1C6-48FA-9C42-1AF3A2AC6C84}" type="pres">
      <dgm:prSet presAssocID="{64089D38-C256-4A46-A3E7-A3B593A7AF94}" presName="parentText" presStyleLbl="node1" presStyleIdx="0" presStyleCnt="2">
        <dgm:presLayoutVars>
          <dgm:chMax val="0"/>
          <dgm:bulletEnabled val="1"/>
        </dgm:presLayoutVars>
      </dgm:prSet>
      <dgm:spPr/>
    </dgm:pt>
    <dgm:pt modelId="{59FAADC0-7B39-4A4B-9EBC-3CDDCD358BBE}" type="pres">
      <dgm:prSet presAssocID="{64089D38-C256-4A46-A3E7-A3B593A7AF94}" presName="negativeSpace" presStyleCnt="0"/>
      <dgm:spPr/>
    </dgm:pt>
    <dgm:pt modelId="{0877F62F-5F09-47D2-AF0B-B75AE46D9904}" type="pres">
      <dgm:prSet presAssocID="{64089D38-C256-4A46-A3E7-A3B593A7AF94}" presName="childText" presStyleLbl="conFgAcc1" presStyleIdx="0" presStyleCnt="2">
        <dgm:presLayoutVars>
          <dgm:bulletEnabled val="1"/>
        </dgm:presLayoutVars>
      </dgm:prSet>
      <dgm:spPr/>
    </dgm:pt>
    <dgm:pt modelId="{74E509A1-A602-4E7A-A7A3-A2C7EC470EE3}" type="pres">
      <dgm:prSet presAssocID="{10246F77-F6D0-4B5B-8C73-A9BFF46E5D4E}" presName="spaceBetweenRectangles" presStyleCnt="0"/>
      <dgm:spPr/>
    </dgm:pt>
    <dgm:pt modelId="{4691D893-DD6B-41C4-9209-B20D2900FF91}" type="pres">
      <dgm:prSet presAssocID="{B9275166-E774-48CD-8A7B-4C7E7C57352A}" presName="parentLin" presStyleCnt="0"/>
      <dgm:spPr/>
    </dgm:pt>
    <dgm:pt modelId="{FC22822E-CE76-48EB-B99D-1DB8CB0DB3FF}" type="pres">
      <dgm:prSet presAssocID="{B9275166-E774-48CD-8A7B-4C7E7C57352A}" presName="parentLeftMargin" presStyleLbl="node1" presStyleIdx="0" presStyleCnt="2"/>
      <dgm:spPr/>
    </dgm:pt>
    <dgm:pt modelId="{54782BC1-5A39-407C-8361-B99F099BB327}" type="pres">
      <dgm:prSet presAssocID="{B9275166-E774-48CD-8A7B-4C7E7C57352A}" presName="parentText" presStyleLbl="node1" presStyleIdx="1" presStyleCnt="2">
        <dgm:presLayoutVars>
          <dgm:chMax val="0"/>
          <dgm:bulletEnabled val="1"/>
        </dgm:presLayoutVars>
      </dgm:prSet>
      <dgm:spPr/>
    </dgm:pt>
    <dgm:pt modelId="{C17DBBE3-97BC-4692-A4E3-74D2A436A61E}" type="pres">
      <dgm:prSet presAssocID="{B9275166-E774-48CD-8A7B-4C7E7C57352A}" presName="negativeSpace" presStyleCnt="0"/>
      <dgm:spPr/>
    </dgm:pt>
    <dgm:pt modelId="{6E517E24-65DD-44D1-BA0A-55D2F496FEBC}" type="pres">
      <dgm:prSet presAssocID="{B9275166-E774-48CD-8A7B-4C7E7C57352A}" presName="childText" presStyleLbl="conFgAcc1" presStyleIdx="1" presStyleCnt="2">
        <dgm:presLayoutVars>
          <dgm:bulletEnabled val="1"/>
        </dgm:presLayoutVars>
      </dgm:prSet>
      <dgm:spPr/>
    </dgm:pt>
  </dgm:ptLst>
  <dgm:cxnLst>
    <dgm:cxn modelId="{D2DAA002-3CC7-41FB-9E07-F8F8E9E66D2A}" srcId="{B9275166-E774-48CD-8A7B-4C7E7C57352A}" destId="{0C6D3512-FDFC-44D0-8D48-EAB4BC4F9EF4}" srcOrd="0" destOrd="0" parTransId="{8C596F95-0EA5-434E-8683-166B17775B92}" sibTransId="{017FD34C-4581-406B-9B5D-85DCD924E55D}"/>
    <dgm:cxn modelId="{3C67A005-B84B-4B7F-96B1-1CC3B75C2A2E}" type="presOf" srcId="{0C6D3512-FDFC-44D0-8D48-EAB4BC4F9EF4}" destId="{6E517E24-65DD-44D1-BA0A-55D2F496FEBC}" srcOrd="0" destOrd="0" presId="urn:microsoft.com/office/officeart/2005/8/layout/list1"/>
    <dgm:cxn modelId="{76925F0D-CD21-44BD-824B-97D610529D58}" srcId="{E6B43B0F-4EF3-431F-ACC6-B9981D93C9F6}" destId="{B9275166-E774-48CD-8A7B-4C7E7C57352A}" srcOrd="1" destOrd="0" parTransId="{D1C7EE93-37ED-40F7-B704-BADA9C5C08FD}" sibTransId="{6D25F40F-B64F-432D-9806-B76AD7E064A1}"/>
    <dgm:cxn modelId="{6D462D24-4F9E-4A49-B369-7C5CF30C9F10}" srcId="{0C6D3512-FDFC-44D0-8D48-EAB4BC4F9EF4}" destId="{B150372C-ED45-45DD-A97A-60CBA72ECBCC}" srcOrd="0" destOrd="0" parTransId="{6F20E590-11A6-4E4B-B4F6-533D09F583D0}" sibTransId="{7F3DF1AD-3867-4533-B43A-9D06F78CA48F}"/>
    <dgm:cxn modelId="{0A24C668-DC10-4971-A1CC-35B0A98E8EDF}" type="presOf" srcId="{B9275166-E774-48CD-8A7B-4C7E7C57352A}" destId="{FC22822E-CE76-48EB-B99D-1DB8CB0DB3FF}" srcOrd="0" destOrd="0" presId="urn:microsoft.com/office/officeart/2005/8/layout/list1"/>
    <dgm:cxn modelId="{03FF626A-0845-45A3-98C7-D0B2E62559E4}" type="presOf" srcId="{64089D38-C256-4A46-A3E7-A3B593A7AF94}" destId="{8A7A094D-12BF-4C49-958B-0ACE1904F35A}" srcOrd="0" destOrd="0" presId="urn:microsoft.com/office/officeart/2005/8/layout/list1"/>
    <dgm:cxn modelId="{C8CBFC6A-3936-4E97-9B46-F5E7F00CAE18}" type="presOf" srcId="{E6B43B0F-4EF3-431F-ACC6-B9981D93C9F6}" destId="{81E513ED-26C6-4D50-8797-B28BD59FBBD7}" srcOrd="0" destOrd="0" presId="urn:microsoft.com/office/officeart/2005/8/layout/list1"/>
    <dgm:cxn modelId="{051FD158-C616-4258-B830-38AD6DECB516}" srcId="{64089D38-C256-4A46-A3E7-A3B593A7AF94}" destId="{7EDE3354-6555-4FDD-B884-4320CCB47C92}" srcOrd="1" destOrd="0" parTransId="{659491FC-5758-4330-A2E2-47E319BEB54E}" sibTransId="{66502BE5-16CD-4C78-B2C6-4E37DE800A39}"/>
    <dgm:cxn modelId="{AD090187-3873-4D93-A95A-F6F082532F4A}" type="presOf" srcId="{3C6BBB78-0AD1-4C67-9666-B60477FE5D7F}" destId="{0877F62F-5F09-47D2-AF0B-B75AE46D9904}" srcOrd="0" destOrd="0" presId="urn:microsoft.com/office/officeart/2005/8/layout/list1"/>
    <dgm:cxn modelId="{4D10F889-D63F-4808-8679-D7E7A2732996}" type="presOf" srcId="{B150372C-ED45-45DD-A97A-60CBA72ECBCC}" destId="{6E517E24-65DD-44D1-BA0A-55D2F496FEBC}" srcOrd="0" destOrd="1" presId="urn:microsoft.com/office/officeart/2005/8/layout/list1"/>
    <dgm:cxn modelId="{A2B1F699-BCF1-4C66-BB23-4AEF63130641}" type="presOf" srcId="{B9275166-E774-48CD-8A7B-4C7E7C57352A}" destId="{54782BC1-5A39-407C-8361-B99F099BB327}" srcOrd="1" destOrd="0" presId="urn:microsoft.com/office/officeart/2005/8/layout/list1"/>
    <dgm:cxn modelId="{BA52DAB2-8792-4D5D-A4A0-FB271D0B45A0}" srcId="{E6B43B0F-4EF3-431F-ACC6-B9981D93C9F6}" destId="{64089D38-C256-4A46-A3E7-A3B593A7AF94}" srcOrd="0" destOrd="0" parTransId="{ED603789-EF2F-4C53-8C47-495665E2BB20}" sibTransId="{10246F77-F6D0-4B5B-8C73-A9BFF46E5D4E}"/>
    <dgm:cxn modelId="{12485DD1-36FF-45DE-BBF7-2254E4AFC71F}" srcId="{64089D38-C256-4A46-A3E7-A3B593A7AF94}" destId="{3C6BBB78-0AD1-4C67-9666-B60477FE5D7F}" srcOrd="0" destOrd="0" parTransId="{4608B58B-B46A-4038-B25B-37C4ECEF0672}" sibTransId="{EB56EECE-1509-49DB-AE10-95942FE2E912}"/>
    <dgm:cxn modelId="{B06B1ED4-8C3C-44C8-9DE1-677171F2FB77}" type="presOf" srcId="{64089D38-C256-4A46-A3E7-A3B593A7AF94}" destId="{661A62FA-E1C6-48FA-9C42-1AF3A2AC6C84}" srcOrd="1" destOrd="0" presId="urn:microsoft.com/office/officeart/2005/8/layout/list1"/>
    <dgm:cxn modelId="{F96F83EB-9D9B-45F0-9FDF-3978CA3B11FF}" type="presOf" srcId="{7EDE3354-6555-4FDD-B884-4320CCB47C92}" destId="{0877F62F-5F09-47D2-AF0B-B75AE46D9904}" srcOrd="0" destOrd="1" presId="urn:microsoft.com/office/officeart/2005/8/layout/list1"/>
    <dgm:cxn modelId="{785CD7F3-4775-4E0D-99EC-922C0FC6DADD}" type="presParOf" srcId="{81E513ED-26C6-4D50-8797-B28BD59FBBD7}" destId="{24C4D826-A8ED-4125-B6AF-3DA8C9CFF934}" srcOrd="0" destOrd="0" presId="urn:microsoft.com/office/officeart/2005/8/layout/list1"/>
    <dgm:cxn modelId="{9A7BC812-5A98-40BF-BBEB-1AF4A0E74436}" type="presParOf" srcId="{24C4D826-A8ED-4125-B6AF-3DA8C9CFF934}" destId="{8A7A094D-12BF-4C49-958B-0ACE1904F35A}" srcOrd="0" destOrd="0" presId="urn:microsoft.com/office/officeart/2005/8/layout/list1"/>
    <dgm:cxn modelId="{1FC15A7A-1A18-4C3D-93BC-DF834F29A587}" type="presParOf" srcId="{24C4D826-A8ED-4125-B6AF-3DA8C9CFF934}" destId="{661A62FA-E1C6-48FA-9C42-1AF3A2AC6C84}" srcOrd="1" destOrd="0" presId="urn:microsoft.com/office/officeart/2005/8/layout/list1"/>
    <dgm:cxn modelId="{15F95ADE-A04D-4272-B18B-CDB577519733}" type="presParOf" srcId="{81E513ED-26C6-4D50-8797-B28BD59FBBD7}" destId="{59FAADC0-7B39-4A4B-9EBC-3CDDCD358BBE}" srcOrd="1" destOrd="0" presId="urn:microsoft.com/office/officeart/2005/8/layout/list1"/>
    <dgm:cxn modelId="{6677BB1E-3413-4F02-B35C-8E0CF379B204}" type="presParOf" srcId="{81E513ED-26C6-4D50-8797-B28BD59FBBD7}" destId="{0877F62F-5F09-47D2-AF0B-B75AE46D9904}" srcOrd="2" destOrd="0" presId="urn:microsoft.com/office/officeart/2005/8/layout/list1"/>
    <dgm:cxn modelId="{D75097CC-5B48-42C9-A6DC-496E3DDCAF59}" type="presParOf" srcId="{81E513ED-26C6-4D50-8797-B28BD59FBBD7}" destId="{74E509A1-A602-4E7A-A7A3-A2C7EC470EE3}" srcOrd="3" destOrd="0" presId="urn:microsoft.com/office/officeart/2005/8/layout/list1"/>
    <dgm:cxn modelId="{514A6CF0-0C91-4AFD-B59C-91DC4B52473E}" type="presParOf" srcId="{81E513ED-26C6-4D50-8797-B28BD59FBBD7}" destId="{4691D893-DD6B-41C4-9209-B20D2900FF91}" srcOrd="4" destOrd="0" presId="urn:microsoft.com/office/officeart/2005/8/layout/list1"/>
    <dgm:cxn modelId="{115AF17B-0D07-4AC5-BB72-E2573C417AE9}" type="presParOf" srcId="{4691D893-DD6B-41C4-9209-B20D2900FF91}" destId="{FC22822E-CE76-48EB-B99D-1DB8CB0DB3FF}" srcOrd="0" destOrd="0" presId="urn:microsoft.com/office/officeart/2005/8/layout/list1"/>
    <dgm:cxn modelId="{E35128DB-09BE-4FE3-96F0-816A8957513B}" type="presParOf" srcId="{4691D893-DD6B-41C4-9209-B20D2900FF91}" destId="{54782BC1-5A39-407C-8361-B99F099BB327}" srcOrd="1" destOrd="0" presId="urn:microsoft.com/office/officeart/2005/8/layout/list1"/>
    <dgm:cxn modelId="{99BCBB65-56D5-4C47-AB13-7A8A1D06EAD6}" type="presParOf" srcId="{81E513ED-26C6-4D50-8797-B28BD59FBBD7}" destId="{C17DBBE3-97BC-4692-A4E3-74D2A436A61E}" srcOrd="5" destOrd="0" presId="urn:microsoft.com/office/officeart/2005/8/layout/list1"/>
    <dgm:cxn modelId="{F15AC08F-C94B-4DAB-87C3-363B7927B233}" type="presParOf" srcId="{81E513ED-26C6-4D50-8797-B28BD59FBBD7}" destId="{6E517E24-65DD-44D1-BA0A-55D2F496FEBC}"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CB68B1-AB40-4786-BB81-256B61279630}"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85262A66-028D-4F99-B4B7-BE5C9613BE97}">
      <dgm:prSet phldrT="[Text]" custT="1"/>
      <dgm:spPr>
        <a:solidFill>
          <a:srgbClr val="FF0000"/>
        </a:solidFill>
      </dgm:spPr>
      <dgm:t>
        <a:bodyPr/>
        <a:lstStyle/>
        <a:p>
          <a:r>
            <a:rPr lang="en-US" sz="1400" b="1" u="sng" dirty="0"/>
            <a:t>$$$</a:t>
          </a:r>
          <a:r>
            <a:rPr lang="en-US" sz="1400" b="1" dirty="0"/>
            <a:t> </a:t>
          </a:r>
        </a:p>
        <a:p>
          <a:r>
            <a:rPr lang="en-US" sz="1400" b="1" dirty="0"/>
            <a:t>Emergency Room</a:t>
          </a:r>
        </a:p>
        <a:p>
          <a:r>
            <a:rPr lang="en-US" sz="1400" b="1" dirty="0"/>
            <a:t>Inpatient Care</a:t>
          </a:r>
          <a:endParaRPr lang="en-US" sz="1000" b="1" dirty="0"/>
        </a:p>
      </dgm:t>
    </dgm:pt>
    <dgm:pt modelId="{0654C085-5C37-41E9-BACD-BB86069B1F6A}" type="parTrans" cxnId="{355AB487-66C9-45B9-9BD9-95D7ADFB1FDE}">
      <dgm:prSet/>
      <dgm:spPr/>
      <dgm:t>
        <a:bodyPr/>
        <a:lstStyle/>
        <a:p>
          <a:endParaRPr lang="en-US"/>
        </a:p>
      </dgm:t>
    </dgm:pt>
    <dgm:pt modelId="{FD68F6D9-D4D4-4B00-BA6D-0EEB39F06F5E}" type="sibTrans" cxnId="{355AB487-66C9-45B9-9BD9-95D7ADFB1FDE}">
      <dgm:prSet/>
      <dgm:spPr/>
      <dgm:t>
        <a:bodyPr/>
        <a:lstStyle/>
        <a:p>
          <a:endParaRPr lang="en-US"/>
        </a:p>
      </dgm:t>
    </dgm:pt>
    <dgm:pt modelId="{65A83280-706A-470C-B708-9947120EA983}">
      <dgm:prSet phldrT="[Text]" custT="1"/>
      <dgm:spPr>
        <a:solidFill>
          <a:srgbClr val="009900"/>
        </a:solidFill>
      </dgm:spPr>
      <dgm:t>
        <a:bodyPr/>
        <a:lstStyle/>
        <a:p>
          <a:r>
            <a:rPr lang="en-US" sz="1400" b="1" u="sng" dirty="0"/>
            <a:t>No Cost</a:t>
          </a:r>
        </a:p>
        <a:p>
          <a:r>
            <a:rPr lang="en-US" sz="1400" b="1" dirty="0"/>
            <a:t>OKC Care Employee Medical Center</a:t>
          </a:r>
        </a:p>
        <a:p>
          <a:r>
            <a:rPr lang="en-US" sz="1400" b="1" dirty="0"/>
            <a:t>EAP</a:t>
          </a:r>
        </a:p>
      </dgm:t>
    </dgm:pt>
    <dgm:pt modelId="{A96720F6-8B0D-472C-9DDE-DBA4DA7F32B6}" type="parTrans" cxnId="{C543119A-C374-4D0E-8049-C12366D3C801}">
      <dgm:prSet/>
      <dgm:spPr/>
      <dgm:t>
        <a:bodyPr/>
        <a:lstStyle/>
        <a:p>
          <a:endParaRPr lang="en-US"/>
        </a:p>
      </dgm:t>
    </dgm:pt>
    <dgm:pt modelId="{C6D05297-9319-4F92-82E1-F767577C9D31}" type="sibTrans" cxnId="{C543119A-C374-4D0E-8049-C12366D3C801}">
      <dgm:prSet/>
      <dgm:spPr/>
      <dgm:t>
        <a:bodyPr/>
        <a:lstStyle/>
        <a:p>
          <a:endParaRPr lang="en-US"/>
        </a:p>
      </dgm:t>
    </dgm:pt>
    <dgm:pt modelId="{A4FDB035-64AB-4704-A567-C2DA61EC73D7}">
      <dgm:prSet phldrT="[Text]" custT="1"/>
      <dgm:spPr>
        <a:solidFill>
          <a:schemeClr val="accent2"/>
        </a:solidFill>
      </dgm:spPr>
      <dgm:t>
        <a:bodyPr/>
        <a:lstStyle/>
        <a:p>
          <a:endParaRPr lang="en-US" sz="900" b="1" dirty="0">
            <a:solidFill>
              <a:schemeClr val="tx1"/>
            </a:solidFill>
          </a:endParaRPr>
        </a:p>
        <a:p>
          <a:r>
            <a:rPr lang="en-US" sz="1400" b="1" u="sng" dirty="0">
              <a:solidFill>
                <a:schemeClr val="tx1"/>
              </a:solidFill>
            </a:rPr>
            <a:t>$$</a:t>
          </a:r>
        </a:p>
        <a:p>
          <a:r>
            <a:rPr lang="en-US" sz="1200" b="1" dirty="0">
              <a:solidFill>
                <a:schemeClr val="tx1"/>
              </a:solidFill>
            </a:rPr>
            <a:t>Urgent Care</a:t>
          </a:r>
        </a:p>
        <a:p>
          <a:r>
            <a:rPr lang="en-US" sz="1200" b="1" dirty="0">
              <a:solidFill>
                <a:schemeClr val="tx1"/>
              </a:solidFill>
            </a:rPr>
            <a:t>Specialist</a:t>
          </a:r>
        </a:p>
        <a:p>
          <a:r>
            <a:rPr lang="en-US" sz="1200" b="1" dirty="0">
              <a:solidFill>
                <a:schemeClr val="tx1"/>
              </a:solidFill>
            </a:rPr>
            <a:t>Outpatient Care</a:t>
          </a:r>
          <a:endParaRPr lang="en-US" sz="900" b="1" dirty="0">
            <a:solidFill>
              <a:schemeClr val="tx1"/>
            </a:solidFill>
          </a:endParaRPr>
        </a:p>
      </dgm:t>
    </dgm:pt>
    <dgm:pt modelId="{87921BA1-AB50-46EC-BDFB-4821ED976186}" type="parTrans" cxnId="{7910C4C6-9B05-4C10-B44D-72111FDDA1BE}">
      <dgm:prSet/>
      <dgm:spPr/>
      <dgm:t>
        <a:bodyPr/>
        <a:lstStyle/>
        <a:p>
          <a:endParaRPr lang="en-US"/>
        </a:p>
      </dgm:t>
    </dgm:pt>
    <dgm:pt modelId="{61F8016D-C0A1-472E-80F9-082700409FA5}" type="sibTrans" cxnId="{7910C4C6-9B05-4C10-B44D-72111FDDA1BE}">
      <dgm:prSet/>
      <dgm:spPr/>
      <dgm:t>
        <a:bodyPr/>
        <a:lstStyle/>
        <a:p>
          <a:endParaRPr lang="en-US"/>
        </a:p>
      </dgm:t>
    </dgm:pt>
    <dgm:pt modelId="{95A63078-DE7A-44DD-8EC4-33417AE2163B}">
      <dgm:prSet phldrT="[Text]" custT="1"/>
      <dgm:spPr>
        <a:solidFill>
          <a:srgbClr val="009900"/>
        </a:solidFill>
      </dgm:spPr>
      <dgm:t>
        <a:bodyPr/>
        <a:lstStyle/>
        <a:p>
          <a:r>
            <a:rPr lang="en-US" sz="1400" b="1" u="sng" dirty="0"/>
            <a:t>$</a:t>
          </a:r>
        </a:p>
        <a:p>
          <a:r>
            <a:rPr lang="en-US" sz="1400" b="1" dirty="0"/>
            <a:t>Telemedicine</a:t>
          </a:r>
        </a:p>
        <a:p>
          <a:r>
            <a:rPr lang="en-US" sz="1400" b="1" dirty="0"/>
            <a:t>Primary Care</a:t>
          </a:r>
          <a:endParaRPr lang="en-US" sz="1200" b="1" dirty="0"/>
        </a:p>
      </dgm:t>
    </dgm:pt>
    <dgm:pt modelId="{D5F64D2F-9EDC-464D-AAD3-D9CE39B5BE50}" type="parTrans" cxnId="{CDE5DCEA-30C1-47C3-9733-9DB29B5C47FB}">
      <dgm:prSet/>
      <dgm:spPr/>
      <dgm:t>
        <a:bodyPr/>
        <a:lstStyle/>
        <a:p>
          <a:endParaRPr lang="en-US"/>
        </a:p>
      </dgm:t>
    </dgm:pt>
    <dgm:pt modelId="{216748C7-4BFE-43E5-8E7C-0FBF2BDD4905}" type="sibTrans" cxnId="{CDE5DCEA-30C1-47C3-9733-9DB29B5C47FB}">
      <dgm:prSet/>
      <dgm:spPr/>
      <dgm:t>
        <a:bodyPr/>
        <a:lstStyle/>
        <a:p>
          <a:endParaRPr lang="en-US"/>
        </a:p>
      </dgm:t>
    </dgm:pt>
    <dgm:pt modelId="{E1F0A56A-FD75-4C65-B7C1-1BE30E427098}" type="pres">
      <dgm:prSet presAssocID="{FECB68B1-AB40-4786-BB81-256B61279630}" presName="compositeShape" presStyleCnt="0">
        <dgm:presLayoutVars>
          <dgm:chMax val="9"/>
          <dgm:dir/>
          <dgm:resizeHandles val="exact"/>
        </dgm:presLayoutVars>
      </dgm:prSet>
      <dgm:spPr/>
    </dgm:pt>
    <dgm:pt modelId="{A981E161-5214-4AA5-97C5-70B7DF839CD9}" type="pres">
      <dgm:prSet presAssocID="{FECB68B1-AB40-4786-BB81-256B61279630}" presName="triangle1" presStyleLbl="node1" presStyleIdx="0" presStyleCnt="4" custScaleX="159259">
        <dgm:presLayoutVars>
          <dgm:bulletEnabled val="1"/>
        </dgm:presLayoutVars>
      </dgm:prSet>
      <dgm:spPr/>
    </dgm:pt>
    <dgm:pt modelId="{D610DCFE-A903-4EF3-A5D0-D8B67A208BF8}" type="pres">
      <dgm:prSet presAssocID="{FECB68B1-AB40-4786-BB81-256B61279630}" presName="triangle2" presStyleLbl="node1" presStyleIdx="1" presStyleCnt="4" custScaleX="161109" custLinFactNeighborX="-30093">
        <dgm:presLayoutVars>
          <dgm:bulletEnabled val="1"/>
        </dgm:presLayoutVars>
      </dgm:prSet>
      <dgm:spPr/>
    </dgm:pt>
    <dgm:pt modelId="{63313E38-A7BD-451F-A7FE-8E251FECDA60}" type="pres">
      <dgm:prSet presAssocID="{FECB68B1-AB40-4786-BB81-256B61279630}" presName="triangle3" presStyleLbl="node1" presStyleIdx="2" presStyleCnt="4" custScaleX="161111">
        <dgm:presLayoutVars>
          <dgm:bulletEnabled val="1"/>
        </dgm:presLayoutVars>
      </dgm:prSet>
      <dgm:spPr/>
    </dgm:pt>
    <dgm:pt modelId="{DB8D859B-F255-4736-9C22-EDF5AD248C08}" type="pres">
      <dgm:prSet presAssocID="{FECB68B1-AB40-4786-BB81-256B61279630}" presName="triangle4" presStyleLbl="node1" presStyleIdx="3" presStyleCnt="4" custScaleX="162964" custLinFactNeighborX="30556">
        <dgm:presLayoutVars>
          <dgm:bulletEnabled val="1"/>
        </dgm:presLayoutVars>
      </dgm:prSet>
      <dgm:spPr/>
    </dgm:pt>
  </dgm:ptLst>
  <dgm:cxnLst>
    <dgm:cxn modelId="{5502580C-009C-4083-BD2C-AC4656F1829E}" type="presOf" srcId="{85262A66-028D-4F99-B4B7-BE5C9613BE97}" destId="{A981E161-5214-4AA5-97C5-70B7DF839CD9}" srcOrd="0" destOrd="0" presId="urn:microsoft.com/office/officeart/2005/8/layout/pyramid4"/>
    <dgm:cxn modelId="{6D00C115-541C-41FA-919D-52C5AD30ABAD}" type="presOf" srcId="{FECB68B1-AB40-4786-BB81-256B61279630}" destId="{E1F0A56A-FD75-4C65-B7C1-1BE30E427098}" srcOrd="0" destOrd="0" presId="urn:microsoft.com/office/officeart/2005/8/layout/pyramid4"/>
    <dgm:cxn modelId="{4FAAF229-79BD-42D6-BBCA-40C3287C4019}" type="presOf" srcId="{95A63078-DE7A-44DD-8EC4-33417AE2163B}" destId="{DB8D859B-F255-4736-9C22-EDF5AD248C08}" srcOrd="0" destOrd="0" presId="urn:microsoft.com/office/officeart/2005/8/layout/pyramid4"/>
    <dgm:cxn modelId="{355AB487-66C9-45B9-9BD9-95D7ADFB1FDE}" srcId="{FECB68B1-AB40-4786-BB81-256B61279630}" destId="{85262A66-028D-4F99-B4B7-BE5C9613BE97}" srcOrd="0" destOrd="0" parTransId="{0654C085-5C37-41E9-BACD-BB86069B1F6A}" sibTransId="{FD68F6D9-D4D4-4B00-BA6D-0EEB39F06F5E}"/>
    <dgm:cxn modelId="{73D08096-BF42-4962-BDAB-9FA96F423DA4}" type="presOf" srcId="{65A83280-706A-470C-B708-9947120EA983}" destId="{D610DCFE-A903-4EF3-A5D0-D8B67A208BF8}" srcOrd="0" destOrd="0" presId="urn:microsoft.com/office/officeart/2005/8/layout/pyramid4"/>
    <dgm:cxn modelId="{C543119A-C374-4D0E-8049-C12366D3C801}" srcId="{FECB68B1-AB40-4786-BB81-256B61279630}" destId="{65A83280-706A-470C-B708-9947120EA983}" srcOrd="1" destOrd="0" parTransId="{A96720F6-8B0D-472C-9DDE-DBA4DA7F32B6}" sibTransId="{C6D05297-9319-4F92-82E1-F767577C9D31}"/>
    <dgm:cxn modelId="{7910C4C6-9B05-4C10-B44D-72111FDDA1BE}" srcId="{FECB68B1-AB40-4786-BB81-256B61279630}" destId="{A4FDB035-64AB-4704-A567-C2DA61EC73D7}" srcOrd="2" destOrd="0" parTransId="{87921BA1-AB50-46EC-BDFB-4821ED976186}" sibTransId="{61F8016D-C0A1-472E-80F9-082700409FA5}"/>
    <dgm:cxn modelId="{974FBED9-66D7-4AEF-8BD9-46329C3D7BA7}" type="presOf" srcId="{A4FDB035-64AB-4704-A567-C2DA61EC73D7}" destId="{63313E38-A7BD-451F-A7FE-8E251FECDA60}" srcOrd="0" destOrd="0" presId="urn:microsoft.com/office/officeart/2005/8/layout/pyramid4"/>
    <dgm:cxn modelId="{CDE5DCEA-30C1-47C3-9733-9DB29B5C47FB}" srcId="{FECB68B1-AB40-4786-BB81-256B61279630}" destId="{95A63078-DE7A-44DD-8EC4-33417AE2163B}" srcOrd="3" destOrd="0" parTransId="{D5F64D2F-9EDC-464D-AAD3-D9CE39B5BE50}" sibTransId="{216748C7-4BFE-43E5-8E7C-0FBF2BDD4905}"/>
    <dgm:cxn modelId="{D2E74E7D-D07B-477A-9AA5-826C798A33C2}" type="presParOf" srcId="{E1F0A56A-FD75-4C65-B7C1-1BE30E427098}" destId="{A981E161-5214-4AA5-97C5-70B7DF839CD9}" srcOrd="0" destOrd="0" presId="urn:microsoft.com/office/officeart/2005/8/layout/pyramid4"/>
    <dgm:cxn modelId="{8C4743EA-1318-4290-9B71-1A0C737975C9}" type="presParOf" srcId="{E1F0A56A-FD75-4C65-B7C1-1BE30E427098}" destId="{D610DCFE-A903-4EF3-A5D0-D8B67A208BF8}" srcOrd="1" destOrd="0" presId="urn:microsoft.com/office/officeart/2005/8/layout/pyramid4"/>
    <dgm:cxn modelId="{F89B21EA-F70E-485F-886D-FDEE44B8572A}" type="presParOf" srcId="{E1F0A56A-FD75-4C65-B7C1-1BE30E427098}" destId="{63313E38-A7BD-451F-A7FE-8E251FECDA60}" srcOrd="2" destOrd="0" presId="urn:microsoft.com/office/officeart/2005/8/layout/pyramid4"/>
    <dgm:cxn modelId="{669E4772-FD7F-4EC1-9BE4-2ED7743175BE}" type="presParOf" srcId="{E1F0A56A-FD75-4C65-B7C1-1BE30E427098}" destId="{DB8D859B-F255-4736-9C22-EDF5AD248C08}"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9092EE1-38E9-460F-B3DC-557B4B8E439A}"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D6E05B40-03FD-4801-A209-3848AE2121CC}">
      <dgm:prSet/>
      <dgm:spPr/>
      <dgm:t>
        <a:bodyPr/>
        <a:lstStyle/>
        <a:p>
          <a:r>
            <a:rPr lang="en-US" dirty="0"/>
            <a:t>A Formulary is a list of medications that are covered under the plan.  </a:t>
          </a:r>
        </a:p>
      </dgm:t>
    </dgm:pt>
    <dgm:pt modelId="{6FE0057E-F0F9-4A6F-BCF1-75D21414AD89}" type="parTrans" cxnId="{E94F01DA-6F5E-4C33-BA00-D5111D1F8509}">
      <dgm:prSet/>
      <dgm:spPr/>
      <dgm:t>
        <a:bodyPr/>
        <a:lstStyle/>
        <a:p>
          <a:endParaRPr lang="en-US"/>
        </a:p>
      </dgm:t>
    </dgm:pt>
    <dgm:pt modelId="{766D2C8A-5D8C-4B0A-BED3-B10F7C5314F4}" type="sibTrans" cxnId="{E94F01DA-6F5E-4C33-BA00-D5111D1F8509}">
      <dgm:prSet/>
      <dgm:spPr/>
      <dgm:t>
        <a:bodyPr/>
        <a:lstStyle/>
        <a:p>
          <a:endParaRPr lang="en-US"/>
        </a:p>
      </dgm:t>
    </dgm:pt>
    <dgm:pt modelId="{9B4BC310-9C10-40E0-8F6C-B52F91831360}">
      <dgm:prSet/>
      <dgm:spPr/>
      <dgm:t>
        <a:bodyPr/>
        <a:lstStyle/>
        <a:p>
          <a:r>
            <a:rPr lang="en-US" dirty="0"/>
            <a:t>Each medication class is represented in the formulary.</a:t>
          </a:r>
        </a:p>
      </dgm:t>
    </dgm:pt>
    <dgm:pt modelId="{7E7E8A50-8D12-4B44-BBB9-9165A6E8F48D}" type="parTrans" cxnId="{469C0541-882E-4841-BC43-574DA7B564BA}">
      <dgm:prSet/>
      <dgm:spPr/>
      <dgm:t>
        <a:bodyPr/>
        <a:lstStyle/>
        <a:p>
          <a:endParaRPr lang="en-US"/>
        </a:p>
      </dgm:t>
    </dgm:pt>
    <dgm:pt modelId="{0B35D9C1-D251-4A6C-A884-54F1D5FAF42D}" type="sibTrans" cxnId="{469C0541-882E-4841-BC43-574DA7B564BA}">
      <dgm:prSet/>
      <dgm:spPr/>
      <dgm:t>
        <a:bodyPr/>
        <a:lstStyle/>
        <a:p>
          <a:endParaRPr lang="en-US"/>
        </a:p>
      </dgm:t>
    </dgm:pt>
    <dgm:pt modelId="{B49029C3-8F2C-42DF-8F42-2477209106CB}">
      <dgm:prSet/>
      <dgm:spPr/>
      <dgm:t>
        <a:bodyPr/>
        <a:lstStyle/>
        <a:p>
          <a:r>
            <a:rPr lang="en-US" dirty="0"/>
            <a:t>It is important to verify your medications are on the formulary. </a:t>
          </a:r>
        </a:p>
      </dgm:t>
    </dgm:pt>
    <dgm:pt modelId="{D84B9385-7B04-4C30-8B66-34656B168051}" type="parTrans" cxnId="{A05F6A1E-893C-4A84-9645-7A03B699549F}">
      <dgm:prSet/>
      <dgm:spPr/>
      <dgm:t>
        <a:bodyPr/>
        <a:lstStyle/>
        <a:p>
          <a:endParaRPr lang="en-US"/>
        </a:p>
      </dgm:t>
    </dgm:pt>
    <dgm:pt modelId="{022E7E5D-274B-436C-AD74-BA8C82EBCBAE}" type="sibTrans" cxnId="{A05F6A1E-893C-4A84-9645-7A03B699549F}">
      <dgm:prSet/>
      <dgm:spPr/>
      <dgm:t>
        <a:bodyPr/>
        <a:lstStyle/>
        <a:p>
          <a:endParaRPr lang="en-US"/>
        </a:p>
      </dgm:t>
    </dgm:pt>
    <dgm:pt modelId="{3671F625-1E0E-433E-825C-7444DC6CCB0D}">
      <dgm:prSet/>
      <dgm:spPr/>
      <dgm:t>
        <a:bodyPr/>
        <a:lstStyle/>
        <a:p>
          <a:r>
            <a:rPr lang="en-US" dirty="0"/>
            <a:t>If your medication is not listed on the formulary,  the medication  </a:t>
          </a:r>
          <a:r>
            <a:rPr lang="en-US" b="1" dirty="0"/>
            <a:t>WILL NOT BE COVERED</a:t>
          </a:r>
          <a:endParaRPr lang="en-US" dirty="0"/>
        </a:p>
      </dgm:t>
    </dgm:pt>
    <dgm:pt modelId="{95695AC2-AD28-44C3-917E-D2BC517D34C1}" type="parTrans" cxnId="{CC1B8DF4-99B9-44EE-9B8D-7520694FE12A}">
      <dgm:prSet/>
      <dgm:spPr/>
      <dgm:t>
        <a:bodyPr/>
        <a:lstStyle/>
        <a:p>
          <a:endParaRPr lang="en-US"/>
        </a:p>
      </dgm:t>
    </dgm:pt>
    <dgm:pt modelId="{21A57C29-925F-4504-9318-5C61A994B39D}" type="sibTrans" cxnId="{CC1B8DF4-99B9-44EE-9B8D-7520694FE12A}">
      <dgm:prSet/>
      <dgm:spPr/>
      <dgm:t>
        <a:bodyPr/>
        <a:lstStyle/>
        <a:p>
          <a:endParaRPr lang="en-US"/>
        </a:p>
      </dgm:t>
    </dgm:pt>
    <dgm:pt modelId="{EA50B23D-ACCC-4E48-8B36-ED065FA2A056}" type="pres">
      <dgm:prSet presAssocID="{59092EE1-38E9-460F-B3DC-557B4B8E439A}" presName="vert0" presStyleCnt="0">
        <dgm:presLayoutVars>
          <dgm:dir/>
          <dgm:animOne val="branch"/>
          <dgm:animLvl val="lvl"/>
        </dgm:presLayoutVars>
      </dgm:prSet>
      <dgm:spPr/>
    </dgm:pt>
    <dgm:pt modelId="{1206C1FB-8EAE-4369-AE85-1B6EF311C502}" type="pres">
      <dgm:prSet presAssocID="{D6E05B40-03FD-4801-A209-3848AE2121CC}" presName="thickLine" presStyleLbl="alignNode1" presStyleIdx="0" presStyleCnt="4"/>
      <dgm:spPr/>
    </dgm:pt>
    <dgm:pt modelId="{F5BE93B0-FA24-4D47-9D73-1D8E5200422B}" type="pres">
      <dgm:prSet presAssocID="{D6E05B40-03FD-4801-A209-3848AE2121CC}" presName="horz1" presStyleCnt="0"/>
      <dgm:spPr/>
    </dgm:pt>
    <dgm:pt modelId="{951A2541-5072-4280-9368-72F18B5A365A}" type="pres">
      <dgm:prSet presAssocID="{D6E05B40-03FD-4801-A209-3848AE2121CC}" presName="tx1" presStyleLbl="revTx" presStyleIdx="0" presStyleCnt="4"/>
      <dgm:spPr/>
    </dgm:pt>
    <dgm:pt modelId="{AF9E3D75-D35B-4D37-A0F1-C7CF97A3B60E}" type="pres">
      <dgm:prSet presAssocID="{D6E05B40-03FD-4801-A209-3848AE2121CC}" presName="vert1" presStyleCnt="0"/>
      <dgm:spPr/>
    </dgm:pt>
    <dgm:pt modelId="{B85386B9-81D3-4676-BA6A-987AF56E5DFB}" type="pres">
      <dgm:prSet presAssocID="{9B4BC310-9C10-40E0-8F6C-B52F91831360}" presName="thickLine" presStyleLbl="alignNode1" presStyleIdx="1" presStyleCnt="4"/>
      <dgm:spPr/>
    </dgm:pt>
    <dgm:pt modelId="{1AB5B593-BE02-4372-855F-3967844F7A17}" type="pres">
      <dgm:prSet presAssocID="{9B4BC310-9C10-40E0-8F6C-B52F91831360}" presName="horz1" presStyleCnt="0"/>
      <dgm:spPr/>
    </dgm:pt>
    <dgm:pt modelId="{4FD2F387-5C6A-45B1-B80E-2AF84D587EF2}" type="pres">
      <dgm:prSet presAssocID="{9B4BC310-9C10-40E0-8F6C-B52F91831360}" presName="tx1" presStyleLbl="revTx" presStyleIdx="1" presStyleCnt="4"/>
      <dgm:spPr/>
    </dgm:pt>
    <dgm:pt modelId="{AEB7EEC2-A327-4135-8FBD-20E984AEA1BA}" type="pres">
      <dgm:prSet presAssocID="{9B4BC310-9C10-40E0-8F6C-B52F91831360}" presName="vert1" presStyleCnt="0"/>
      <dgm:spPr/>
    </dgm:pt>
    <dgm:pt modelId="{B8179F23-BA5C-4CEB-93FB-2BBDEAEB4D57}" type="pres">
      <dgm:prSet presAssocID="{B49029C3-8F2C-42DF-8F42-2477209106CB}" presName="thickLine" presStyleLbl="alignNode1" presStyleIdx="2" presStyleCnt="4"/>
      <dgm:spPr/>
    </dgm:pt>
    <dgm:pt modelId="{AFD7B83C-F9FF-4DD3-9D5E-249B5397AFC8}" type="pres">
      <dgm:prSet presAssocID="{B49029C3-8F2C-42DF-8F42-2477209106CB}" presName="horz1" presStyleCnt="0"/>
      <dgm:spPr/>
    </dgm:pt>
    <dgm:pt modelId="{EF9A6CC4-1C4E-4795-8B2A-28CB717A18E6}" type="pres">
      <dgm:prSet presAssocID="{B49029C3-8F2C-42DF-8F42-2477209106CB}" presName="tx1" presStyleLbl="revTx" presStyleIdx="2" presStyleCnt="4"/>
      <dgm:spPr/>
    </dgm:pt>
    <dgm:pt modelId="{A2368EF1-6D8F-48BA-884B-710DA8FF68C7}" type="pres">
      <dgm:prSet presAssocID="{B49029C3-8F2C-42DF-8F42-2477209106CB}" presName="vert1" presStyleCnt="0"/>
      <dgm:spPr/>
    </dgm:pt>
    <dgm:pt modelId="{D0C18B90-2126-4F07-B0CE-9B43266B29F2}" type="pres">
      <dgm:prSet presAssocID="{3671F625-1E0E-433E-825C-7444DC6CCB0D}" presName="thickLine" presStyleLbl="alignNode1" presStyleIdx="3" presStyleCnt="4"/>
      <dgm:spPr/>
    </dgm:pt>
    <dgm:pt modelId="{FAAEE697-2D73-4C75-8A13-C3A7E3D86CE6}" type="pres">
      <dgm:prSet presAssocID="{3671F625-1E0E-433E-825C-7444DC6CCB0D}" presName="horz1" presStyleCnt="0"/>
      <dgm:spPr/>
    </dgm:pt>
    <dgm:pt modelId="{F0707587-EB45-4BD8-B157-3C5C9F31BDB7}" type="pres">
      <dgm:prSet presAssocID="{3671F625-1E0E-433E-825C-7444DC6CCB0D}" presName="tx1" presStyleLbl="revTx" presStyleIdx="3" presStyleCnt="4"/>
      <dgm:spPr/>
    </dgm:pt>
    <dgm:pt modelId="{CA9F7F08-472D-4C6C-ACE9-ADAA3723FC06}" type="pres">
      <dgm:prSet presAssocID="{3671F625-1E0E-433E-825C-7444DC6CCB0D}" presName="vert1" presStyleCnt="0"/>
      <dgm:spPr/>
    </dgm:pt>
  </dgm:ptLst>
  <dgm:cxnLst>
    <dgm:cxn modelId="{A05F6A1E-893C-4A84-9645-7A03B699549F}" srcId="{59092EE1-38E9-460F-B3DC-557B4B8E439A}" destId="{B49029C3-8F2C-42DF-8F42-2477209106CB}" srcOrd="2" destOrd="0" parTransId="{D84B9385-7B04-4C30-8B66-34656B168051}" sibTransId="{022E7E5D-274B-436C-AD74-BA8C82EBCBAE}"/>
    <dgm:cxn modelId="{469C0541-882E-4841-BC43-574DA7B564BA}" srcId="{59092EE1-38E9-460F-B3DC-557B4B8E439A}" destId="{9B4BC310-9C10-40E0-8F6C-B52F91831360}" srcOrd="1" destOrd="0" parTransId="{7E7E8A50-8D12-4B44-BBB9-9165A6E8F48D}" sibTransId="{0B35D9C1-D251-4A6C-A884-54F1D5FAF42D}"/>
    <dgm:cxn modelId="{EE95CC4D-627F-4F89-AA56-0292470524A0}" type="presOf" srcId="{3671F625-1E0E-433E-825C-7444DC6CCB0D}" destId="{F0707587-EB45-4BD8-B157-3C5C9F31BDB7}" srcOrd="0" destOrd="0" presId="urn:microsoft.com/office/officeart/2008/layout/LinedList"/>
    <dgm:cxn modelId="{24B2084F-E434-4286-9AB8-326CF536E8A5}" type="presOf" srcId="{B49029C3-8F2C-42DF-8F42-2477209106CB}" destId="{EF9A6CC4-1C4E-4795-8B2A-28CB717A18E6}" srcOrd="0" destOrd="0" presId="urn:microsoft.com/office/officeart/2008/layout/LinedList"/>
    <dgm:cxn modelId="{54624590-F86E-4B22-B997-E000ED194DF7}" type="presOf" srcId="{D6E05B40-03FD-4801-A209-3848AE2121CC}" destId="{951A2541-5072-4280-9368-72F18B5A365A}" srcOrd="0" destOrd="0" presId="urn:microsoft.com/office/officeart/2008/layout/LinedList"/>
    <dgm:cxn modelId="{0A3AEA96-DB7D-4965-80DD-412A5CE32FD0}" type="presOf" srcId="{9B4BC310-9C10-40E0-8F6C-B52F91831360}" destId="{4FD2F387-5C6A-45B1-B80E-2AF84D587EF2}" srcOrd="0" destOrd="0" presId="urn:microsoft.com/office/officeart/2008/layout/LinedList"/>
    <dgm:cxn modelId="{ED0F4297-38E0-429D-9E69-1B33ACA27E84}" type="presOf" srcId="{59092EE1-38E9-460F-B3DC-557B4B8E439A}" destId="{EA50B23D-ACCC-4E48-8B36-ED065FA2A056}" srcOrd="0" destOrd="0" presId="urn:microsoft.com/office/officeart/2008/layout/LinedList"/>
    <dgm:cxn modelId="{E94F01DA-6F5E-4C33-BA00-D5111D1F8509}" srcId="{59092EE1-38E9-460F-B3DC-557B4B8E439A}" destId="{D6E05B40-03FD-4801-A209-3848AE2121CC}" srcOrd="0" destOrd="0" parTransId="{6FE0057E-F0F9-4A6F-BCF1-75D21414AD89}" sibTransId="{766D2C8A-5D8C-4B0A-BED3-B10F7C5314F4}"/>
    <dgm:cxn modelId="{CC1B8DF4-99B9-44EE-9B8D-7520694FE12A}" srcId="{59092EE1-38E9-460F-B3DC-557B4B8E439A}" destId="{3671F625-1E0E-433E-825C-7444DC6CCB0D}" srcOrd="3" destOrd="0" parTransId="{95695AC2-AD28-44C3-917E-D2BC517D34C1}" sibTransId="{21A57C29-925F-4504-9318-5C61A994B39D}"/>
    <dgm:cxn modelId="{AFBB011A-C57C-441C-AEFC-329D92BFBA99}" type="presParOf" srcId="{EA50B23D-ACCC-4E48-8B36-ED065FA2A056}" destId="{1206C1FB-8EAE-4369-AE85-1B6EF311C502}" srcOrd="0" destOrd="0" presId="urn:microsoft.com/office/officeart/2008/layout/LinedList"/>
    <dgm:cxn modelId="{4161440C-A1F3-47C8-B6D4-1BE90EDDF644}" type="presParOf" srcId="{EA50B23D-ACCC-4E48-8B36-ED065FA2A056}" destId="{F5BE93B0-FA24-4D47-9D73-1D8E5200422B}" srcOrd="1" destOrd="0" presId="urn:microsoft.com/office/officeart/2008/layout/LinedList"/>
    <dgm:cxn modelId="{22B29C94-734A-4E17-AE47-C352B48B68FB}" type="presParOf" srcId="{F5BE93B0-FA24-4D47-9D73-1D8E5200422B}" destId="{951A2541-5072-4280-9368-72F18B5A365A}" srcOrd="0" destOrd="0" presId="urn:microsoft.com/office/officeart/2008/layout/LinedList"/>
    <dgm:cxn modelId="{CE747D71-8061-42F4-8835-8F8B06A795EB}" type="presParOf" srcId="{F5BE93B0-FA24-4D47-9D73-1D8E5200422B}" destId="{AF9E3D75-D35B-4D37-A0F1-C7CF97A3B60E}" srcOrd="1" destOrd="0" presId="urn:microsoft.com/office/officeart/2008/layout/LinedList"/>
    <dgm:cxn modelId="{A782139A-96D7-4F46-84A6-82EEC1BE4E5F}" type="presParOf" srcId="{EA50B23D-ACCC-4E48-8B36-ED065FA2A056}" destId="{B85386B9-81D3-4676-BA6A-987AF56E5DFB}" srcOrd="2" destOrd="0" presId="urn:microsoft.com/office/officeart/2008/layout/LinedList"/>
    <dgm:cxn modelId="{848E19E9-A0BB-4BDE-96EA-BB81BC859F02}" type="presParOf" srcId="{EA50B23D-ACCC-4E48-8B36-ED065FA2A056}" destId="{1AB5B593-BE02-4372-855F-3967844F7A17}" srcOrd="3" destOrd="0" presId="urn:microsoft.com/office/officeart/2008/layout/LinedList"/>
    <dgm:cxn modelId="{44CC63B5-793D-4B4A-BB50-75A0C1081AE4}" type="presParOf" srcId="{1AB5B593-BE02-4372-855F-3967844F7A17}" destId="{4FD2F387-5C6A-45B1-B80E-2AF84D587EF2}" srcOrd="0" destOrd="0" presId="urn:microsoft.com/office/officeart/2008/layout/LinedList"/>
    <dgm:cxn modelId="{7F033ED3-1B70-4338-A740-7720C6BD1A25}" type="presParOf" srcId="{1AB5B593-BE02-4372-855F-3967844F7A17}" destId="{AEB7EEC2-A327-4135-8FBD-20E984AEA1BA}" srcOrd="1" destOrd="0" presId="urn:microsoft.com/office/officeart/2008/layout/LinedList"/>
    <dgm:cxn modelId="{E52ACCCC-3651-4F5C-A5A9-01F0618ECEB9}" type="presParOf" srcId="{EA50B23D-ACCC-4E48-8B36-ED065FA2A056}" destId="{B8179F23-BA5C-4CEB-93FB-2BBDEAEB4D57}" srcOrd="4" destOrd="0" presId="urn:microsoft.com/office/officeart/2008/layout/LinedList"/>
    <dgm:cxn modelId="{CBEF5C69-4FCF-41C2-ACE1-264F750B0631}" type="presParOf" srcId="{EA50B23D-ACCC-4E48-8B36-ED065FA2A056}" destId="{AFD7B83C-F9FF-4DD3-9D5E-249B5397AFC8}" srcOrd="5" destOrd="0" presId="urn:microsoft.com/office/officeart/2008/layout/LinedList"/>
    <dgm:cxn modelId="{D6FD20B9-EBB9-4483-B3FE-C05FEEF5D553}" type="presParOf" srcId="{AFD7B83C-F9FF-4DD3-9D5E-249B5397AFC8}" destId="{EF9A6CC4-1C4E-4795-8B2A-28CB717A18E6}" srcOrd="0" destOrd="0" presId="urn:microsoft.com/office/officeart/2008/layout/LinedList"/>
    <dgm:cxn modelId="{EF3A64F9-7500-47A3-A4C1-56D13FBF5913}" type="presParOf" srcId="{AFD7B83C-F9FF-4DD3-9D5E-249B5397AFC8}" destId="{A2368EF1-6D8F-48BA-884B-710DA8FF68C7}" srcOrd="1" destOrd="0" presId="urn:microsoft.com/office/officeart/2008/layout/LinedList"/>
    <dgm:cxn modelId="{B0446319-1847-4E00-BAAC-96148AB5196B}" type="presParOf" srcId="{EA50B23D-ACCC-4E48-8B36-ED065FA2A056}" destId="{D0C18B90-2126-4F07-B0CE-9B43266B29F2}" srcOrd="6" destOrd="0" presId="urn:microsoft.com/office/officeart/2008/layout/LinedList"/>
    <dgm:cxn modelId="{C680755B-A496-4DDD-8A81-9DB4E0C4A0E6}" type="presParOf" srcId="{EA50B23D-ACCC-4E48-8B36-ED065FA2A056}" destId="{FAAEE697-2D73-4C75-8A13-C3A7E3D86CE6}" srcOrd="7" destOrd="0" presId="urn:microsoft.com/office/officeart/2008/layout/LinedList"/>
    <dgm:cxn modelId="{FDAC1267-2C4D-4CD6-9C49-F62CFBFFF412}" type="presParOf" srcId="{FAAEE697-2D73-4C75-8A13-C3A7E3D86CE6}" destId="{F0707587-EB45-4BD8-B157-3C5C9F31BDB7}" srcOrd="0" destOrd="0" presId="urn:microsoft.com/office/officeart/2008/layout/LinedList"/>
    <dgm:cxn modelId="{A64D5898-BA72-4027-9047-596007EEC830}" type="presParOf" srcId="{FAAEE697-2D73-4C75-8A13-C3A7E3D86CE6}" destId="{CA9F7F08-472D-4C6C-ACE9-ADAA3723FC06}"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6B43B0F-4EF3-431F-ACC6-B9981D93C9F6}"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64089D38-C256-4A46-A3E7-A3B593A7AF94}">
      <dgm:prSet/>
      <dgm:spPr/>
      <dgm:t>
        <a:bodyPr/>
        <a:lstStyle/>
        <a:p>
          <a:r>
            <a:rPr lang="en-US" dirty="0"/>
            <a:t>Prior Authorization</a:t>
          </a:r>
        </a:p>
      </dgm:t>
    </dgm:pt>
    <dgm:pt modelId="{ED603789-EF2F-4C53-8C47-495665E2BB20}" type="parTrans" cxnId="{BA52DAB2-8792-4D5D-A4A0-FB271D0B45A0}">
      <dgm:prSet/>
      <dgm:spPr/>
      <dgm:t>
        <a:bodyPr/>
        <a:lstStyle/>
        <a:p>
          <a:endParaRPr lang="en-US"/>
        </a:p>
      </dgm:t>
    </dgm:pt>
    <dgm:pt modelId="{10246F77-F6D0-4B5B-8C73-A9BFF46E5D4E}" type="sibTrans" cxnId="{BA52DAB2-8792-4D5D-A4A0-FB271D0B45A0}">
      <dgm:prSet/>
      <dgm:spPr/>
      <dgm:t>
        <a:bodyPr/>
        <a:lstStyle/>
        <a:p>
          <a:endParaRPr lang="en-US"/>
        </a:p>
      </dgm:t>
    </dgm:pt>
    <dgm:pt modelId="{3C6BBB78-0AD1-4C67-9666-B60477FE5D7F}">
      <dgm:prSet/>
      <dgm:spPr/>
      <dgm:t>
        <a:bodyPr/>
        <a:lstStyle/>
        <a:p>
          <a:r>
            <a:rPr lang="en-US" dirty="0"/>
            <a:t>A prior authorization is a requirement that the physician obtain approval prior to prescribing a specific medication.</a:t>
          </a:r>
        </a:p>
      </dgm:t>
    </dgm:pt>
    <dgm:pt modelId="{4608B58B-B46A-4038-B25B-37C4ECEF0672}" type="parTrans" cxnId="{12485DD1-36FF-45DE-BBF7-2254E4AFC71F}">
      <dgm:prSet/>
      <dgm:spPr/>
      <dgm:t>
        <a:bodyPr/>
        <a:lstStyle/>
        <a:p>
          <a:endParaRPr lang="en-US"/>
        </a:p>
      </dgm:t>
    </dgm:pt>
    <dgm:pt modelId="{EB56EECE-1509-49DB-AE10-95942FE2E912}" type="sibTrans" cxnId="{12485DD1-36FF-45DE-BBF7-2254E4AFC71F}">
      <dgm:prSet/>
      <dgm:spPr/>
      <dgm:t>
        <a:bodyPr/>
        <a:lstStyle/>
        <a:p>
          <a:endParaRPr lang="en-US"/>
        </a:p>
      </dgm:t>
    </dgm:pt>
    <dgm:pt modelId="{7EDE3354-6555-4FDD-B884-4320CCB47C92}">
      <dgm:prSet/>
      <dgm:spPr/>
      <dgm:t>
        <a:bodyPr/>
        <a:lstStyle/>
        <a:p>
          <a:r>
            <a:rPr lang="en-US" dirty="0"/>
            <a:t>Your physician will be responsible to submit the required documentation.</a:t>
          </a:r>
        </a:p>
      </dgm:t>
    </dgm:pt>
    <dgm:pt modelId="{659491FC-5758-4330-A2E2-47E319BEB54E}" type="parTrans" cxnId="{051FD158-C616-4258-B830-38AD6DECB516}">
      <dgm:prSet/>
      <dgm:spPr/>
      <dgm:t>
        <a:bodyPr/>
        <a:lstStyle/>
        <a:p>
          <a:endParaRPr lang="en-US"/>
        </a:p>
      </dgm:t>
    </dgm:pt>
    <dgm:pt modelId="{66502BE5-16CD-4C78-B2C6-4E37DE800A39}" type="sibTrans" cxnId="{051FD158-C616-4258-B830-38AD6DECB516}">
      <dgm:prSet/>
      <dgm:spPr/>
      <dgm:t>
        <a:bodyPr/>
        <a:lstStyle/>
        <a:p>
          <a:endParaRPr lang="en-US"/>
        </a:p>
      </dgm:t>
    </dgm:pt>
    <dgm:pt modelId="{B9275166-E774-48CD-8A7B-4C7E7C57352A}">
      <dgm:prSet/>
      <dgm:spPr/>
      <dgm:t>
        <a:bodyPr/>
        <a:lstStyle/>
        <a:p>
          <a:r>
            <a:rPr lang="en-US" dirty="0"/>
            <a:t>Step Therapy</a:t>
          </a:r>
        </a:p>
      </dgm:t>
    </dgm:pt>
    <dgm:pt modelId="{D1C7EE93-37ED-40F7-B704-BADA9C5C08FD}" type="parTrans" cxnId="{76925F0D-CD21-44BD-824B-97D610529D58}">
      <dgm:prSet/>
      <dgm:spPr/>
      <dgm:t>
        <a:bodyPr/>
        <a:lstStyle/>
        <a:p>
          <a:endParaRPr lang="en-US"/>
        </a:p>
      </dgm:t>
    </dgm:pt>
    <dgm:pt modelId="{6D25F40F-B64F-432D-9806-B76AD7E064A1}" type="sibTrans" cxnId="{76925F0D-CD21-44BD-824B-97D610529D58}">
      <dgm:prSet/>
      <dgm:spPr/>
      <dgm:t>
        <a:bodyPr/>
        <a:lstStyle/>
        <a:p>
          <a:endParaRPr lang="en-US"/>
        </a:p>
      </dgm:t>
    </dgm:pt>
    <dgm:pt modelId="{0C6D3512-FDFC-44D0-8D48-EAB4BC4F9EF4}">
      <dgm:prSet/>
      <dgm:spPr/>
      <dgm:t>
        <a:bodyPr/>
        <a:lstStyle/>
        <a:p>
          <a:r>
            <a:rPr lang="en-US" dirty="0"/>
            <a:t>Some medications require that alternatives have been prescribed and are ineffective or not appropriate treatment options.</a:t>
          </a:r>
        </a:p>
      </dgm:t>
    </dgm:pt>
    <dgm:pt modelId="{8C596F95-0EA5-434E-8683-166B17775B92}" type="parTrans" cxnId="{D2DAA002-3CC7-41FB-9E07-F8F8E9E66D2A}">
      <dgm:prSet/>
      <dgm:spPr/>
      <dgm:t>
        <a:bodyPr/>
        <a:lstStyle/>
        <a:p>
          <a:endParaRPr lang="en-US"/>
        </a:p>
      </dgm:t>
    </dgm:pt>
    <dgm:pt modelId="{017FD34C-4581-406B-9B5D-85DCD924E55D}" type="sibTrans" cxnId="{D2DAA002-3CC7-41FB-9E07-F8F8E9E66D2A}">
      <dgm:prSet/>
      <dgm:spPr/>
      <dgm:t>
        <a:bodyPr/>
        <a:lstStyle/>
        <a:p>
          <a:endParaRPr lang="en-US"/>
        </a:p>
      </dgm:t>
    </dgm:pt>
    <dgm:pt modelId="{018E70A8-7C1E-42E2-93AA-1019C23C2A7D}">
      <dgm:prSet/>
      <dgm:spPr/>
      <dgm:t>
        <a:bodyPr/>
        <a:lstStyle/>
        <a:p>
          <a:r>
            <a:rPr lang="en-US" dirty="0"/>
            <a:t>Your physician will be responsible to submit the required documentation.</a:t>
          </a:r>
        </a:p>
      </dgm:t>
    </dgm:pt>
    <dgm:pt modelId="{D80152F7-4422-4648-A7A0-7FAACA0BDBEA}" type="parTrans" cxnId="{6BE0605A-5991-4873-BA15-6ACBDA7EB2B3}">
      <dgm:prSet/>
      <dgm:spPr/>
      <dgm:t>
        <a:bodyPr/>
        <a:lstStyle/>
        <a:p>
          <a:endParaRPr lang="en-US"/>
        </a:p>
      </dgm:t>
    </dgm:pt>
    <dgm:pt modelId="{13099D5E-FAA6-4477-9A93-948D224C5153}" type="sibTrans" cxnId="{6BE0605A-5991-4873-BA15-6ACBDA7EB2B3}">
      <dgm:prSet/>
      <dgm:spPr/>
      <dgm:t>
        <a:bodyPr/>
        <a:lstStyle/>
        <a:p>
          <a:endParaRPr lang="en-US"/>
        </a:p>
      </dgm:t>
    </dgm:pt>
    <dgm:pt modelId="{81E513ED-26C6-4D50-8797-B28BD59FBBD7}" type="pres">
      <dgm:prSet presAssocID="{E6B43B0F-4EF3-431F-ACC6-B9981D93C9F6}" presName="linear" presStyleCnt="0">
        <dgm:presLayoutVars>
          <dgm:dir/>
          <dgm:animLvl val="lvl"/>
          <dgm:resizeHandles val="exact"/>
        </dgm:presLayoutVars>
      </dgm:prSet>
      <dgm:spPr/>
    </dgm:pt>
    <dgm:pt modelId="{24C4D826-A8ED-4125-B6AF-3DA8C9CFF934}" type="pres">
      <dgm:prSet presAssocID="{64089D38-C256-4A46-A3E7-A3B593A7AF94}" presName="parentLin" presStyleCnt="0"/>
      <dgm:spPr/>
    </dgm:pt>
    <dgm:pt modelId="{8A7A094D-12BF-4C49-958B-0ACE1904F35A}" type="pres">
      <dgm:prSet presAssocID="{64089D38-C256-4A46-A3E7-A3B593A7AF94}" presName="parentLeftMargin" presStyleLbl="node1" presStyleIdx="0" presStyleCnt="2"/>
      <dgm:spPr/>
    </dgm:pt>
    <dgm:pt modelId="{661A62FA-E1C6-48FA-9C42-1AF3A2AC6C84}" type="pres">
      <dgm:prSet presAssocID="{64089D38-C256-4A46-A3E7-A3B593A7AF94}" presName="parentText" presStyleLbl="node1" presStyleIdx="0" presStyleCnt="2">
        <dgm:presLayoutVars>
          <dgm:chMax val="0"/>
          <dgm:bulletEnabled val="1"/>
        </dgm:presLayoutVars>
      </dgm:prSet>
      <dgm:spPr/>
    </dgm:pt>
    <dgm:pt modelId="{59FAADC0-7B39-4A4B-9EBC-3CDDCD358BBE}" type="pres">
      <dgm:prSet presAssocID="{64089D38-C256-4A46-A3E7-A3B593A7AF94}" presName="negativeSpace" presStyleCnt="0"/>
      <dgm:spPr/>
    </dgm:pt>
    <dgm:pt modelId="{0877F62F-5F09-47D2-AF0B-B75AE46D9904}" type="pres">
      <dgm:prSet presAssocID="{64089D38-C256-4A46-A3E7-A3B593A7AF94}" presName="childText" presStyleLbl="conFgAcc1" presStyleIdx="0" presStyleCnt="2">
        <dgm:presLayoutVars>
          <dgm:bulletEnabled val="1"/>
        </dgm:presLayoutVars>
      </dgm:prSet>
      <dgm:spPr/>
    </dgm:pt>
    <dgm:pt modelId="{74E509A1-A602-4E7A-A7A3-A2C7EC470EE3}" type="pres">
      <dgm:prSet presAssocID="{10246F77-F6D0-4B5B-8C73-A9BFF46E5D4E}" presName="spaceBetweenRectangles" presStyleCnt="0"/>
      <dgm:spPr/>
    </dgm:pt>
    <dgm:pt modelId="{4691D893-DD6B-41C4-9209-B20D2900FF91}" type="pres">
      <dgm:prSet presAssocID="{B9275166-E774-48CD-8A7B-4C7E7C57352A}" presName="parentLin" presStyleCnt="0"/>
      <dgm:spPr/>
    </dgm:pt>
    <dgm:pt modelId="{FC22822E-CE76-48EB-B99D-1DB8CB0DB3FF}" type="pres">
      <dgm:prSet presAssocID="{B9275166-E774-48CD-8A7B-4C7E7C57352A}" presName="parentLeftMargin" presStyleLbl="node1" presStyleIdx="0" presStyleCnt="2"/>
      <dgm:spPr/>
    </dgm:pt>
    <dgm:pt modelId="{54782BC1-5A39-407C-8361-B99F099BB327}" type="pres">
      <dgm:prSet presAssocID="{B9275166-E774-48CD-8A7B-4C7E7C57352A}" presName="parentText" presStyleLbl="node1" presStyleIdx="1" presStyleCnt="2">
        <dgm:presLayoutVars>
          <dgm:chMax val="0"/>
          <dgm:bulletEnabled val="1"/>
        </dgm:presLayoutVars>
      </dgm:prSet>
      <dgm:spPr/>
    </dgm:pt>
    <dgm:pt modelId="{C17DBBE3-97BC-4692-A4E3-74D2A436A61E}" type="pres">
      <dgm:prSet presAssocID="{B9275166-E774-48CD-8A7B-4C7E7C57352A}" presName="negativeSpace" presStyleCnt="0"/>
      <dgm:spPr/>
    </dgm:pt>
    <dgm:pt modelId="{6E517E24-65DD-44D1-BA0A-55D2F496FEBC}" type="pres">
      <dgm:prSet presAssocID="{B9275166-E774-48CD-8A7B-4C7E7C57352A}" presName="childText" presStyleLbl="conFgAcc1" presStyleIdx="1" presStyleCnt="2">
        <dgm:presLayoutVars>
          <dgm:bulletEnabled val="1"/>
        </dgm:presLayoutVars>
      </dgm:prSet>
      <dgm:spPr/>
    </dgm:pt>
  </dgm:ptLst>
  <dgm:cxnLst>
    <dgm:cxn modelId="{D2DAA002-3CC7-41FB-9E07-F8F8E9E66D2A}" srcId="{B9275166-E774-48CD-8A7B-4C7E7C57352A}" destId="{0C6D3512-FDFC-44D0-8D48-EAB4BC4F9EF4}" srcOrd="0" destOrd="0" parTransId="{8C596F95-0EA5-434E-8683-166B17775B92}" sibTransId="{017FD34C-4581-406B-9B5D-85DCD924E55D}"/>
    <dgm:cxn modelId="{3C67A005-B84B-4B7F-96B1-1CC3B75C2A2E}" type="presOf" srcId="{0C6D3512-FDFC-44D0-8D48-EAB4BC4F9EF4}" destId="{6E517E24-65DD-44D1-BA0A-55D2F496FEBC}" srcOrd="0" destOrd="0" presId="urn:microsoft.com/office/officeart/2005/8/layout/list1"/>
    <dgm:cxn modelId="{76925F0D-CD21-44BD-824B-97D610529D58}" srcId="{E6B43B0F-4EF3-431F-ACC6-B9981D93C9F6}" destId="{B9275166-E774-48CD-8A7B-4C7E7C57352A}" srcOrd="1" destOrd="0" parTransId="{D1C7EE93-37ED-40F7-B704-BADA9C5C08FD}" sibTransId="{6D25F40F-B64F-432D-9806-B76AD7E064A1}"/>
    <dgm:cxn modelId="{0A24C668-DC10-4971-A1CC-35B0A98E8EDF}" type="presOf" srcId="{B9275166-E774-48CD-8A7B-4C7E7C57352A}" destId="{FC22822E-CE76-48EB-B99D-1DB8CB0DB3FF}" srcOrd="0" destOrd="0" presId="urn:microsoft.com/office/officeart/2005/8/layout/list1"/>
    <dgm:cxn modelId="{03FF626A-0845-45A3-98C7-D0B2E62559E4}" type="presOf" srcId="{64089D38-C256-4A46-A3E7-A3B593A7AF94}" destId="{8A7A094D-12BF-4C49-958B-0ACE1904F35A}" srcOrd="0" destOrd="0" presId="urn:microsoft.com/office/officeart/2005/8/layout/list1"/>
    <dgm:cxn modelId="{C8CBFC6A-3936-4E97-9B46-F5E7F00CAE18}" type="presOf" srcId="{E6B43B0F-4EF3-431F-ACC6-B9981D93C9F6}" destId="{81E513ED-26C6-4D50-8797-B28BD59FBBD7}" srcOrd="0" destOrd="0" presId="urn:microsoft.com/office/officeart/2005/8/layout/list1"/>
    <dgm:cxn modelId="{051FD158-C616-4258-B830-38AD6DECB516}" srcId="{64089D38-C256-4A46-A3E7-A3B593A7AF94}" destId="{7EDE3354-6555-4FDD-B884-4320CCB47C92}" srcOrd="1" destOrd="0" parTransId="{659491FC-5758-4330-A2E2-47E319BEB54E}" sibTransId="{66502BE5-16CD-4C78-B2C6-4E37DE800A39}"/>
    <dgm:cxn modelId="{6BE0605A-5991-4873-BA15-6ACBDA7EB2B3}" srcId="{B9275166-E774-48CD-8A7B-4C7E7C57352A}" destId="{018E70A8-7C1E-42E2-93AA-1019C23C2A7D}" srcOrd="1" destOrd="0" parTransId="{D80152F7-4422-4648-A7A0-7FAACA0BDBEA}" sibTransId="{13099D5E-FAA6-4477-9A93-948D224C5153}"/>
    <dgm:cxn modelId="{C5766E86-F3AC-4FA7-86AD-32EF0DCA126D}" type="presOf" srcId="{018E70A8-7C1E-42E2-93AA-1019C23C2A7D}" destId="{6E517E24-65DD-44D1-BA0A-55D2F496FEBC}" srcOrd="0" destOrd="1" presId="urn:microsoft.com/office/officeart/2005/8/layout/list1"/>
    <dgm:cxn modelId="{AD090187-3873-4D93-A95A-F6F082532F4A}" type="presOf" srcId="{3C6BBB78-0AD1-4C67-9666-B60477FE5D7F}" destId="{0877F62F-5F09-47D2-AF0B-B75AE46D9904}" srcOrd="0" destOrd="0" presId="urn:microsoft.com/office/officeart/2005/8/layout/list1"/>
    <dgm:cxn modelId="{A2B1F699-BCF1-4C66-BB23-4AEF63130641}" type="presOf" srcId="{B9275166-E774-48CD-8A7B-4C7E7C57352A}" destId="{54782BC1-5A39-407C-8361-B99F099BB327}" srcOrd="1" destOrd="0" presId="urn:microsoft.com/office/officeart/2005/8/layout/list1"/>
    <dgm:cxn modelId="{BA52DAB2-8792-4D5D-A4A0-FB271D0B45A0}" srcId="{E6B43B0F-4EF3-431F-ACC6-B9981D93C9F6}" destId="{64089D38-C256-4A46-A3E7-A3B593A7AF94}" srcOrd="0" destOrd="0" parTransId="{ED603789-EF2F-4C53-8C47-495665E2BB20}" sibTransId="{10246F77-F6D0-4B5B-8C73-A9BFF46E5D4E}"/>
    <dgm:cxn modelId="{12485DD1-36FF-45DE-BBF7-2254E4AFC71F}" srcId="{64089D38-C256-4A46-A3E7-A3B593A7AF94}" destId="{3C6BBB78-0AD1-4C67-9666-B60477FE5D7F}" srcOrd="0" destOrd="0" parTransId="{4608B58B-B46A-4038-B25B-37C4ECEF0672}" sibTransId="{EB56EECE-1509-49DB-AE10-95942FE2E912}"/>
    <dgm:cxn modelId="{B06B1ED4-8C3C-44C8-9DE1-677171F2FB77}" type="presOf" srcId="{64089D38-C256-4A46-A3E7-A3B593A7AF94}" destId="{661A62FA-E1C6-48FA-9C42-1AF3A2AC6C84}" srcOrd="1" destOrd="0" presId="urn:microsoft.com/office/officeart/2005/8/layout/list1"/>
    <dgm:cxn modelId="{F96F83EB-9D9B-45F0-9FDF-3978CA3B11FF}" type="presOf" srcId="{7EDE3354-6555-4FDD-B884-4320CCB47C92}" destId="{0877F62F-5F09-47D2-AF0B-B75AE46D9904}" srcOrd="0" destOrd="1" presId="urn:microsoft.com/office/officeart/2005/8/layout/list1"/>
    <dgm:cxn modelId="{785CD7F3-4775-4E0D-99EC-922C0FC6DADD}" type="presParOf" srcId="{81E513ED-26C6-4D50-8797-B28BD59FBBD7}" destId="{24C4D826-A8ED-4125-B6AF-3DA8C9CFF934}" srcOrd="0" destOrd="0" presId="urn:microsoft.com/office/officeart/2005/8/layout/list1"/>
    <dgm:cxn modelId="{9A7BC812-5A98-40BF-BBEB-1AF4A0E74436}" type="presParOf" srcId="{24C4D826-A8ED-4125-B6AF-3DA8C9CFF934}" destId="{8A7A094D-12BF-4C49-958B-0ACE1904F35A}" srcOrd="0" destOrd="0" presId="urn:microsoft.com/office/officeart/2005/8/layout/list1"/>
    <dgm:cxn modelId="{1FC15A7A-1A18-4C3D-93BC-DF834F29A587}" type="presParOf" srcId="{24C4D826-A8ED-4125-B6AF-3DA8C9CFF934}" destId="{661A62FA-E1C6-48FA-9C42-1AF3A2AC6C84}" srcOrd="1" destOrd="0" presId="urn:microsoft.com/office/officeart/2005/8/layout/list1"/>
    <dgm:cxn modelId="{15F95ADE-A04D-4272-B18B-CDB577519733}" type="presParOf" srcId="{81E513ED-26C6-4D50-8797-B28BD59FBBD7}" destId="{59FAADC0-7B39-4A4B-9EBC-3CDDCD358BBE}" srcOrd="1" destOrd="0" presId="urn:microsoft.com/office/officeart/2005/8/layout/list1"/>
    <dgm:cxn modelId="{6677BB1E-3413-4F02-B35C-8E0CF379B204}" type="presParOf" srcId="{81E513ED-26C6-4D50-8797-B28BD59FBBD7}" destId="{0877F62F-5F09-47D2-AF0B-B75AE46D9904}" srcOrd="2" destOrd="0" presId="urn:microsoft.com/office/officeart/2005/8/layout/list1"/>
    <dgm:cxn modelId="{D75097CC-5B48-42C9-A6DC-496E3DDCAF59}" type="presParOf" srcId="{81E513ED-26C6-4D50-8797-B28BD59FBBD7}" destId="{74E509A1-A602-4E7A-A7A3-A2C7EC470EE3}" srcOrd="3" destOrd="0" presId="urn:microsoft.com/office/officeart/2005/8/layout/list1"/>
    <dgm:cxn modelId="{514A6CF0-0C91-4AFD-B59C-91DC4B52473E}" type="presParOf" srcId="{81E513ED-26C6-4D50-8797-B28BD59FBBD7}" destId="{4691D893-DD6B-41C4-9209-B20D2900FF91}" srcOrd="4" destOrd="0" presId="urn:microsoft.com/office/officeart/2005/8/layout/list1"/>
    <dgm:cxn modelId="{115AF17B-0D07-4AC5-BB72-E2573C417AE9}" type="presParOf" srcId="{4691D893-DD6B-41C4-9209-B20D2900FF91}" destId="{FC22822E-CE76-48EB-B99D-1DB8CB0DB3FF}" srcOrd="0" destOrd="0" presId="urn:microsoft.com/office/officeart/2005/8/layout/list1"/>
    <dgm:cxn modelId="{E35128DB-09BE-4FE3-96F0-816A8957513B}" type="presParOf" srcId="{4691D893-DD6B-41C4-9209-B20D2900FF91}" destId="{54782BC1-5A39-407C-8361-B99F099BB327}" srcOrd="1" destOrd="0" presId="urn:microsoft.com/office/officeart/2005/8/layout/list1"/>
    <dgm:cxn modelId="{99BCBB65-56D5-4C47-AB13-7A8A1D06EAD6}" type="presParOf" srcId="{81E513ED-26C6-4D50-8797-B28BD59FBBD7}" destId="{C17DBBE3-97BC-4692-A4E3-74D2A436A61E}" srcOrd="5" destOrd="0" presId="urn:microsoft.com/office/officeart/2005/8/layout/list1"/>
    <dgm:cxn modelId="{F15AC08F-C94B-4DAB-87C3-363B7927B233}" type="presParOf" srcId="{81E513ED-26C6-4D50-8797-B28BD59FBBD7}" destId="{6E517E24-65DD-44D1-BA0A-55D2F496FEBC}"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F62D6AF-C05E-4638-B1B2-CA9E58CDFDD1}"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en-US"/>
        </a:p>
      </dgm:t>
    </dgm:pt>
    <dgm:pt modelId="{30BF04F1-B79F-4EA3-87CB-42A6FEF1FCE5}">
      <dgm:prSet/>
      <dgm:spPr/>
      <dgm:t>
        <a:bodyPr/>
        <a:lstStyle/>
        <a:p>
          <a:r>
            <a:rPr lang="en-US" dirty="0"/>
            <a:t>Group Life -</a:t>
          </a:r>
        </a:p>
      </dgm:t>
    </dgm:pt>
    <dgm:pt modelId="{4B2B0810-D41D-4638-8CF8-E583F40ED682}" type="parTrans" cxnId="{3DCFD494-51E6-427A-A2AC-A46BC9FED1AE}">
      <dgm:prSet/>
      <dgm:spPr/>
      <dgm:t>
        <a:bodyPr/>
        <a:lstStyle/>
        <a:p>
          <a:endParaRPr lang="en-US"/>
        </a:p>
      </dgm:t>
    </dgm:pt>
    <dgm:pt modelId="{DD760137-AE97-4905-81BE-8CBACA043659}" type="sibTrans" cxnId="{3DCFD494-51E6-427A-A2AC-A46BC9FED1AE}">
      <dgm:prSet/>
      <dgm:spPr/>
      <dgm:t>
        <a:bodyPr/>
        <a:lstStyle/>
        <a:p>
          <a:endParaRPr lang="en-US"/>
        </a:p>
      </dgm:t>
    </dgm:pt>
    <dgm:pt modelId="{69B2C4CA-418E-4971-BC75-BB77F9FFBD9D}">
      <dgm:prSet custT="1"/>
      <dgm:spPr/>
      <dgm:t>
        <a:bodyPr/>
        <a:lstStyle/>
        <a:p>
          <a:r>
            <a:rPr lang="en-US" sz="1200" dirty="0"/>
            <a:t>Rates based off of group rates, not age</a:t>
          </a:r>
        </a:p>
      </dgm:t>
    </dgm:pt>
    <dgm:pt modelId="{FB5A5049-8D0E-41E3-91C9-AF18FCD7D311}" type="parTrans" cxnId="{07D80B22-CB01-40CD-8F7D-1F4606F94587}">
      <dgm:prSet/>
      <dgm:spPr/>
      <dgm:t>
        <a:bodyPr/>
        <a:lstStyle/>
        <a:p>
          <a:endParaRPr lang="en-US"/>
        </a:p>
      </dgm:t>
    </dgm:pt>
    <dgm:pt modelId="{6FE2A0D6-482A-4AD7-91C3-6AA7884026F7}" type="sibTrans" cxnId="{07D80B22-CB01-40CD-8F7D-1F4606F94587}">
      <dgm:prSet/>
      <dgm:spPr/>
      <dgm:t>
        <a:bodyPr/>
        <a:lstStyle/>
        <a:p>
          <a:endParaRPr lang="en-US"/>
        </a:p>
      </dgm:t>
    </dgm:pt>
    <dgm:pt modelId="{F85EDFA7-F5D8-4937-B333-061C207E2FB1}">
      <dgm:prSet custT="1"/>
      <dgm:spPr/>
      <dgm:t>
        <a:bodyPr/>
        <a:lstStyle/>
        <a:p>
          <a:r>
            <a:rPr lang="en-US" sz="1200" dirty="0"/>
            <a:t>Guaranteed issue for new hires</a:t>
          </a:r>
        </a:p>
      </dgm:t>
    </dgm:pt>
    <dgm:pt modelId="{7172E1A5-1D12-4C7D-9A66-5F4EEA8605A3}" type="parTrans" cxnId="{35DD2C5B-99B7-4651-B4D6-38D55A0006EA}">
      <dgm:prSet/>
      <dgm:spPr/>
      <dgm:t>
        <a:bodyPr/>
        <a:lstStyle/>
        <a:p>
          <a:endParaRPr lang="en-US"/>
        </a:p>
      </dgm:t>
    </dgm:pt>
    <dgm:pt modelId="{18842478-7CC1-43A3-A072-4A35F65431F6}" type="sibTrans" cxnId="{35DD2C5B-99B7-4651-B4D6-38D55A0006EA}">
      <dgm:prSet/>
      <dgm:spPr/>
      <dgm:t>
        <a:bodyPr/>
        <a:lstStyle/>
        <a:p>
          <a:endParaRPr lang="en-US"/>
        </a:p>
      </dgm:t>
    </dgm:pt>
    <dgm:pt modelId="{E1BCA597-92FA-4E97-B7BA-5C299072E520}">
      <dgm:prSet custT="1"/>
      <dgm:spPr/>
      <dgm:t>
        <a:bodyPr/>
        <a:lstStyle/>
        <a:p>
          <a:r>
            <a:rPr lang="en-US" sz="1200" dirty="0"/>
            <a:t>Typically lower premium cost</a:t>
          </a:r>
        </a:p>
      </dgm:t>
    </dgm:pt>
    <dgm:pt modelId="{5B216120-9045-49CB-84C3-BB41EE242717}" type="parTrans" cxnId="{1FA45A93-4159-4AE1-BA72-986B99F00C20}">
      <dgm:prSet/>
      <dgm:spPr/>
      <dgm:t>
        <a:bodyPr/>
        <a:lstStyle/>
        <a:p>
          <a:endParaRPr lang="en-US"/>
        </a:p>
      </dgm:t>
    </dgm:pt>
    <dgm:pt modelId="{F6C6CD1B-082A-493E-B7EC-C90A4E39A967}" type="sibTrans" cxnId="{1FA45A93-4159-4AE1-BA72-986B99F00C20}">
      <dgm:prSet/>
      <dgm:spPr/>
      <dgm:t>
        <a:bodyPr/>
        <a:lstStyle/>
        <a:p>
          <a:endParaRPr lang="en-US"/>
        </a:p>
      </dgm:t>
    </dgm:pt>
    <dgm:pt modelId="{4C232E0F-DF00-4C2F-83A9-4A195E30662A}">
      <dgm:prSet/>
      <dgm:spPr/>
      <dgm:t>
        <a:bodyPr/>
        <a:lstStyle/>
        <a:p>
          <a:r>
            <a:rPr lang="en-US" dirty="0"/>
            <a:t>Individual Life -</a:t>
          </a:r>
        </a:p>
      </dgm:t>
    </dgm:pt>
    <dgm:pt modelId="{D8BD76CB-105C-4D6F-8D52-9540A5145579}" type="parTrans" cxnId="{4AA6D611-93D6-44D0-8975-FB99C110CCBD}">
      <dgm:prSet/>
      <dgm:spPr/>
      <dgm:t>
        <a:bodyPr/>
        <a:lstStyle/>
        <a:p>
          <a:endParaRPr lang="en-US"/>
        </a:p>
      </dgm:t>
    </dgm:pt>
    <dgm:pt modelId="{D15C82BC-3981-4E3D-AF1B-963905484588}" type="sibTrans" cxnId="{4AA6D611-93D6-44D0-8975-FB99C110CCBD}">
      <dgm:prSet/>
      <dgm:spPr/>
      <dgm:t>
        <a:bodyPr/>
        <a:lstStyle/>
        <a:p>
          <a:endParaRPr lang="en-US"/>
        </a:p>
      </dgm:t>
    </dgm:pt>
    <dgm:pt modelId="{DE42B904-69EB-4CC9-8466-A6204754F9B4}">
      <dgm:prSet custT="1"/>
      <dgm:spPr/>
      <dgm:t>
        <a:bodyPr/>
        <a:lstStyle/>
        <a:p>
          <a:r>
            <a:rPr lang="en-US" sz="1200" dirty="0"/>
            <a:t>Purchase in 10, 20, 30 year terms</a:t>
          </a:r>
        </a:p>
      </dgm:t>
    </dgm:pt>
    <dgm:pt modelId="{5E0F1D0F-A61C-4893-ADBF-70DD038BAC1A}" type="parTrans" cxnId="{2A625F6C-FCE8-46CE-B8E0-6C7B6B0F864E}">
      <dgm:prSet/>
      <dgm:spPr/>
      <dgm:t>
        <a:bodyPr/>
        <a:lstStyle/>
        <a:p>
          <a:endParaRPr lang="en-US"/>
        </a:p>
      </dgm:t>
    </dgm:pt>
    <dgm:pt modelId="{01C15059-EF20-4147-A265-4ADD39D2A318}" type="sibTrans" cxnId="{2A625F6C-FCE8-46CE-B8E0-6C7B6B0F864E}">
      <dgm:prSet/>
      <dgm:spPr/>
      <dgm:t>
        <a:bodyPr/>
        <a:lstStyle/>
        <a:p>
          <a:endParaRPr lang="en-US"/>
        </a:p>
      </dgm:t>
    </dgm:pt>
    <dgm:pt modelId="{9C0FEB54-3810-4276-A671-52559C88F3D3}">
      <dgm:prSet custT="1"/>
      <dgm:spPr/>
      <dgm:t>
        <a:bodyPr/>
        <a:lstStyle/>
        <a:p>
          <a:r>
            <a:rPr lang="en-US" sz="1200" dirty="0"/>
            <a:t>Rate stays the same throughout term</a:t>
          </a:r>
        </a:p>
      </dgm:t>
    </dgm:pt>
    <dgm:pt modelId="{95A3F599-CBB2-498C-9DCF-6D43D3DBE92F}" type="parTrans" cxnId="{113044DC-6B91-429A-B127-274162D0A18D}">
      <dgm:prSet/>
      <dgm:spPr/>
      <dgm:t>
        <a:bodyPr/>
        <a:lstStyle/>
        <a:p>
          <a:endParaRPr lang="en-US"/>
        </a:p>
      </dgm:t>
    </dgm:pt>
    <dgm:pt modelId="{05CF8841-3ED5-4E69-8644-E698467208E9}" type="sibTrans" cxnId="{113044DC-6B91-429A-B127-274162D0A18D}">
      <dgm:prSet/>
      <dgm:spPr/>
      <dgm:t>
        <a:bodyPr/>
        <a:lstStyle/>
        <a:p>
          <a:endParaRPr lang="en-US"/>
        </a:p>
      </dgm:t>
    </dgm:pt>
    <dgm:pt modelId="{9D60C78F-F8B6-421A-9500-D6C9F08DB6B4}">
      <dgm:prSet custT="1"/>
      <dgm:spPr/>
      <dgm:t>
        <a:bodyPr/>
        <a:lstStyle/>
        <a:p>
          <a:r>
            <a:rPr lang="en-US" sz="1200" dirty="0"/>
            <a:t>Upon separation of employment, policy can be converted to direct bill for the same rate.</a:t>
          </a:r>
        </a:p>
      </dgm:t>
    </dgm:pt>
    <dgm:pt modelId="{D4DAB364-D3E9-4649-91F1-81BC399634F9}" type="parTrans" cxnId="{E8FDD4A2-DF68-4645-9277-B4222F4AD731}">
      <dgm:prSet/>
      <dgm:spPr/>
      <dgm:t>
        <a:bodyPr/>
        <a:lstStyle/>
        <a:p>
          <a:endParaRPr lang="en-US"/>
        </a:p>
      </dgm:t>
    </dgm:pt>
    <dgm:pt modelId="{75CDD3FA-88AD-4F65-84E0-8D2FFCAE7D0D}" type="sibTrans" cxnId="{E8FDD4A2-DF68-4645-9277-B4222F4AD731}">
      <dgm:prSet/>
      <dgm:spPr/>
      <dgm:t>
        <a:bodyPr/>
        <a:lstStyle/>
        <a:p>
          <a:endParaRPr lang="en-US"/>
        </a:p>
      </dgm:t>
    </dgm:pt>
    <dgm:pt modelId="{D6B37F55-2C4B-4719-9C7E-4D811E86CFAB}">
      <dgm:prSet custT="1"/>
      <dgm:spPr/>
      <dgm:t>
        <a:bodyPr/>
        <a:lstStyle/>
        <a:p>
          <a:r>
            <a:rPr lang="en-US" sz="1200" dirty="0"/>
            <a:t>Ability to reissue policy at end of term.  Rate will change based on your current age.</a:t>
          </a:r>
        </a:p>
      </dgm:t>
    </dgm:pt>
    <dgm:pt modelId="{ABBC74FF-1646-4726-8E7D-1B9BB2CBB341}" type="parTrans" cxnId="{91F1CC47-8AFD-4406-B158-4E8EF22CDBA7}">
      <dgm:prSet/>
      <dgm:spPr/>
      <dgm:t>
        <a:bodyPr/>
        <a:lstStyle/>
        <a:p>
          <a:endParaRPr lang="en-US"/>
        </a:p>
      </dgm:t>
    </dgm:pt>
    <dgm:pt modelId="{AECE730C-B31E-4DD6-B0EA-ED48C6600844}" type="sibTrans" cxnId="{91F1CC47-8AFD-4406-B158-4E8EF22CDBA7}">
      <dgm:prSet/>
      <dgm:spPr/>
      <dgm:t>
        <a:bodyPr/>
        <a:lstStyle/>
        <a:p>
          <a:endParaRPr lang="en-US"/>
        </a:p>
      </dgm:t>
    </dgm:pt>
    <dgm:pt modelId="{5E57102A-C612-494C-AB4B-251325EEDAEC}" type="pres">
      <dgm:prSet presAssocID="{9F62D6AF-C05E-4638-B1B2-CA9E58CDFDD1}" presName="Name0" presStyleCnt="0">
        <dgm:presLayoutVars>
          <dgm:dir/>
          <dgm:animLvl val="lvl"/>
          <dgm:resizeHandles val="exact"/>
        </dgm:presLayoutVars>
      </dgm:prSet>
      <dgm:spPr/>
    </dgm:pt>
    <dgm:pt modelId="{5F699F1F-CFB7-4365-8EEC-10429AB49FA6}" type="pres">
      <dgm:prSet presAssocID="{30BF04F1-B79F-4EA3-87CB-42A6FEF1FCE5}" presName="linNode" presStyleCnt="0"/>
      <dgm:spPr/>
    </dgm:pt>
    <dgm:pt modelId="{46AB6DAE-A70F-46EB-B89E-027A3614D95F}" type="pres">
      <dgm:prSet presAssocID="{30BF04F1-B79F-4EA3-87CB-42A6FEF1FCE5}" presName="parentText" presStyleLbl="node1" presStyleIdx="0" presStyleCnt="2">
        <dgm:presLayoutVars>
          <dgm:chMax val="1"/>
          <dgm:bulletEnabled val="1"/>
        </dgm:presLayoutVars>
      </dgm:prSet>
      <dgm:spPr/>
    </dgm:pt>
    <dgm:pt modelId="{6BE2D296-43BA-44E7-96DE-62A9405D9A62}" type="pres">
      <dgm:prSet presAssocID="{30BF04F1-B79F-4EA3-87CB-42A6FEF1FCE5}" presName="descendantText" presStyleLbl="alignAccFollowNode1" presStyleIdx="0" presStyleCnt="2">
        <dgm:presLayoutVars>
          <dgm:bulletEnabled val="1"/>
        </dgm:presLayoutVars>
      </dgm:prSet>
      <dgm:spPr/>
    </dgm:pt>
    <dgm:pt modelId="{6A294397-8765-46E9-AD93-A8C239DF9F81}" type="pres">
      <dgm:prSet presAssocID="{DD760137-AE97-4905-81BE-8CBACA043659}" presName="sp" presStyleCnt="0"/>
      <dgm:spPr/>
    </dgm:pt>
    <dgm:pt modelId="{C93BBC37-F1A7-4C64-AE58-EB2B8EADA742}" type="pres">
      <dgm:prSet presAssocID="{4C232E0F-DF00-4C2F-83A9-4A195E30662A}" presName="linNode" presStyleCnt="0"/>
      <dgm:spPr/>
    </dgm:pt>
    <dgm:pt modelId="{F3D4F96F-7045-4163-B90F-D6AAB461BEAC}" type="pres">
      <dgm:prSet presAssocID="{4C232E0F-DF00-4C2F-83A9-4A195E30662A}" presName="parentText" presStyleLbl="node1" presStyleIdx="1" presStyleCnt="2">
        <dgm:presLayoutVars>
          <dgm:chMax val="1"/>
          <dgm:bulletEnabled val="1"/>
        </dgm:presLayoutVars>
      </dgm:prSet>
      <dgm:spPr/>
    </dgm:pt>
    <dgm:pt modelId="{618AC7E9-D3FC-4466-B4A8-7D6F0C0CC03D}" type="pres">
      <dgm:prSet presAssocID="{4C232E0F-DF00-4C2F-83A9-4A195E30662A}" presName="descendantText" presStyleLbl="alignAccFollowNode1" presStyleIdx="1" presStyleCnt="2">
        <dgm:presLayoutVars>
          <dgm:bulletEnabled val="1"/>
        </dgm:presLayoutVars>
      </dgm:prSet>
      <dgm:spPr/>
    </dgm:pt>
  </dgm:ptLst>
  <dgm:cxnLst>
    <dgm:cxn modelId="{8A7CED09-495B-41A8-A86D-A57B54901F85}" type="presOf" srcId="{9C0FEB54-3810-4276-A671-52559C88F3D3}" destId="{618AC7E9-D3FC-4466-B4A8-7D6F0C0CC03D}" srcOrd="0" destOrd="1" presId="urn:microsoft.com/office/officeart/2005/8/layout/vList5"/>
    <dgm:cxn modelId="{4AA6D611-93D6-44D0-8975-FB99C110CCBD}" srcId="{9F62D6AF-C05E-4638-B1B2-CA9E58CDFDD1}" destId="{4C232E0F-DF00-4C2F-83A9-4A195E30662A}" srcOrd="1" destOrd="0" parTransId="{D8BD76CB-105C-4D6F-8D52-9540A5145579}" sibTransId="{D15C82BC-3981-4E3D-AF1B-963905484588}"/>
    <dgm:cxn modelId="{07D80B22-CB01-40CD-8F7D-1F4606F94587}" srcId="{30BF04F1-B79F-4EA3-87CB-42A6FEF1FCE5}" destId="{69B2C4CA-418E-4971-BC75-BB77F9FFBD9D}" srcOrd="0" destOrd="0" parTransId="{FB5A5049-8D0E-41E3-91C9-AF18FCD7D311}" sibTransId="{6FE2A0D6-482A-4AD7-91C3-6AA7884026F7}"/>
    <dgm:cxn modelId="{6B2AC336-13F6-41F1-B71E-BA3C17883FEE}" type="presOf" srcId="{4C232E0F-DF00-4C2F-83A9-4A195E30662A}" destId="{F3D4F96F-7045-4163-B90F-D6AAB461BEAC}" srcOrd="0" destOrd="0" presId="urn:microsoft.com/office/officeart/2005/8/layout/vList5"/>
    <dgm:cxn modelId="{35DD2C5B-99B7-4651-B4D6-38D55A0006EA}" srcId="{30BF04F1-B79F-4EA3-87CB-42A6FEF1FCE5}" destId="{F85EDFA7-F5D8-4937-B333-061C207E2FB1}" srcOrd="1" destOrd="0" parTransId="{7172E1A5-1D12-4C7D-9A66-5F4EEA8605A3}" sibTransId="{18842478-7CC1-43A3-A072-4A35F65431F6}"/>
    <dgm:cxn modelId="{11FB8C5D-3F90-4E9B-A691-3E4FFF53462B}" type="presOf" srcId="{30BF04F1-B79F-4EA3-87CB-42A6FEF1FCE5}" destId="{46AB6DAE-A70F-46EB-B89E-027A3614D95F}" srcOrd="0" destOrd="0" presId="urn:microsoft.com/office/officeart/2005/8/layout/vList5"/>
    <dgm:cxn modelId="{91F1CC47-8AFD-4406-B158-4E8EF22CDBA7}" srcId="{4C232E0F-DF00-4C2F-83A9-4A195E30662A}" destId="{D6B37F55-2C4B-4719-9C7E-4D811E86CFAB}" srcOrd="3" destOrd="0" parTransId="{ABBC74FF-1646-4726-8E7D-1B9BB2CBB341}" sibTransId="{AECE730C-B31E-4DD6-B0EA-ED48C6600844}"/>
    <dgm:cxn modelId="{9E094449-720F-433D-98A4-C80464FB1433}" type="presOf" srcId="{E1BCA597-92FA-4E97-B7BA-5C299072E520}" destId="{6BE2D296-43BA-44E7-96DE-62A9405D9A62}" srcOrd="0" destOrd="2" presId="urn:microsoft.com/office/officeart/2005/8/layout/vList5"/>
    <dgm:cxn modelId="{2A625F6C-FCE8-46CE-B8E0-6C7B6B0F864E}" srcId="{4C232E0F-DF00-4C2F-83A9-4A195E30662A}" destId="{DE42B904-69EB-4CC9-8466-A6204754F9B4}" srcOrd="0" destOrd="0" parTransId="{5E0F1D0F-A61C-4893-ADBF-70DD038BAC1A}" sibTransId="{01C15059-EF20-4147-A265-4ADD39D2A318}"/>
    <dgm:cxn modelId="{EF365A6D-A7F4-479F-A51D-734DD10F9F88}" type="presOf" srcId="{D6B37F55-2C4B-4719-9C7E-4D811E86CFAB}" destId="{618AC7E9-D3FC-4466-B4A8-7D6F0C0CC03D}" srcOrd="0" destOrd="3" presId="urn:microsoft.com/office/officeart/2005/8/layout/vList5"/>
    <dgm:cxn modelId="{16133A88-F3D6-49E4-8663-BAA839942561}" type="presOf" srcId="{F85EDFA7-F5D8-4937-B333-061C207E2FB1}" destId="{6BE2D296-43BA-44E7-96DE-62A9405D9A62}" srcOrd="0" destOrd="1" presId="urn:microsoft.com/office/officeart/2005/8/layout/vList5"/>
    <dgm:cxn modelId="{1FA45A93-4159-4AE1-BA72-986B99F00C20}" srcId="{30BF04F1-B79F-4EA3-87CB-42A6FEF1FCE5}" destId="{E1BCA597-92FA-4E97-B7BA-5C299072E520}" srcOrd="2" destOrd="0" parTransId="{5B216120-9045-49CB-84C3-BB41EE242717}" sibTransId="{F6C6CD1B-082A-493E-B7EC-C90A4E39A967}"/>
    <dgm:cxn modelId="{3DCFD494-51E6-427A-A2AC-A46BC9FED1AE}" srcId="{9F62D6AF-C05E-4638-B1B2-CA9E58CDFDD1}" destId="{30BF04F1-B79F-4EA3-87CB-42A6FEF1FCE5}" srcOrd="0" destOrd="0" parTransId="{4B2B0810-D41D-4638-8CF8-E583F40ED682}" sibTransId="{DD760137-AE97-4905-81BE-8CBACA043659}"/>
    <dgm:cxn modelId="{E8FDD4A2-DF68-4645-9277-B4222F4AD731}" srcId="{4C232E0F-DF00-4C2F-83A9-4A195E30662A}" destId="{9D60C78F-F8B6-421A-9500-D6C9F08DB6B4}" srcOrd="2" destOrd="0" parTransId="{D4DAB364-D3E9-4649-91F1-81BC399634F9}" sibTransId="{75CDD3FA-88AD-4F65-84E0-8D2FFCAE7D0D}"/>
    <dgm:cxn modelId="{9DAAA4AF-8DA7-473F-87AC-C89B58EF45F6}" type="presOf" srcId="{69B2C4CA-418E-4971-BC75-BB77F9FFBD9D}" destId="{6BE2D296-43BA-44E7-96DE-62A9405D9A62}" srcOrd="0" destOrd="0" presId="urn:microsoft.com/office/officeart/2005/8/layout/vList5"/>
    <dgm:cxn modelId="{210556BF-788A-41FE-9672-0CC9BF247203}" type="presOf" srcId="{9D60C78F-F8B6-421A-9500-D6C9F08DB6B4}" destId="{618AC7E9-D3FC-4466-B4A8-7D6F0C0CC03D}" srcOrd="0" destOrd="2" presId="urn:microsoft.com/office/officeart/2005/8/layout/vList5"/>
    <dgm:cxn modelId="{FDE0F7C2-B021-4655-B0BB-BBCAE752AE6A}" type="presOf" srcId="{DE42B904-69EB-4CC9-8466-A6204754F9B4}" destId="{618AC7E9-D3FC-4466-B4A8-7D6F0C0CC03D}" srcOrd="0" destOrd="0" presId="urn:microsoft.com/office/officeart/2005/8/layout/vList5"/>
    <dgm:cxn modelId="{DC39A7D6-2247-4FCB-B56D-5DFDC64526E3}" type="presOf" srcId="{9F62D6AF-C05E-4638-B1B2-CA9E58CDFDD1}" destId="{5E57102A-C612-494C-AB4B-251325EEDAEC}" srcOrd="0" destOrd="0" presId="urn:microsoft.com/office/officeart/2005/8/layout/vList5"/>
    <dgm:cxn modelId="{113044DC-6B91-429A-B127-274162D0A18D}" srcId="{4C232E0F-DF00-4C2F-83A9-4A195E30662A}" destId="{9C0FEB54-3810-4276-A671-52559C88F3D3}" srcOrd="1" destOrd="0" parTransId="{95A3F599-CBB2-498C-9DCF-6D43D3DBE92F}" sibTransId="{05CF8841-3ED5-4E69-8644-E698467208E9}"/>
    <dgm:cxn modelId="{805B70B8-9DA1-4A48-9ADD-34561FD7C976}" type="presParOf" srcId="{5E57102A-C612-494C-AB4B-251325EEDAEC}" destId="{5F699F1F-CFB7-4365-8EEC-10429AB49FA6}" srcOrd="0" destOrd="0" presId="urn:microsoft.com/office/officeart/2005/8/layout/vList5"/>
    <dgm:cxn modelId="{153CCAFC-4199-4AF4-8E4A-5779B0BF7B44}" type="presParOf" srcId="{5F699F1F-CFB7-4365-8EEC-10429AB49FA6}" destId="{46AB6DAE-A70F-46EB-B89E-027A3614D95F}" srcOrd="0" destOrd="0" presId="urn:microsoft.com/office/officeart/2005/8/layout/vList5"/>
    <dgm:cxn modelId="{D88F5245-1BC9-4468-93F2-F3D6679EAFE2}" type="presParOf" srcId="{5F699F1F-CFB7-4365-8EEC-10429AB49FA6}" destId="{6BE2D296-43BA-44E7-96DE-62A9405D9A62}" srcOrd="1" destOrd="0" presId="urn:microsoft.com/office/officeart/2005/8/layout/vList5"/>
    <dgm:cxn modelId="{0D8B2D9D-87F2-44FD-BA83-35B967BD7933}" type="presParOf" srcId="{5E57102A-C612-494C-AB4B-251325EEDAEC}" destId="{6A294397-8765-46E9-AD93-A8C239DF9F81}" srcOrd="1" destOrd="0" presId="urn:microsoft.com/office/officeart/2005/8/layout/vList5"/>
    <dgm:cxn modelId="{5FC172A4-E2C1-4D72-884F-CAFC8D34F744}" type="presParOf" srcId="{5E57102A-C612-494C-AB4B-251325EEDAEC}" destId="{C93BBC37-F1A7-4C64-AE58-EB2B8EADA742}" srcOrd="2" destOrd="0" presId="urn:microsoft.com/office/officeart/2005/8/layout/vList5"/>
    <dgm:cxn modelId="{A22B08B7-1BFE-499F-A952-EBFB800ADD32}" type="presParOf" srcId="{C93BBC37-F1A7-4C64-AE58-EB2B8EADA742}" destId="{F3D4F96F-7045-4163-B90F-D6AAB461BEAC}" srcOrd="0" destOrd="0" presId="urn:microsoft.com/office/officeart/2005/8/layout/vList5"/>
    <dgm:cxn modelId="{1001718B-4421-4EA6-AFEF-7414D04FBAB4}" type="presParOf" srcId="{C93BBC37-F1A7-4C64-AE58-EB2B8EADA742}" destId="{618AC7E9-D3FC-4466-B4A8-7D6F0C0CC03D}"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25183CA-A0CD-405A-893F-F65E4486B3E5}"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665FA8CF-35C1-49A7-9AA6-34464456CAB6}">
      <dgm:prSet custT="1"/>
      <dgm:spPr/>
      <dgm:t>
        <a:bodyPr/>
        <a:lstStyle/>
        <a:p>
          <a:r>
            <a:rPr lang="en-US" sz="1600" b="1" dirty="0">
              <a:solidFill>
                <a:schemeClr val="bg2"/>
              </a:solidFill>
            </a:rPr>
            <a:t>Marriage / Divorce</a:t>
          </a:r>
        </a:p>
      </dgm:t>
    </dgm:pt>
    <dgm:pt modelId="{8C58EDD9-383E-494C-BDA9-CB8EED5E9534}" type="parTrans" cxnId="{C4201191-43CB-4D59-84C5-7D0FE33F5DF8}">
      <dgm:prSet/>
      <dgm:spPr/>
      <dgm:t>
        <a:bodyPr/>
        <a:lstStyle/>
        <a:p>
          <a:endParaRPr lang="en-US"/>
        </a:p>
      </dgm:t>
    </dgm:pt>
    <dgm:pt modelId="{EEC04907-3A5E-49D3-8B7F-57D461BB47B0}" type="sibTrans" cxnId="{C4201191-43CB-4D59-84C5-7D0FE33F5DF8}">
      <dgm:prSet/>
      <dgm:spPr/>
      <dgm:t>
        <a:bodyPr/>
        <a:lstStyle/>
        <a:p>
          <a:endParaRPr lang="en-US" dirty="0"/>
        </a:p>
      </dgm:t>
    </dgm:pt>
    <dgm:pt modelId="{38D9E673-BD57-4075-BC6F-FBBC7D3ABA0B}">
      <dgm:prSet custT="1"/>
      <dgm:spPr/>
      <dgm:t>
        <a:bodyPr/>
        <a:lstStyle/>
        <a:p>
          <a:r>
            <a:rPr lang="en-US" sz="1400" b="1" dirty="0">
              <a:solidFill>
                <a:schemeClr val="bg2"/>
              </a:solidFill>
            </a:rPr>
            <a:t>Birth /Adoption / Gain Legal Custody</a:t>
          </a:r>
        </a:p>
      </dgm:t>
    </dgm:pt>
    <dgm:pt modelId="{4DD527C3-0E85-4A6C-8A5F-9FDBEFE4F376}" type="parTrans" cxnId="{168CF0BA-C138-4459-9E35-B3B00650F923}">
      <dgm:prSet/>
      <dgm:spPr/>
      <dgm:t>
        <a:bodyPr/>
        <a:lstStyle/>
        <a:p>
          <a:endParaRPr lang="en-US"/>
        </a:p>
      </dgm:t>
    </dgm:pt>
    <dgm:pt modelId="{EB68D17A-65F2-41EF-9231-93C8AB128CA4}" type="sibTrans" cxnId="{168CF0BA-C138-4459-9E35-B3B00650F923}">
      <dgm:prSet/>
      <dgm:spPr/>
      <dgm:t>
        <a:bodyPr/>
        <a:lstStyle/>
        <a:p>
          <a:endParaRPr lang="en-US" dirty="0"/>
        </a:p>
      </dgm:t>
    </dgm:pt>
    <dgm:pt modelId="{CB9ADF1B-AB38-4388-AE8B-EFBA95FE98C2}">
      <dgm:prSet custT="1"/>
      <dgm:spPr/>
      <dgm:t>
        <a:bodyPr/>
        <a:lstStyle/>
        <a:p>
          <a:r>
            <a:rPr lang="en-US" sz="1400" b="1" dirty="0">
              <a:solidFill>
                <a:schemeClr val="bg2"/>
              </a:solidFill>
            </a:rPr>
            <a:t>Dependent’s change in status (employment)</a:t>
          </a:r>
        </a:p>
      </dgm:t>
    </dgm:pt>
    <dgm:pt modelId="{929575D0-83E2-49FF-8183-1060F53CD721}" type="parTrans" cxnId="{AD7AC1C7-A001-4756-83D2-89B1C87AD545}">
      <dgm:prSet/>
      <dgm:spPr/>
      <dgm:t>
        <a:bodyPr/>
        <a:lstStyle/>
        <a:p>
          <a:endParaRPr lang="en-US"/>
        </a:p>
      </dgm:t>
    </dgm:pt>
    <dgm:pt modelId="{4FB39164-5B42-4E39-9E94-696A9525B52D}" type="sibTrans" cxnId="{AD7AC1C7-A001-4756-83D2-89B1C87AD545}">
      <dgm:prSet/>
      <dgm:spPr/>
      <dgm:t>
        <a:bodyPr/>
        <a:lstStyle/>
        <a:p>
          <a:endParaRPr lang="en-US" dirty="0"/>
        </a:p>
      </dgm:t>
    </dgm:pt>
    <dgm:pt modelId="{B7BD3E61-B12C-4CB7-BE6A-A717DB194D9A}">
      <dgm:prSet custT="1"/>
      <dgm:spPr/>
      <dgm:t>
        <a:bodyPr/>
        <a:lstStyle/>
        <a:p>
          <a:r>
            <a:rPr lang="en-US" sz="1400" b="1" dirty="0">
              <a:solidFill>
                <a:schemeClr val="bg2"/>
              </a:solidFill>
            </a:rPr>
            <a:t>Employee or Spouse changes employment status</a:t>
          </a:r>
        </a:p>
      </dgm:t>
    </dgm:pt>
    <dgm:pt modelId="{DEF3E802-DCA3-49E6-A51A-560854ECAEE9}" type="parTrans" cxnId="{42CA1716-B7C3-4B8D-BE13-76E17139CDF4}">
      <dgm:prSet/>
      <dgm:spPr/>
      <dgm:t>
        <a:bodyPr/>
        <a:lstStyle/>
        <a:p>
          <a:endParaRPr lang="en-US"/>
        </a:p>
      </dgm:t>
    </dgm:pt>
    <dgm:pt modelId="{5D22E791-297E-4DEA-95CC-3A3678EFD589}" type="sibTrans" cxnId="{42CA1716-B7C3-4B8D-BE13-76E17139CDF4}">
      <dgm:prSet/>
      <dgm:spPr/>
      <dgm:t>
        <a:bodyPr/>
        <a:lstStyle/>
        <a:p>
          <a:endParaRPr lang="en-US" dirty="0"/>
        </a:p>
      </dgm:t>
    </dgm:pt>
    <dgm:pt modelId="{9506F950-1370-4F94-B41F-EF8CCCCEEB57}">
      <dgm:prSet custT="1"/>
      <dgm:spPr/>
      <dgm:t>
        <a:bodyPr/>
        <a:lstStyle/>
        <a:p>
          <a:r>
            <a:rPr lang="en-US" sz="2000" b="1" dirty="0">
              <a:solidFill>
                <a:schemeClr val="bg2"/>
              </a:solidFill>
            </a:rPr>
            <a:t>Death</a:t>
          </a:r>
        </a:p>
      </dgm:t>
    </dgm:pt>
    <dgm:pt modelId="{BF6F55FB-EA6D-41CA-BB00-EBA18D78048A}" type="parTrans" cxnId="{AE60090B-3992-433B-AE3B-A44C84AD65C9}">
      <dgm:prSet/>
      <dgm:spPr/>
      <dgm:t>
        <a:bodyPr/>
        <a:lstStyle/>
        <a:p>
          <a:endParaRPr lang="en-US"/>
        </a:p>
      </dgm:t>
    </dgm:pt>
    <dgm:pt modelId="{2DA9A709-DA4E-4128-9F1F-0413A1BA6665}" type="sibTrans" cxnId="{AE60090B-3992-433B-AE3B-A44C84AD65C9}">
      <dgm:prSet/>
      <dgm:spPr/>
      <dgm:t>
        <a:bodyPr/>
        <a:lstStyle/>
        <a:p>
          <a:endParaRPr lang="en-US" dirty="0"/>
        </a:p>
      </dgm:t>
    </dgm:pt>
    <dgm:pt modelId="{BB17B910-DEF9-4DC3-BED1-6A4E7F0112F5}">
      <dgm:prSet custT="1"/>
      <dgm:spPr/>
      <dgm:t>
        <a:bodyPr/>
        <a:lstStyle/>
        <a:p>
          <a:r>
            <a:rPr lang="en-US" sz="1400" b="1" dirty="0">
              <a:solidFill>
                <a:schemeClr val="bg2"/>
              </a:solidFill>
            </a:rPr>
            <a:t>Significant change in premium cost or coverage attributable to spouse’s employment</a:t>
          </a:r>
        </a:p>
      </dgm:t>
    </dgm:pt>
    <dgm:pt modelId="{C0DE50E3-69C6-471A-BD7D-AE6EA6C798CE}" type="parTrans" cxnId="{640E9A3C-9F31-4DA8-9F6C-FE5378ED0732}">
      <dgm:prSet/>
      <dgm:spPr/>
      <dgm:t>
        <a:bodyPr/>
        <a:lstStyle/>
        <a:p>
          <a:endParaRPr lang="en-US"/>
        </a:p>
      </dgm:t>
    </dgm:pt>
    <dgm:pt modelId="{843BDD6F-EA9B-4494-A054-50AF0F2734C1}" type="sibTrans" cxnId="{640E9A3C-9F31-4DA8-9F6C-FE5378ED0732}">
      <dgm:prSet/>
      <dgm:spPr/>
      <dgm:t>
        <a:bodyPr/>
        <a:lstStyle/>
        <a:p>
          <a:endParaRPr lang="en-US" dirty="0"/>
        </a:p>
      </dgm:t>
    </dgm:pt>
    <dgm:pt modelId="{54FF863F-3AE9-4C05-8361-1B6F697FDE11}">
      <dgm:prSet custT="1"/>
      <dgm:spPr/>
      <dgm:t>
        <a:bodyPr/>
        <a:lstStyle/>
        <a:p>
          <a:r>
            <a:rPr lang="en-US" sz="1400" b="1" dirty="0">
              <a:solidFill>
                <a:schemeClr val="bg2"/>
              </a:solidFill>
            </a:rPr>
            <a:t>New residence inside/outside of HMO service area</a:t>
          </a:r>
        </a:p>
      </dgm:t>
    </dgm:pt>
    <dgm:pt modelId="{0D9CD064-54CD-4032-A539-8D6797E65959}" type="parTrans" cxnId="{14CD140B-1DE0-41A2-9BEF-696B4250642F}">
      <dgm:prSet/>
      <dgm:spPr/>
      <dgm:t>
        <a:bodyPr/>
        <a:lstStyle/>
        <a:p>
          <a:endParaRPr lang="en-US"/>
        </a:p>
      </dgm:t>
    </dgm:pt>
    <dgm:pt modelId="{F383C691-1F6D-4889-81BD-8C1C794FB592}" type="sibTrans" cxnId="{14CD140B-1DE0-41A2-9BEF-696B4250642F}">
      <dgm:prSet/>
      <dgm:spPr/>
      <dgm:t>
        <a:bodyPr/>
        <a:lstStyle/>
        <a:p>
          <a:endParaRPr lang="en-US" dirty="0"/>
        </a:p>
      </dgm:t>
    </dgm:pt>
    <dgm:pt modelId="{C9605EB6-0C9F-4FBC-8CAE-8DC8B290B4FC}">
      <dgm:prSet custT="1"/>
      <dgm:spPr/>
      <dgm:t>
        <a:bodyPr/>
        <a:lstStyle/>
        <a:p>
          <a:r>
            <a:rPr lang="en-US" sz="1400" b="1" dirty="0">
              <a:solidFill>
                <a:schemeClr val="bg2"/>
              </a:solidFill>
            </a:rPr>
            <a:t>Questions???? Contact Employee Benefits</a:t>
          </a:r>
        </a:p>
      </dgm:t>
    </dgm:pt>
    <dgm:pt modelId="{FCEDB139-9904-4B79-99EA-2F91749E69DE}" type="parTrans" cxnId="{FC1FDB33-BB0C-48B5-B649-940A018B133E}">
      <dgm:prSet/>
      <dgm:spPr/>
      <dgm:t>
        <a:bodyPr/>
        <a:lstStyle/>
        <a:p>
          <a:endParaRPr lang="en-US"/>
        </a:p>
      </dgm:t>
    </dgm:pt>
    <dgm:pt modelId="{84FFB69C-6D6A-4766-9506-031687328740}" type="sibTrans" cxnId="{FC1FDB33-BB0C-48B5-B649-940A018B133E}">
      <dgm:prSet/>
      <dgm:spPr/>
      <dgm:t>
        <a:bodyPr/>
        <a:lstStyle/>
        <a:p>
          <a:endParaRPr lang="en-US"/>
        </a:p>
      </dgm:t>
    </dgm:pt>
    <dgm:pt modelId="{26EA9149-461F-4464-A95B-BB5E70E50FA6}" type="pres">
      <dgm:prSet presAssocID="{025183CA-A0CD-405A-893F-F65E4486B3E5}" presName="Name0" presStyleCnt="0">
        <dgm:presLayoutVars>
          <dgm:dir/>
          <dgm:resizeHandles val="exact"/>
        </dgm:presLayoutVars>
      </dgm:prSet>
      <dgm:spPr/>
    </dgm:pt>
    <dgm:pt modelId="{80076DEF-F875-427B-8D55-412899B884E9}" type="pres">
      <dgm:prSet presAssocID="{665FA8CF-35C1-49A7-9AA6-34464456CAB6}" presName="node" presStyleLbl="node1" presStyleIdx="0" presStyleCnt="8" custLinFactNeighborX="1532" custLinFactNeighborY="-266">
        <dgm:presLayoutVars>
          <dgm:bulletEnabled val="1"/>
        </dgm:presLayoutVars>
      </dgm:prSet>
      <dgm:spPr/>
    </dgm:pt>
    <dgm:pt modelId="{AF4C4EE1-1FFF-4ADA-BCA0-20447B1C47DC}" type="pres">
      <dgm:prSet presAssocID="{EEC04907-3A5E-49D3-8B7F-57D461BB47B0}" presName="sibTrans" presStyleLbl="sibTrans1D1" presStyleIdx="0" presStyleCnt="7"/>
      <dgm:spPr/>
    </dgm:pt>
    <dgm:pt modelId="{B0277405-99C8-41EA-A35B-9E51A41BF99B}" type="pres">
      <dgm:prSet presAssocID="{EEC04907-3A5E-49D3-8B7F-57D461BB47B0}" presName="connectorText" presStyleLbl="sibTrans1D1" presStyleIdx="0" presStyleCnt="7"/>
      <dgm:spPr/>
    </dgm:pt>
    <dgm:pt modelId="{6FB571D7-A040-4669-A83A-F75E7D39E6C3}" type="pres">
      <dgm:prSet presAssocID="{38D9E673-BD57-4075-BC6F-FBBC7D3ABA0B}" presName="node" presStyleLbl="node1" presStyleIdx="1" presStyleCnt="8">
        <dgm:presLayoutVars>
          <dgm:bulletEnabled val="1"/>
        </dgm:presLayoutVars>
      </dgm:prSet>
      <dgm:spPr/>
    </dgm:pt>
    <dgm:pt modelId="{C893C01C-DE89-4839-AC97-BFB52F2BC99A}" type="pres">
      <dgm:prSet presAssocID="{EB68D17A-65F2-41EF-9231-93C8AB128CA4}" presName="sibTrans" presStyleLbl="sibTrans1D1" presStyleIdx="1" presStyleCnt="7"/>
      <dgm:spPr/>
    </dgm:pt>
    <dgm:pt modelId="{65E9512A-7483-4DCB-915A-9E37D0AC8680}" type="pres">
      <dgm:prSet presAssocID="{EB68D17A-65F2-41EF-9231-93C8AB128CA4}" presName="connectorText" presStyleLbl="sibTrans1D1" presStyleIdx="1" presStyleCnt="7"/>
      <dgm:spPr/>
    </dgm:pt>
    <dgm:pt modelId="{B517D493-4F72-472C-8212-80841836F1BE}" type="pres">
      <dgm:prSet presAssocID="{CB9ADF1B-AB38-4388-AE8B-EFBA95FE98C2}" presName="node" presStyleLbl="node1" presStyleIdx="2" presStyleCnt="8">
        <dgm:presLayoutVars>
          <dgm:bulletEnabled val="1"/>
        </dgm:presLayoutVars>
      </dgm:prSet>
      <dgm:spPr/>
    </dgm:pt>
    <dgm:pt modelId="{5F4FFA62-8421-4C49-8216-422AC28E76F5}" type="pres">
      <dgm:prSet presAssocID="{4FB39164-5B42-4E39-9E94-696A9525B52D}" presName="sibTrans" presStyleLbl="sibTrans1D1" presStyleIdx="2" presStyleCnt="7"/>
      <dgm:spPr/>
    </dgm:pt>
    <dgm:pt modelId="{CEF3E506-3A99-4505-8294-B10604B2AB42}" type="pres">
      <dgm:prSet presAssocID="{4FB39164-5B42-4E39-9E94-696A9525B52D}" presName="connectorText" presStyleLbl="sibTrans1D1" presStyleIdx="2" presStyleCnt="7"/>
      <dgm:spPr/>
    </dgm:pt>
    <dgm:pt modelId="{86C39593-5F56-4462-BB9F-E31913EDF971}" type="pres">
      <dgm:prSet presAssocID="{B7BD3E61-B12C-4CB7-BE6A-A717DB194D9A}" presName="node" presStyleLbl="node1" presStyleIdx="3" presStyleCnt="8">
        <dgm:presLayoutVars>
          <dgm:bulletEnabled val="1"/>
        </dgm:presLayoutVars>
      </dgm:prSet>
      <dgm:spPr/>
    </dgm:pt>
    <dgm:pt modelId="{F4B72687-1DD6-476E-85E0-133AD87A83EC}" type="pres">
      <dgm:prSet presAssocID="{5D22E791-297E-4DEA-95CC-3A3678EFD589}" presName="sibTrans" presStyleLbl="sibTrans1D1" presStyleIdx="3" presStyleCnt="7"/>
      <dgm:spPr/>
    </dgm:pt>
    <dgm:pt modelId="{D237D3E6-4A99-4BCC-A696-0B1174784415}" type="pres">
      <dgm:prSet presAssocID="{5D22E791-297E-4DEA-95CC-3A3678EFD589}" presName="connectorText" presStyleLbl="sibTrans1D1" presStyleIdx="3" presStyleCnt="7"/>
      <dgm:spPr/>
    </dgm:pt>
    <dgm:pt modelId="{C285EBF1-0B29-4532-AC1D-29D08AB58910}" type="pres">
      <dgm:prSet presAssocID="{9506F950-1370-4F94-B41F-EF8CCCCEEB57}" presName="node" presStyleLbl="node1" presStyleIdx="4" presStyleCnt="8">
        <dgm:presLayoutVars>
          <dgm:bulletEnabled val="1"/>
        </dgm:presLayoutVars>
      </dgm:prSet>
      <dgm:spPr/>
    </dgm:pt>
    <dgm:pt modelId="{A3DB23A3-6B7F-48EC-800F-65D6C66D40CF}" type="pres">
      <dgm:prSet presAssocID="{2DA9A709-DA4E-4128-9F1F-0413A1BA6665}" presName="sibTrans" presStyleLbl="sibTrans1D1" presStyleIdx="4" presStyleCnt="7"/>
      <dgm:spPr/>
    </dgm:pt>
    <dgm:pt modelId="{E1D7B8ED-098E-424B-A137-FA1E2784ECB3}" type="pres">
      <dgm:prSet presAssocID="{2DA9A709-DA4E-4128-9F1F-0413A1BA6665}" presName="connectorText" presStyleLbl="sibTrans1D1" presStyleIdx="4" presStyleCnt="7"/>
      <dgm:spPr/>
    </dgm:pt>
    <dgm:pt modelId="{C79B3C56-A230-4240-A212-AE6BFC396084}" type="pres">
      <dgm:prSet presAssocID="{BB17B910-DEF9-4DC3-BED1-6A4E7F0112F5}" presName="node" presStyleLbl="node1" presStyleIdx="5" presStyleCnt="8" custScaleX="106124" custScaleY="127778">
        <dgm:presLayoutVars>
          <dgm:bulletEnabled val="1"/>
        </dgm:presLayoutVars>
      </dgm:prSet>
      <dgm:spPr/>
    </dgm:pt>
    <dgm:pt modelId="{8E9122EB-FB61-4FA7-96BE-5878B7D28B9C}" type="pres">
      <dgm:prSet presAssocID="{843BDD6F-EA9B-4494-A054-50AF0F2734C1}" presName="sibTrans" presStyleLbl="sibTrans1D1" presStyleIdx="5" presStyleCnt="7"/>
      <dgm:spPr/>
    </dgm:pt>
    <dgm:pt modelId="{5E857A49-6A3F-410E-90AC-8DDA43AADEED}" type="pres">
      <dgm:prSet presAssocID="{843BDD6F-EA9B-4494-A054-50AF0F2734C1}" presName="connectorText" presStyleLbl="sibTrans1D1" presStyleIdx="5" presStyleCnt="7"/>
      <dgm:spPr/>
    </dgm:pt>
    <dgm:pt modelId="{9FB06670-6067-462C-B17A-6540FCE2A687}" type="pres">
      <dgm:prSet presAssocID="{54FF863F-3AE9-4C05-8361-1B6F697FDE11}" presName="node" presStyleLbl="node1" presStyleIdx="6" presStyleCnt="8">
        <dgm:presLayoutVars>
          <dgm:bulletEnabled val="1"/>
        </dgm:presLayoutVars>
      </dgm:prSet>
      <dgm:spPr/>
    </dgm:pt>
    <dgm:pt modelId="{2DF2A787-BAB4-4F31-9FE5-41E160F00F20}" type="pres">
      <dgm:prSet presAssocID="{F383C691-1F6D-4889-81BD-8C1C794FB592}" presName="sibTrans" presStyleLbl="sibTrans1D1" presStyleIdx="6" presStyleCnt="7"/>
      <dgm:spPr/>
    </dgm:pt>
    <dgm:pt modelId="{6F0D8A08-7C5E-406D-B02A-3E4DE074C629}" type="pres">
      <dgm:prSet presAssocID="{F383C691-1F6D-4889-81BD-8C1C794FB592}" presName="connectorText" presStyleLbl="sibTrans1D1" presStyleIdx="6" presStyleCnt="7"/>
      <dgm:spPr/>
    </dgm:pt>
    <dgm:pt modelId="{DA5798FB-B4CE-46AF-ADA9-0CF64246A60E}" type="pres">
      <dgm:prSet presAssocID="{C9605EB6-0C9F-4FBC-8CAE-8DC8B290B4FC}" presName="node" presStyleLbl="node1" presStyleIdx="7" presStyleCnt="8">
        <dgm:presLayoutVars>
          <dgm:bulletEnabled val="1"/>
        </dgm:presLayoutVars>
      </dgm:prSet>
      <dgm:spPr/>
    </dgm:pt>
  </dgm:ptLst>
  <dgm:cxnLst>
    <dgm:cxn modelId="{5D103001-E9B7-4EA5-A030-B19330419900}" type="presOf" srcId="{C9605EB6-0C9F-4FBC-8CAE-8DC8B290B4FC}" destId="{DA5798FB-B4CE-46AF-ADA9-0CF64246A60E}" srcOrd="0" destOrd="0" presId="urn:microsoft.com/office/officeart/2016/7/layout/RepeatingBendingProcessNew"/>
    <dgm:cxn modelId="{AE60090B-3992-433B-AE3B-A44C84AD65C9}" srcId="{025183CA-A0CD-405A-893F-F65E4486B3E5}" destId="{9506F950-1370-4F94-B41F-EF8CCCCEEB57}" srcOrd="4" destOrd="0" parTransId="{BF6F55FB-EA6D-41CA-BB00-EBA18D78048A}" sibTransId="{2DA9A709-DA4E-4128-9F1F-0413A1BA6665}"/>
    <dgm:cxn modelId="{14CD140B-1DE0-41A2-9BEF-696B4250642F}" srcId="{025183CA-A0CD-405A-893F-F65E4486B3E5}" destId="{54FF863F-3AE9-4C05-8361-1B6F697FDE11}" srcOrd="6" destOrd="0" parTransId="{0D9CD064-54CD-4032-A539-8D6797E65959}" sibTransId="{F383C691-1F6D-4889-81BD-8C1C794FB592}"/>
    <dgm:cxn modelId="{42CA1716-B7C3-4B8D-BE13-76E17139CDF4}" srcId="{025183CA-A0CD-405A-893F-F65E4486B3E5}" destId="{B7BD3E61-B12C-4CB7-BE6A-A717DB194D9A}" srcOrd="3" destOrd="0" parTransId="{DEF3E802-DCA3-49E6-A51A-560854ECAEE9}" sibTransId="{5D22E791-297E-4DEA-95CC-3A3678EFD589}"/>
    <dgm:cxn modelId="{D72CE31E-93FF-46A7-97D7-BB14C968B4B9}" type="presOf" srcId="{5D22E791-297E-4DEA-95CC-3A3678EFD589}" destId="{D237D3E6-4A99-4BCC-A696-0B1174784415}" srcOrd="1" destOrd="0" presId="urn:microsoft.com/office/officeart/2016/7/layout/RepeatingBendingProcessNew"/>
    <dgm:cxn modelId="{B4F09A24-6FB3-409E-912E-D10795887133}" type="presOf" srcId="{CB9ADF1B-AB38-4388-AE8B-EFBA95FE98C2}" destId="{B517D493-4F72-472C-8212-80841836F1BE}" srcOrd="0" destOrd="0" presId="urn:microsoft.com/office/officeart/2016/7/layout/RepeatingBendingProcessNew"/>
    <dgm:cxn modelId="{76C0CD2F-7C86-4F29-9A7F-6E6E5ACD329F}" type="presOf" srcId="{F383C691-1F6D-4889-81BD-8C1C794FB592}" destId="{6F0D8A08-7C5E-406D-B02A-3E4DE074C629}" srcOrd="1" destOrd="0" presId="urn:microsoft.com/office/officeart/2016/7/layout/RepeatingBendingProcessNew"/>
    <dgm:cxn modelId="{FC1FDB33-BB0C-48B5-B649-940A018B133E}" srcId="{025183CA-A0CD-405A-893F-F65E4486B3E5}" destId="{C9605EB6-0C9F-4FBC-8CAE-8DC8B290B4FC}" srcOrd="7" destOrd="0" parTransId="{FCEDB139-9904-4B79-99EA-2F91749E69DE}" sibTransId="{84FFB69C-6D6A-4766-9506-031687328740}"/>
    <dgm:cxn modelId="{640E9A3C-9F31-4DA8-9F6C-FE5378ED0732}" srcId="{025183CA-A0CD-405A-893F-F65E4486B3E5}" destId="{BB17B910-DEF9-4DC3-BED1-6A4E7F0112F5}" srcOrd="5" destOrd="0" parTransId="{C0DE50E3-69C6-471A-BD7D-AE6EA6C798CE}" sibTransId="{843BDD6F-EA9B-4494-A054-50AF0F2734C1}"/>
    <dgm:cxn modelId="{FF61F95F-1E29-40C1-A5A7-9AE54EF7FE2F}" type="presOf" srcId="{5D22E791-297E-4DEA-95CC-3A3678EFD589}" destId="{F4B72687-1DD6-476E-85E0-133AD87A83EC}" srcOrd="0" destOrd="0" presId="urn:microsoft.com/office/officeart/2016/7/layout/RepeatingBendingProcessNew"/>
    <dgm:cxn modelId="{1DA87F49-F209-4F91-AAF6-14BFA8C22605}" type="presOf" srcId="{2DA9A709-DA4E-4128-9F1F-0413A1BA6665}" destId="{A3DB23A3-6B7F-48EC-800F-65D6C66D40CF}" srcOrd="0" destOrd="0" presId="urn:microsoft.com/office/officeart/2016/7/layout/RepeatingBendingProcessNew"/>
    <dgm:cxn modelId="{6D412A6B-73F1-4E8C-BCD5-66BC8E06E7A9}" type="presOf" srcId="{EEC04907-3A5E-49D3-8B7F-57D461BB47B0}" destId="{B0277405-99C8-41EA-A35B-9E51A41BF99B}" srcOrd="1" destOrd="0" presId="urn:microsoft.com/office/officeart/2016/7/layout/RepeatingBendingProcessNew"/>
    <dgm:cxn modelId="{43386F73-58A5-4512-8D21-4B4524F403F8}" type="presOf" srcId="{BB17B910-DEF9-4DC3-BED1-6A4E7F0112F5}" destId="{C79B3C56-A230-4240-A212-AE6BFC396084}" srcOrd="0" destOrd="0" presId="urn:microsoft.com/office/officeart/2016/7/layout/RepeatingBendingProcessNew"/>
    <dgm:cxn modelId="{6000E47C-7C83-469C-9F50-513EEDA4717B}" type="presOf" srcId="{B7BD3E61-B12C-4CB7-BE6A-A717DB194D9A}" destId="{86C39593-5F56-4462-BB9F-E31913EDF971}" srcOrd="0" destOrd="0" presId="urn:microsoft.com/office/officeart/2016/7/layout/RepeatingBendingProcessNew"/>
    <dgm:cxn modelId="{C4201191-43CB-4D59-84C5-7D0FE33F5DF8}" srcId="{025183CA-A0CD-405A-893F-F65E4486B3E5}" destId="{665FA8CF-35C1-49A7-9AA6-34464456CAB6}" srcOrd="0" destOrd="0" parTransId="{8C58EDD9-383E-494C-BDA9-CB8EED5E9534}" sibTransId="{EEC04907-3A5E-49D3-8B7F-57D461BB47B0}"/>
    <dgm:cxn modelId="{57D06AA0-C5DA-4CC9-A158-C006B56EF5AC}" type="presOf" srcId="{843BDD6F-EA9B-4494-A054-50AF0F2734C1}" destId="{5E857A49-6A3F-410E-90AC-8DDA43AADEED}" srcOrd="1" destOrd="0" presId="urn:microsoft.com/office/officeart/2016/7/layout/RepeatingBendingProcessNew"/>
    <dgm:cxn modelId="{900BB7A7-B2AC-4E81-BC38-C19D515356D4}" type="presOf" srcId="{4FB39164-5B42-4E39-9E94-696A9525B52D}" destId="{5F4FFA62-8421-4C49-8216-422AC28E76F5}" srcOrd="0" destOrd="0" presId="urn:microsoft.com/office/officeart/2016/7/layout/RepeatingBendingProcessNew"/>
    <dgm:cxn modelId="{4BDD01A9-C604-494B-817D-8DA7996B1D02}" type="presOf" srcId="{2DA9A709-DA4E-4128-9F1F-0413A1BA6665}" destId="{E1D7B8ED-098E-424B-A137-FA1E2784ECB3}" srcOrd="1" destOrd="0" presId="urn:microsoft.com/office/officeart/2016/7/layout/RepeatingBendingProcessNew"/>
    <dgm:cxn modelId="{AA2E00B1-A48E-455B-860D-5CCCC70D4717}" type="presOf" srcId="{665FA8CF-35C1-49A7-9AA6-34464456CAB6}" destId="{80076DEF-F875-427B-8D55-412899B884E9}" srcOrd="0" destOrd="0" presId="urn:microsoft.com/office/officeart/2016/7/layout/RepeatingBendingProcessNew"/>
    <dgm:cxn modelId="{1E9B7BB7-2A97-4493-ACEE-F532EE0D6CCB}" type="presOf" srcId="{EEC04907-3A5E-49D3-8B7F-57D461BB47B0}" destId="{AF4C4EE1-1FFF-4ADA-BCA0-20447B1C47DC}" srcOrd="0" destOrd="0" presId="urn:microsoft.com/office/officeart/2016/7/layout/RepeatingBendingProcessNew"/>
    <dgm:cxn modelId="{168CF0BA-C138-4459-9E35-B3B00650F923}" srcId="{025183CA-A0CD-405A-893F-F65E4486B3E5}" destId="{38D9E673-BD57-4075-BC6F-FBBC7D3ABA0B}" srcOrd="1" destOrd="0" parTransId="{4DD527C3-0E85-4A6C-8A5F-9FDBEFE4F376}" sibTransId="{EB68D17A-65F2-41EF-9231-93C8AB128CA4}"/>
    <dgm:cxn modelId="{1A2103BC-3B6F-4D35-B1D3-2B8F712ABF5F}" type="presOf" srcId="{9506F950-1370-4F94-B41F-EF8CCCCEEB57}" destId="{C285EBF1-0B29-4532-AC1D-29D08AB58910}" srcOrd="0" destOrd="0" presId="urn:microsoft.com/office/officeart/2016/7/layout/RepeatingBendingProcessNew"/>
    <dgm:cxn modelId="{287E57C1-89DF-4582-A4F8-FD5BE8A4A7B7}" type="presOf" srcId="{EB68D17A-65F2-41EF-9231-93C8AB128CA4}" destId="{65E9512A-7483-4DCB-915A-9E37D0AC8680}" srcOrd="1" destOrd="0" presId="urn:microsoft.com/office/officeart/2016/7/layout/RepeatingBendingProcessNew"/>
    <dgm:cxn modelId="{AD7AC1C7-A001-4756-83D2-89B1C87AD545}" srcId="{025183CA-A0CD-405A-893F-F65E4486B3E5}" destId="{CB9ADF1B-AB38-4388-AE8B-EFBA95FE98C2}" srcOrd="2" destOrd="0" parTransId="{929575D0-83E2-49FF-8183-1060F53CD721}" sibTransId="{4FB39164-5B42-4E39-9E94-696A9525B52D}"/>
    <dgm:cxn modelId="{F15714C8-57E0-4FEC-A603-4FE1AD1BFDA3}" type="presOf" srcId="{4FB39164-5B42-4E39-9E94-696A9525B52D}" destId="{CEF3E506-3A99-4505-8294-B10604B2AB42}" srcOrd="1" destOrd="0" presId="urn:microsoft.com/office/officeart/2016/7/layout/RepeatingBendingProcessNew"/>
    <dgm:cxn modelId="{F9B97DDC-FE5A-4301-861A-E80C91E8001C}" type="presOf" srcId="{025183CA-A0CD-405A-893F-F65E4486B3E5}" destId="{26EA9149-461F-4464-A95B-BB5E70E50FA6}" srcOrd="0" destOrd="0" presId="urn:microsoft.com/office/officeart/2016/7/layout/RepeatingBendingProcessNew"/>
    <dgm:cxn modelId="{D2002CE8-BDAE-4788-92D7-2EA44E5C039B}" type="presOf" srcId="{38D9E673-BD57-4075-BC6F-FBBC7D3ABA0B}" destId="{6FB571D7-A040-4669-A83A-F75E7D39E6C3}" srcOrd="0" destOrd="0" presId="urn:microsoft.com/office/officeart/2016/7/layout/RepeatingBendingProcessNew"/>
    <dgm:cxn modelId="{71A306ED-EF72-432E-985C-7FC563A2731A}" type="presOf" srcId="{EB68D17A-65F2-41EF-9231-93C8AB128CA4}" destId="{C893C01C-DE89-4839-AC97-BFB52F2BC99A}" srcOrd="0" destOrd="0" presId="urn:microsoft.com/office/officeart/2016/7/layout/RepeatingBendingProcessNew"/>
    <dgm:cxn modelId="{CF4BB9EE-C5C9-4A60-BCFA-105CD02937F5}" type="presOf" srcId="{F383C691-1F6D-4889-81BD-8C1C794FB592}" destId="{2DF2A787-BAB4-4F31-9FE5-41E160F00F20}" srcOrd="0" destOrd="0" presId="urn:microsoft.com/office/officeart/2016/7/layout/RepeatingBendingProcessNew"/>
    <dgm:cxn modelId="{6234F1F2-EC4F-49A1-B1E0-9A94A5309649}" type="presOf" srcId="{54FF863F-3AE9-4C05-8361-1B6F697FDE11}" destId="{9FB06670-6067-462C-B17A-6540FCE2A687}" srcOrd="0" destOrd="0" presId="urn:microsoft.com/office/officeart/2016/7/layout/RepeatingBendingProcessNew"/>
    <dgm:cxn modelId="{90611CF5-A20B-47DF-A6F6-CB8E1665A480}" type="presOf" srcId="{843BDD6F-EA9B-4494-A054-50AF0F2734C1}" destId="{8E9122EB-FB61-4FA7-96BE-5878B7D28B9C}" srcOrd="0" destOrd="0" presId="urn:microsoft.com/office/officeart/2016/7/layout/RepeatingBendingProcessNew"/>
    <dgm:cxn modelId="{FFCD0BB6-E1A7-41E5-913D-40BDAA06D977}" type="presParOf" srcId="{26EA9149-461F-4464-A95B-BB5E70E50FA6}" destId="{80076DEF-F875-427B-8D55-412899B884E9}" srcOrd="0" destOrd="0" presId="urn:microsoft.com/office/officeart/2016/7/layout/RepeatingBendingProcessNew"/>
    <dgm:cxn modelId="{2E2523F2-12EF-4900-8CCC-AD61772EB245}" type="presParOf" srcId="{26EA9149-461F-4464-A95B-BB5E70E50FA6}" destId="{AF4C4EE1-1FFF-4ADA-BCA0-20447B1C47DC}" srcOrd="1" destOrd="0" presId="urn:microsoft.com/office/officeart/2016/7/layout/RepeatingBendingProcessNew"/>
    <dgm:cxn modelId="{48C66124-3120-4B1B-8944-9670EBB35932}" type="presParOf" srcId="{AF4C4EE1-1FFF-4ADA-BCA0-20447B1C47DC}" destId="{B0277405-99C8-41EA-A35B-9E51A41BF99B}" srcOrd="0" destOrd="0" presId="urn:microsoft.com/office/officeart/2016/7/layout/RepeatingBendingProcessNew"/>
    <dgm:cxn modelId="{D0397A20-DCAD-40AA-873F-C42BAF2EAF05}" type="presParOf" srcId="{26EA9149-461F-4464-A95B-BB5E70E50FA6}" destId="{6FB571D7-A040-4669-A83A-F75E7D39E6C3}" srcOrd="2" destOrd="0" presId="urn:microsoft.com/office/officeart/2016/7/layout/RepeatingBendingProcessNew"/>
    <dgm:cxn modelId="{1645DBB5-1521-401C-B96B-75BDD6FD0889}" type="presParOf" srcId="{26EA9149-461F-4464-A95B-BB5E70E50FA6}" destId="{C893C01C-DE89-4839-AC97-BFB52F2BC99A}" srcOrd="3" destOrd="0" presId="urn:microsoft.com/office/officeart/2016/7/layout/RepeatingBendingProcessNew"/>
    <dgm:cxn modelId="{0CC17AA5-5BDC-4828-ACAC-9384A19347D2}" type="presParOf" srcId="{C893C01C-DE89-4839-AC97-BFB52F2BC99A}" destId="{65E9512A-7483-4DCB-915A-9E37D0AC8680}" srcOrd="0" destOrd="0" presId="urn:microsoft.com/office/officeart/2016/7/layout/RepeatingBendingProcessNew"/>
    <dgm:cxn modelId="{2E2E8D29-0F32-49EE-99B5-6198E9A97FC1}" type="presParOf" srcId="{26EA9149-461F-4464-A95B-BB5E70E50FA6}" destId="{B517D493-4F72-472C-8212-80841836F1BE}" srcOrd="4" destOrd="0" presId="urn:microsoft.com/office/officeart/2016/7/layout/RepeatingBendingProcessNew"/>
    <dgm:cxn modelId="{A5B5C498-DFD6-47CA-BD3F-459B8430FAE1}" type="presParOf" srcId="{26EA9149-461F-4464-A95B-BB5E70E50FA6}" destId="{5F4FFA62-8421-4C49-8216-422AC28E76F5}" srcOrd="5" destOrd="0" presId="urn:microsoft.com/office/officeart/2016/7/layout/RepeatingBendingProcessNew"/>
    <dgm:cxn modelId="{0197AAB7-0265-4317-9A88-9109F3084F5F}" type="presParOf" srcId="{5F4FFA62-8421-4C49-8216-422AC28E76F5}" destId="{CEF3E506-3A99-4505-8294-B10604B2AB42}" srcOrd="0" destOrd="0" presId="urn:microsoft.com/office/officeart/2016/7/layout/RepeatingBendingProcessNew"/>
    <dgm:cxn modelId="{C342A915-83A2-46E4-B97F-B670DBB95F6B}" type="presParOf" srcId="{26EA9149-461F-4464-A95B-BB5E70E50FA6}" destId="{86C39593-5F56-4462-BB9F-E31913EDF971}" srcOrd="6" destOrd="0" presId="urn:microsoft.com/office/officeart/2016/7/layout/RepeatingBendingProcessNew"/>
    <dgm:cxn modelId="{15A212CC-B4E2-4A9C-B8BE-6B73E9522DE8}" type="presParOf" srcId="{26EA9149-461F-4464-A95B-BB5E70E50FA6}" destId="{F4B72687-1DD6-476E-85E0-133AD87A83EC}" srcOrd="7" destOrd="0" presId="urn:microsoft.com/office/officeart/2016/7/layout/RepeatingBendingProcessNew"/>
    <dgm:cxn modelId="{5A7E0A53-AF85-403A-8C16-7A70B052E3BD}" type="presParOf" srcId="{F4B72687-1DD6-476E-85E0-133AD87A83EC}" destId="{D237D3E6-4A99-4BCC-A696-0B1174784415}" srcOrd="0" destOrd="0" presId="urn:microsoft.com/office/officeart/2016/7/layout/RepeatingBendingProcessNew"/>
    <dgm:cxn modelId="{7C2B5208-1D09-4177-9826-735490156FFD}" type="presParOf" srcId="{26EA9149-461F-4464-A95B-BB5E70E50FA6}" destId="{C285EBF1-0B29-4532-AC1D-29D08AB58910}" srcOrd="8" destOrd="0" presId="urn:microsoft.com/office/officeart/2016/7/layout/RepeatingBendingProcessNew"/>
    <dgm:cxn modelId="{F173E121-1891-439E-B2D8-3B33617023FC}" type="presParOf" srcId="{26EA9149-461F-4464-A95B-BB5E70E50FA6}" destId="{A3DB23A3-6B7F-48EC-800F-65D6C66D40CF}" srcOrd="9" destOrd="0" presId="urn:microsoft.com/office/officeart/2016/7/layout/RepeatingBendingProcessNew"/>
    <dgm:cxn modelId="{5CD1A1EB-187F-421D-A3EF-66E16284253F}" type="presParOf" srcId="{A3DB23A3-6B7F-48EC-800F-65D6C66D40CF}" destId="{E1D7B8ED-098E-424B-A137-FA1E2784ECB3}" srcOrd="0" destOrd="0" presId="urn:microsoft.com/office/officeart/2016/7/layout/RepeatingBendingProcessNew"/>
    <dgm:cxn modelId="{3D8005D2-5E57-429C-A00C-9278A75248ED}" type="presParOf" srcId="{26EA9149-461F-4464-A95B-BB5E70E50FA6}" destId="{C79B3C56-A230-4240-A212-AE6BFC396084}" srcOrd="10" destOrd="0" presId="urn:microsoft.com/office/officeart/2016/7/layout/RepeatingBendingProcessNew"/>
    <dgm:cxn modelId="{42A5C97A-C7D8-420C-B9F4-1FCEEBE038C5}" type="presParOf" srcId="{26EA9149-461F-4464-A95B-BB5E70E50FA6}" destId="{8E9122EB-FB61-4FA7-96BE-5878B7D28B9C}" srcOrd="11" destOrd="0" presId="urn:microsoft.com/office/officeart/2016/7/layout/RepeatingBendingProcessNew"/>
    <dgm:cxn modelId="{F6B4C040-0EF9-4EB7-BC52-87BEA1505D5B}" type="presParOf" srcId="{8E9122EB-FB61-4FA7-96BE-5878B7D28B9C}" destId="{5E857A49-6A3F-410E-90AC-8DDA43AADEED}" srcOrd="0" destOrd="0" presId="urn:microsoft.com/office/officeart/2016/7/layout/RepeatingBendingProcessNew"/>
    <dgm:cxn modelId="{61E4CEDC-69AB-41FD-A42F-77CF8EED3121}" type="presParOf" srcId="{26EA9149-461F-4464-A95B-BB5E70E50FA6}" destId="{9FB06670-6067-462C-B17A-6540FCE2A687}" srcOrd="12" destOrd="0" presId="urn:microsoft.com/office/officeart/2016/7/layout/RepeatingBendingProcessNew"/>
    <dgm:cxn modelId="{0B491BD4-5CC5-4BFC-9460-DBD81308F75E}" type="presParOf" srcId="{26EA9149-461F-4464-A95B-BB5E70E50FA6}" destId="{2DF2A787-BAB4-4F31-9FE5-41E160F00F20}" srcOrd="13" destOrd="0" presId="urn:microsoft.com/office/officeart/2016/7/layout/RepeatingBendingProcessNew"/>
    <dgm:cxn modelId="{294216CC-315B-4155-BFA7-25193849990C}" type="presParOf" srcId="{2DF2A787-BAB4-4F31-9FE5-41E160F00F20}" destId="{6F0D8A08-7C5E-406D-B02A-3E4DE074C629}" srcOrd="0" destOrd="0" presId="urn:microsoft.com/office/officeart/2016/7/layout/RepeatingBendingProcessNew"/>
    <dgm:cxn modelId="{4B0A4777-7757-4ACF-B0D4-10C63F98579B}" type="presParOf" srcId="{26EA9149-461F-4464-A95B-BB5E70E50FA6}" destId="{DA5798FB-B4CE-46AF-ADA9-0CF64246A60E}"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58B5D98-0CAD-4040-B911-DE4C585749E4}" type="doc">
      <dgm:prSet loTypeId="urn:microsoft.com/office/officeart/2005/8/layout/hierarchy1" loCatId="hierarchy" qsTypeId="urn:microsoft.com/office/officeart/2005/8/quickstyle/simple3" qsCatId="simple" csTypeId="urn:microsoft.com/office/officeart/2005/8/colors/accent6_2" csCatId="accent6" phldr="1"/>
      <dgm:spPr/>
      <dgm:t>
        <a:bodyPr/>
        <a:lstStyle/>
        <a:p>
          <a:endParaRPr lang="en-US"/>
        </a:p>
      </dgm:t>
    </dgm:pt>
    <dgm:pt modelId="{53113BAE-DBDB-4448-8017-3DFFC0EC9A96}">
      <dgm:prSet/>
      <dgm:spPr/>
      <dgm:t>
        <a:bodyPr/>
        <a:lstStyle/>
        <a:p>
          <a:r>
            <a:rPr lang="en-US" dirty="0"/>
            <a:t>A Before - Tax Option (also called Section 125 or Cafeteria Plan) allows you to have your group insurance premiums deducted from your paycheck before taxes. </a:t>
          </a:r>
        </a:p>
      </dgm:t>
    </dgm:pt>
    <dgm:pt modelId="{0476A1DE-EEC7-4DC7-9A84-8AAB5FB8B2CB}" type="parTrans" cxnId="{BACCEFA1-1404-4529-A5EC-7A98A78A8B43}">
      <dgm:prSet/>
      <dgm:spPr/>
      <dgm:t>
        <a:bodyPr/>
        <a:lstStyle/>
        <a:p>
          <a:endParaRPr lang="en-US"/>
        </a:p>
      </dgm:t>
    </dgm:pt>
    <dgm:pt modelId="{3C26519D-AC65-4536-9E6C-CAE7FE1DD3F6}" type="sibTrans" cxnId="{BACCEFA1-1404-4529-A5EC-7A98A78A8B43}">
      <dgm:prSet/>
      <dgm:spPr/>
      <dgm:t>
        <a:bodyPr/>
        <a:lstStyle/>
        <a:p>
          <a:endParaRPr lang="en-US"/>
        </a:p>
      </dgm:t>
    </dgm:pt>
    <dgm:pt modelId="{CE444D84-E3D7-4CAA-A902-90C6A8E89ED0}">
      <dgm:prSet/>
      <dgm:spPr/>
      <dgm:t>
        <a:bodyPr/>
        <a:lstStyle/>
        <a:p>
          <a:r>
            <a:rPr lang="en-US" dirty="0"/>
            <a:t>This means you pay no federal or state tax on your premium contributions, resulting in more take home pay.</a:t>
          </a:r>
        </a:p>
      </dgm:t>
    </dgm:pt>
    <dgm:pt modelId="{E17F6A68-589F-4CB2-8385-84A29CD05D2F}" type="parTrans" cxnId="{69BF237E-4286-480E-B53C-9AAC49086EFE}">
      <dgm:prSet/>
      <dgm:spPr/>
      <dgm:t>
        <a:bodyPr/>
        <a:lstStyle/>
        <a:p>
          <a:endParaRPr lang="en-US"/>
        </a:p>
      </dgm:t>
    </dgm:pt>
    <dgm:pt modelId="{89AADB50-9D70-4307-85C4-E8FF0B8CA1B3}" type="sibTrans" cxnId="{69BF237E-4286-480E-B53C-9AAC49086EFE}">
      <dgm:prSet/>
      <dgm:spPr/>
      <dgm:t>
        <a:bodyPr/>
        <a:lstStyle/>
        <a:p>
          <a:endParaRPr lang="en-US"/>
        </a:p>
      </dgm:t>
    </dgm:pt>
    <dgm:pt modelId="{0129A2ED-2FE9-434C-8581-23835DFD0F64}">
      <dgm:prSet/>
      <dgm:spPr/>
      <dgm:t>
        <a:bodyPr/>
        <a:lstStyle/>
        <a:p>
          <a:r>
            <a:rPr lang="en-US" dirty="0"/>
            <a:t>Deductions must all be either before or after tax, if applicable.</a:t>
          </a:r>
        </a:p>
      </dgm:t>
    </dgm:pt>
    <dgm:pt modelId="{98E365ED-2694-43AE-B9A5-0D6DEF53C54D}" type="parTrans" cxnId="{2C8DD8DE-AC2D-4D67-B1D8-46349E4EDFE3}">
      <dgm:prSet/>
      <dgm:spPr/>
      <dgm:t>
        <a:bodyPr/>
        <a:lstStyle/>
        <a:p>
          <a:endParaRPr lang="en-US"/>
        </a:p>
      </dgm:t>
    </dgm:pt>
    <dgm:pt modelId="{47BD71F7-6C8E-4585-8D5E-0087C8599C7C}" type="sibTrans" cxnId="{2C8DD8DE-AC2D-4D67-B1D8-46349E4EDFE3}">
      <dgm:prSet/>
      <dgm:spPr/>
      <dgm:t>
        <a:bodyPr/>
        <a:lstStyle/>
        <a:p>
          <a:endParaRPr lang="en-US"/>
        </a:p>
      </dgm:t>
    </dgm:pt>
    <dgm:pt modelId="{73FAC181-4AF2-4BC7-A9AC-3A478C9DD64D}" type="pres">
      <dgm:prSet presAssocID="{F58B5D98-0CAD-4040-B911-DE4C585749E4}" presName="hierChild1" presStyleCnt="0">
        <dgm:presLayoutVars>
          <dgm:chPref val="1"/>
          <dgm:dir/>
          <dgm:animOne val="branch"/>
          <dgm:animLvl val="lvl"/>
          <dgm:resizeHandles/>
        </dgm:presLayoutVars>
      </dgm:prSet>
      <dgm:spPr/>
    </dgm:pt>
    <dgm:pt modelId="{8AC6969E-4DB2-42EF-A1F9-6000272F7127}" type="pres">
      <dgm:prSet presAssocID="{53113BAE-DBDB-4448-8017-3DFFC0EC9A96}" presName="hierRoot1" presStyleCnt="0"/>
      <dgm:spPr/>
    </dgm:pt>
    <dgm:pt modelId="{BA84787E-BE8D-49DF-B903-79BC36E65755}" type="pres">
      <dgm:prSet presAssocID="{53113BAE-DBDB-4448-8017-3DFFC0EC9A96}" presName="composite" presStyleCnt="0"/>
      <dgm:spPr/>
    </dgm:pt>
    <dgm:pt modelId="{59A729E6-FFEF-4976-9FAE-FD7385070367}" type="pres">
      <dgm:prSet presAssocID="{53113BAE-DBDB-4448-8017-3DFFC0EC9A96}" presName="background" presStyleLbl="node0" presStyleIdx="0" presStyleCnt="3"/>
      <dgm:spPr/>
    </dgm:pt>
    <dgm:pt modelId="{21FCB4FB-3957-43D7-8BD8-AEA3D74B5EC8}" type="pres">
      <dgm:prSet presAssocID="{53113BAE-DBDB-4448-8017-3DFFC0EC9A96}" presName="text" presStyleLbl="fgAcc0" presStyleIdx="0" presStyleCnt="3" custScaleX="115961" custScaleY="172612">
        <dgm:presLayoutVars>
          <dgm:chPref val="3"/>
        </dgm:presLayoutVars>
      </dgm:prSet>
      <dgm:spPr/>
    </dgm:pt>
    <dgm:pt modelId="{FE8AA856-093A-498F-8AA4-1D484B1C2D02}" type="pres">
      <dgm:prSet presAssocID="{53113BAE-DBDB-4448-8017-3DFFC0EC9A96}" presName="hierChild2" presStyleCnt="0"/>
      <dgm:spPr/>
    </dgm:pt>
    <dgm:pt modelId="{A3E411B6-04E6-4C26-A193-E445EC1E7A44}" type="pres">
      <dgm:prSet presAssocID="{CE444D84-E3D7-4CAA-A902-90C6A8E89ED0}" presName="hierRoot1" presStyleCnt="0"/>
      <dgm:spPr/>
    </dgm:pt>
    <dgm:pt modelId="{304C0AC4-3941-449D-BBEB-9C88E4AA9E53}" type="pres">
      <dgm:prSet presAssocID="{CE444D84-E3D7-4CAA-A902-90C6A8E89ED0}" presName="composite" presStyleCnt="0"/>
      <dgm:spPr/>
    </dgm:pt>
    <dgm:pt modelId="{91C505E6-9BDA-43FB-AEB7-C94F852FE225}" type="pres">
      <dgm:prSet presAssocID="{CE444D84-E3D7-4CAA-A902-90C6A8E89ED0}" presName="background" presStyleLbl="node0" presStyleIdx="1" presStyleCnt="3"/>
      <dgm:spPr/>
    </dgm:pt>
    <dgm:pt modelId="{B1A457E1-506A-41C3-94A4-487EF461BC1E}" type="pres">
      <dgm:prSet presAssocID="{CE444D84-E3D7-4CAA-A902-90C6A8E89ED0}" presName="text" presStyleLbl="fgAcc0" presStyleIdx="1" presStyleCnt="3" custScaleX="115961" custScaleY="172612">
        <dgm:presLayoutVars>
          <dgm:chPref val="3"/>
        </dgm:presLayoutVars>
      </dgm:prSet>
      <dgm:spPr/>
    </dgm:pt>
    <dgm:pt modelId="{0C85A2E4-E5A3-4173-ABA1-EAF238B955BF}" type="pres">
      <dgm:prSet presAssocID="{CE444D84-E3D7-4CAA-A902-90C6A8E89ED0}" presName="hierChild2" presStyleCnt="0"/>
      <dgm:spPr/>
    </dgm:pt>
    <dgm:pt modelId="{E6813E1E-82AC-4078-BABE-4D7A248CD791}" type="pres">
      <dgm:prSet presAssocID="{0129A2ED-2FE9-434C-8581-23835DFD0F64}" presName="hierRoot1" presStyleCnt="0"/>
      <dgm:spPr/>
    </dgm:pt>
    <dgm:pt modelId="{09BB2D30-CEDB-4895-AE26-AE31E0AEBC3A}" type="pres">
      <dgm:prSet presAssocID="{0129A2ED-2FE9-434C-8581-23835DFD0F64}" presName="composite" presStyleCnt="0"/>
      <dgm:spPr/>
    </dgm:pt>
    <dgm:pt modelId="{BCCDB67A-4CED-4EBC-8822-E53634678751}" type="pres">
      <dgm:prSet presAssocID="{0129A2ED-2FE9-434C-8581-23835DFD0F64}" presName="background" presStyleLbl="node0" presStyleIdx="2" presStyleCnt="3"/>
      <dgm:spPr/>
    </dgm:pt>
    <dgm:pt modelId="{FBA8A43A-ECFE-4CB3-B54B-73D1F0D3AA3A}" type="pres">
      <dgm:prSet presAssocID="{0129A2ED-2FE9-434C-8581-23835DFD0F64}" presName="text" presStyleLbl="fgAcc0" presStyleIdx="2" presStyleCnt="3" custScaleX="97984" custScaleY="172147">
        <dgm:presLayoutVars>
          <dgm:chPref val="3"/>
        </dgm:presLayoutVars>
      </dgm:prSet>
      <dgm:spPr/>
    </dgm:pt>
    <dgm:pt modelId="{FAB7B279-F343-44DE-8C2C-64F29BD71521}" type="pres">
      <dgm:prSet presAssocID="{0129A2ED-2FE9-434C-8581-23835DFD0F64}" presName="hierChild2" presStyleCnt="0"/>
      <dgm:spPr/>
    </dgm:pt>
  </dgm:ptLst>
  <dgm:cxnLst>
    <dgm:cxn modelId="{69BF237E-4286-480E-B53C-9AAC49086EFE}" srcId="{F58B5D98-0CAD-4040-B911-DE4C585749E4}" destId="{CE444D84-E3D7-4CAA-A902-90C6A8E89ED0}" srcOrd="1" destOrd="0" parTransId="{E17F6A68-589F-4CB2-8385-84A29CD05D2F}" sibTransId="{89AADB50-9D70-4307-85C4-E8FF0B8CA1B3}"/>
    <dgm:cxn modelId="{12F4D682-77A8-4147-936D-1ED5F4326F58}" type="presOf" srcId="{53113BAE-DBDB-4448-8017-3DFFC0EC9A96}" destId="{21FCB4FB-3957-43D7-8BD8-AEA3D74B5EC8}" srcOrd="0" destOrd="0" presId="urn:microsoft.com/office/officeart/2005/8/layout/hierarchy1"/>
    <dgm:cxn modelId="{396C46A0-B371-40D7-B00C-EDB933FC2263}" type="presOf" srcId="{F58B5D98-0CAD-4040-B911-DE4C585749E4}" destId="{73FAC181-4AF2-4BC7-A9AC-3A478C9DD64D}" srcOrd="0" destOrd="0" presId="urn:microsoft.com/office/officeart/2005/8/layout/hierarchy1"/>
    <dgm:cxn modelId="{BACCEFA1-1404-4529-A5EC-7A98A78A8B43}" srcId="{F58B5D98-0CAD-4040-B911-DE4C585749E4}" destId="{53113BAE-DBDB-4448-8017-3DFFC0EC9A96}" srcOrd="0" destOrd="0" parTransId="{0476A1DE-EEC7-4DC7-9A84-8AAB5FB8B2CB}" sibTransId="{3C26519D-AC65-4536-9E6C-CAE7FE1DD3F6}"/>
    <dgm:cxn modelId="{40154CAE-4719-419D-913B-129CB8083EF7}" type="presOf" srcId="{CE444D84-E3D7-4CAA-A902-90C6A8E89ED0}" destId="{B1A457E1-506A-41C3-94A4-487EF461BC1E}" srcOrd="0" destOrd="0" presId="urn:microsoft.com/office/officeart/2005/8/layout/hierarchy1"/>
    <dgm:cxn modelId="{2C8DD8DE-AC2D-4D67-B1D8-46349E4EDFE3}" srcId="{F58B5D98-0CAD-4040-B911-DE4C585749E4}" destId="{0129A2ED-2FE9-434C-8581-23835DFD0F64}" srcOrd="2" destOrd="0" parTransId="{98E365ED-2694-43AE-B9A5-0D6DEF53C54D}" sibTransId="{47BD71F7-6C8E-4585-8D5E-0087C8599C7C}"/>
    <dgm:cxn modelId="{043791F3-B287-4A76-AD75-2DD00C9D95BC}" type="presOf" srcId="{0129A2ED-2FE9-434C-8581-23835DFD0F64}" destId="{FBA8A43A-ECFE-4CB3-B54B-73D1F0D3AA3A}" srcOrd="0" destOrd="0" presId="urn:microsoft.com/office/officeart/2005/8/layout/hierarchy1"/>
    <dgm:cxn modelId="{6A585B5C-4474-4DE5-992A-5C813EEF2875}" type="presParOf" srcId="{73FAC181-4AF2-4BC7-A9AC-3A478C9DD64D}" destId="{8AC6969E-4DB2-42EF-A1F9-6000272F7127}" srcOrd="0" destOrd="0" presId="urn:microsoft.com/office/officeart/2005/8/layout/hierarchy1"/>
    <dgm:cxn modelId="{9BC15B00-1BD8-455E-9413-104DF45E3B17}" type="presParOf" srcId="{8AC6969E-4DB2-42EF-A1F9-6000272F7127}" destId="{BA84787E-BE8D-49DF-B903-79BC36E65755}" srcOrd="0" destOrd="0" presId="urn:microsoft.com/office/officeart/2005/8/layout/hierarchy1"/>
    <dgm:cxn modelId="{B20C99DD-8C75-4CDC-A7F3-B0ED7388992D}" type="presParOf" srcId="{BA84787E-BE8D-49DF-B903-79BC36E65755}" destId="{59A729E6-FFEF-4976-9FAE-FD7385070367}" srcOrd="0" destOrd="0" presId="urn:microsoft.com/office/officeart/2005/8/layout/hierarchy1"/>
    <dgm:cxn modelId="{5D17ECAD-C177-4463-909E-3045BBA12997}" type="presParOf" srcId="{BA84787E-BE8D-49DF-B903-79BC36E65755}" destId="{21FCB4FB-3957-43D7-8BD8-AEA3D74B5EC8}" srcOrd="1" destOrd="0" presId="urn:microsoft.com/office/officeart/2005/8/layout/hierarchy1"/>
    <dgm:cxn modelId="{B936DF8D-1F5B-4DD6-A161-067A3732688C}" type="presParOf" srcId="{8AC6969E-4DB2-42EF-A1F9-6000272F7127}" destId="{FE8AA856-093A-498F-8AA4-1D484B1C2D02}" srcOrd="1" destOrd="0" presId="urn:microsoft.com/office/officeart/2005/8/layout/hierarchy1"/>
    <dgm:cxn modelId="{41C1548D-F80D-48B6-AABA-FDEBD1BF0933}" type="presParOf" srcId="{73FAC181-4AF2-4BC7-A9AC-3A478C9DD64D}" destId="{A3E411B6-04E6-4C26-A193-E445EC1E7A44}" srcOrd="1" destOrd="0" presId="urn:microsoft.com/office/officeart/2005/8/layout/hierarchy1"/>
    <dgm:cxn modelId="{BDEDB421-EB71-4885-B047-231E26CAB79D}" type="presParOf" srcId="{A3E411B6-04E6-4C26-A193-E445EC1E7A44}" destId="{304C0AC4-3941-449D-BBEB-9C88E4AA9E53}" srcOrd="0" destOrd="0" presId="urn:microsoft.com/office/officeart/2005/8/layout/hierarchy1"/>
    <dgm:cxn modelId="{448966F3-8EEE-4CB4-8425-119074A6D0FF}" type="presParOf" srcId="{304C0AC4-3941-449D-BBEB-9C88E4AA9E53}" destId="{91C505E6-9BDA-43FB-AEB7-C94F852FE225}" srcOrd="0" destOrd="0" presId="urn:microsoft.com/office/officeart/2005/8/layout/hierarchy1"/>
    <dgm:cxn modelId="{6CBFB99B-6BAA-4AC7-99AF-A4E4660A1DB6}" type="presParOf" srcId="{304C0AC4-3941-449D-BBEB-9C88E4AA9E53}" destId="{B1A457E1-506A-41C3-94A4-487EF461BC1E}" srcOrd="1" destOrd="0" presId="urn:microsoft.com/office/officeart/2005/8/layout/hierarchy1"/>
    <dgm:cxn modelId="{ED586246-F10E-4745-A9A0-DB046A757558}" type="presParOf" srcId="{A3E411B6-04E6-4C26-A193-E445EC1E7A44}" destId="{0C85A2E4-E5A3-4173-ABA1-EAF238B955BF}" srcOrd="1" destOrd="0" presId="urn:microsoft.com/office/officeart/2005/8/layout/hierarchy1"/>
    <dgm:cxn modelId="{C4C5D62C-A516-40CB-BBB7-B292F197F107}" type="presParOf" srcId="{73FAC181-4AF2-4BC7-A9AC-3A478C9DD64D}" destId="{E6813E1E-82AC-4078-BABE-4D7A248CD791}" srcOrd="2" destOrd="0" presId="urn:microsoft.com/office/officeart/2005/8/layout/hierarchy1"/>
    <dgm:cxn modelId="{00B6C4E2-2DD8-48FC-8535-621D017CFD4F}" type="presParOf" srcId="{E6813E1E-82AC-4078-BABE-4D7A248CD791}" destId="{09BB2D30-CEDB-4895-AE26-AE31E0AEBC3A}" srcOrd="0" destOrd="0" presId="urn:microsoft.com/office/officeart/2005/8/layout/hierarchy1"/>
    <dgm:cxn modelId="{A09E5758-9092-4527-AAF0-4425AD751118}" type="presParOf" srcId="{09BB2D30-CEDB-4895-AE26-AE31E0AEBC3A}" destId="{BCCDB67A-4CED-4EBC-8822-E53634678751}" srcOrd="0" destOrd="0" presId="urn:microsoft.com/office/officeart/2005/8/layout/hierarchy1"/>
    <dgm:cxn modelId="{BC422AEF-9A61-49F5-A596-3312818B7287}" type="presParOf" srcId="{09BB2D30-CEDB-4895-AE26-AE31E0AEBC3A}" destId="{FBA8A43A-ECFE-4CB3-B54B-73D1F0D3AA3A}" srcOrd="1" destOrd="0" presId="urn:microsoft.com/office/officeart/2005/8/layout/hierarchy1"/>
    <dgm:cxn modelId="{DF759C0F-B65F-4E6E-934D-B3A3246FBCFC}" type="presParOf" srcId="{E6813E1E-82AC-4078-BABE-4D7A248CD791}" destId="{FAB7B279-F343-44DE-8C2C-64F29BD7152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8BDCB47-ECC7-45CA-92F3-88C82C94B0C1}"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CC45BF50-4A9B-44D3-A4DC-5868097220B0}">
      <dgm:prSet/>
      <dgm:spPr/>
      <dgm:t>
        <a:bodyPr/>
        <a:lstStyle/>
        <a:p>
          <a:pPr algn="ctr"/>
          <a:r>
            <a:rPr lang="en-US" dirty="0"/>
            <a:t>The enrollment packet has valuable information and forms; please take the time this weekend to read over the information and complete and sign the attached forms. Please circle the plans you wish to elect on the enrollment form.</a:t>
          </a:r>
        </a:p>
      </dgm:t>
    </dgm:pt>
    <dgm:pt modelId="{4597C5B7-6D5B-4E70-9CC2-2F9A4F0622AB}" type="parTrans" cxnId="{930A87B3-DCF1-4C2D-9F64-1C5951F82C94}">
      <dgm:prSet/>
      <dgm:spPr/>
      <dgm:t>
        <a:bodyPr/>
        <a:lstStyle/>
        <a:p>
          <a:endParaRPr lang="en-US"/>
        </a:p>
      </dgm:t>
    </dgm:pt>
    <dgm:pt modelId="{A42F28D3-8885-4E31-8326-BDDA2D2CF630}" type="sibTrans" cxnId="{930A87B3-DCF1-4C2D-9F64-1C5951F82C94}">
      <dgm:prSet/>
      <dgm:spPr/>
      <dgm:t>
        <a:bodyPr/>
        <a:lstStyle/>
        <a:p>
          <a:endParaRPr lang="en-US"/>
        </a:p>
      </dgm:t>
    </dgm:pt>
    <dgm:pt modelId="{FEB0B016-2610-4F7C-90BB-D3E3A1E14D3E}">
      <dgm:prSet/>
      <dgm:spPr/>
      <dgm:t>
        <a:bodyPr/>
        <a:lstStyle/>
        <a:p>
          <a:pPr algn="ctr"/>
          <a:r>
            <a:rPr lang="en-US" dirty="0"/>
            <a:t>Even if you are not electing coverage for spouse or dependent children, you should still designate beneficiaries for Group Life Insurance, Final Wages, and Retirement.  Regardless of any elections you make, these will all still apply.</a:t>
          </a:r>
        </a:p>
      </dgm:t>
    </dgm:pt>
    <dgm:pt modelId="{48D4F870-2DDF-4FB8-AA90-8A5EE92AA4D9}" type="parTrans" cxnId="{E58081A2-457A-4CF6-9FA7-58404706D199}">
      <dgm:prSet/>
      <dgm:spPr/>
      <dgm:t>
        <a:bodyPr/>
        <a:lstStyle/>
        <a:p>
          <a:endParaRPr lang="en-US"/>
        </a:p>
      </dgm:t>
    </dgm:pt>
    <dgm:pt modelId="{7BED7679-ED80-4651-893F-14F378494ECB}" type="sibTrans" cxnId="{E58081A2-457A-4CF6-9FA7-58404706D199}">
      <dgm:prSet/>
      <dgm:spPr/>
      <dgm:t>
        <a:bodyPr/>
        <a:lstStyle/>
        <a:p>
          <a:endParaRPr lang="en-US"/>
        </a:p>
      </dgm:t>
    </dgm:pt>
    <dgm:pt modelId="{A918B349-1811-47C6-869A-500E88187E11}">
      <dgm:prSet/>
      <dgm:spPr>
        <a:solidFill>
          <a:srgbClr val="FFFF00"/>
        </a:solidFill>
      </dgm:spPr>
      <dgm:t>
        <a:bodyPr/>
        <a:lstStyle/>
        <a:p>
          <a:pPr algn="ctr"/>
          <a:r>
            <a:rPr lang="en-US" b="1" dirty="0">
              <a:solidFill>
                <a:schemeClr val="bg1"/>
              </a:solidFill>
            </a:rPr>
            <a:t>DO NOT FORGET TO BRING ENROLLMENT FORM BACK ON MONDAY!!!</a:t>
          </a:r>
          <a:endParaRPr lang="en-US" dirty="0">
            <a:solidFill>
              <a:schemeClr val="bg1"/>
            </a:solidFill>
          </a:endParaRPr>
        </a:p>
      </dgm:t>
    </dgm:pt>
    <dgm:pt modelId="{EF6A4749-D07C-4B01-85DE-AF826D156391}" type="parTrans" cxnId="{53D9E529-9DBD-4C4F-B141-7AB2EEAC680E}">
      <dgm:prSet/>
      <dgm:spPr/>
      <dgm:t>
        <a:bodyPr/>
        <a:lstStyle/>
        <a:p>
          <a:endParaRPr lang="en-US"/>
        </a:p>
      </dgm:t>
    </dgm:pt>
    <dgm:pt modelId="{25B05F94-0147-4DC0-ACC8-0EEA657CCE4A}" type="sibTrans" cxnId="{53D9E529-9DBD-4C4F-B141-7AB2EEAC680E}">
      <dgm:prSet/>
      <dgm:spPr/>
      <dgm:t>
        <a:bodyPr/>
        <a:lstStyle/>
        <a:p>
          <a:endParaRPr lang="en-US"/>
        </a:p>
      </dgm:t>
    </dgm:pt>
    <dgm:pt modelId="{38F23933-6569-402C-937B-9DDF14025119}" type="pres">
      <dgm:prSet presAssocID="{E8BDCB47-ECC7-45CA-92F3-88C82C94B0C1}" presName="linear" presStyleCnt="0">
        <dgm:presLayoutVars>
          <dgm:animLvl val="lvl"/>
          <dgm:resizeHandles val="exact"/>
        </dgm:presLayoutVars>
      </dgm:prSet>
      <dgm:spPr/>
    </dgm:pt>
    <dgm:pt modelId="{989BED0D-BDCD-420E-BAC9-6BC38C8C552F}" type="pres">
      <dgm:prSet presAssocID="{CC45BF50-4A9B-44D3-A4DC-5868097220B0}" presName="parentText" presStyleLbl="node1" presStyleIdx="0" presStyleCnt="3">
        <dgm:presLayoutVars>
          <dgm:chMax val="0"/>
          <dgm:bulletEnabled val="1"/>
        </dgm:presLayoutVars>
      </dgm:prSet>
      <dgm:spPr/>
    </dgm:pt>
    <dgm:pt modelId="{F6BBFFDD-6172-41A8-8527-5A39DBD73A57}" type="pres">
      <dgm:prSet presAssocID="{A42F28D3-8885-4E31-8326-BDDA2D2CF630}" presName="spacer" presStyleCnt="0"/>
      <dgm:spPr/>
    </dgm:pt>
    <dgm:pt modelId="{1B34FCBB-3391-4E2E-84F0-269FBDF12F98}" type="pres">
      <dgm:prSet presAssocID="{FEB0B016-2610-4F7C-90BB-D3E3A1E14D3E}" presName="parentText" presStyleLbl="node1" presStyleIdx="1" presStyleCnt="3">
        <dgm:presLayoutVars>
          <dgm:chMax val="0"/>
          <dgm:bulletEnabled val="1"/>
        </dgm:presLayoutVars>
      </dgm:prSet>
      <dgm:spPr/>
    </dgm:pt>
    <dgm:pt modelId="{73C1290D-937F-4C01-AF83-F2EBC4FCDCC0}" type="pres">
      <dgm:prSet presAssocID="{7BED7679-ED80-4651-893F-14F378494ECB}" presName="spacer" presStyleCnt="0"/>
      <dgm:spPr/>
    </dgm:pt>
    <dgm:pt modelId="{B879AA91-CEA6-4592-9F42-E199866DC8B9}" type="pres">
      <dgm:prSet presAssocID="{A918B349-1811-47C6-869A-500E88187E11}" presName="parentText" presStyleLbl="node1" presStyleIdx="2" presStyleCnt="3">
        <dgm:presLayoutVars>
          <dgm:chMax val="0"/>
          <dgm:bulletEnabled val="1"/>
        </dgm:presLayoutVars>
      </dgm:prSet>
      <dgm:spPr/>
    </dgm:pt>
  </dgm:ptLst>
  <dgm:cxnLst>
    <dgm:cxn modelId="{53D9E529-9DBD-4C4F-B141-7AB2EEAC680E}" srcId="{E8BDCB47-ECC7-45CA-92F3-88C82C94B0C1}" destId="{A918B349-1811-47C6-869A-500E88187E11}" srcOrd="2" destOrd="0" parTransId="{EF6A4749-D07C-4B01-85DE-AF826D156391}" sibTransId="{25B05F94-0147-4DC0-ACC8-0EEA657CCE4A}"/>
    <dgm:cxn modelId="{A4543894-7A58-4D2E-9A77-175863127C51}" type="presOf" srcId="{A918B349-1811-47C6-869A-500E88187E11}" destId="{B879AA91-CEA6-4592-9F42-E199866DC8B9}" srcOrd="0" destOrd="0" presId="urn:microsoft.com/office/officeart/2005/8/layout/vList2"/>
    <dgm:cxn modelId="{A8B9F29D-C322-4E4D-9EEF-4E84D4D91CB9}" type="presOf" srcId="{FEB0B016-2610-4F7C-90BB-D3E3A1E14D3E}" destId="{1B34FCBB-3391-4E2E-84F0-269FBDF12F98}" srcOrd="0" destOrd="0" presId="urn:microsoft.com/office/officeart/2005/8/layout/vList2"/>
    <dgm:cxn modelId="{E58081A2-457A-4CF6-9FA7-58404706D199}" srcId="{E8BDCB47-ECC7-45CA-92F3-88C82C94B0C1}" destId="{FEB0B016-2610-4F7C-90BB-D3E3A1E14D3E}" srcOrd="1" destOrd="0" parTransId="{48D4F870-2DDF-4FB8-AA90-8A5EE92AA4D9}" sibTransId="{7BED7679-ED80-4651-893F-14F378494ECB}"/>
    <dgm:cxn modelId="{930A87B3-DCF1-4C2D-9F64-1C5951F82C94}" srcId="{E8BDCB47-ECC7-45CA-92F3-88C82C94B0C1}" destId="{CC45BF50-4A9B-44D3-A4DC-5868097220B0}" srcOrd="0" destOrd="0" parTransId="{4597C5B7-6D5B-4E70-9CC2-2F9A4F0622AB}" sibTransId="{A42F28D3-8885-4E31-8326-BDDA2D2CF630}"/>
    <dgm:cxn modelId="{849D03D0-31CE-4669-A443-329F9A0DAA29}" type="presOf" srcId="{CC45BF50-4A9B-44D3-A4DC-5868097220B0}" destId="{989BED0D-BDCD-420E-BAC9-6BC38C8C552F}" srcOrd="0" destOrd="0" presId="urn:microsoft.com/office/officeart/2005/8/layout/vList2"/>
    <dgm:cxn modelId="{6EDF90D4-4283-4692-B8F2-4CF5491CEFEF}" type="presOf" srcId="{E8BDCB47-ECC7-45CA-92F3-88C82C94B0C1}" destId="{38F23933-6569-402C-937B-9DDF14025119}" srcOrd="0" destOrd="0" presId="urn:microsoft.com/office/officeart/2005/8/layout/vList2"/>
    <dgm:cxn modelId="{92B60C31-5CAF-4EE6-9FF4-F3842D00BAA4}" type="presParOf" srcId="{38F23933-6569-402C-937B-9DDF14025119}" destId="{989BED0D-BDCD-420E-BAC9-6BC38C8C552F}" srcOrd="0" destOrd="0" presId="urn:microsoft.com/office/officeart/2005/8/layout/vList2"/>
    <dgm:cxn modelId="{8E3E8FD3-0A8B-42C5-98EF-6E538E6FC249}" type="presParOf" srcId="{38F23933-6569-402C-937B-9DDF14025119}" destId="{F6BBFFDD-6172-41A8-8527-5A39DBD73A57}" srcOrd="1" destOrd="0" presId="urn:microsoft.com/office/officeart/2005/8/layout/vList2"/>
    <dgm:cxn modelId="{D7A95421-6A63-401A-8D1D-B883786948F5}" type="presParOf" srcId="{38F23933-6569-402C-937B-9DDF14025119}" destId="{1B34FCBB-3391-4E2E-84F0-269FBDF12F98}" srcOrd="2" destOrd="0" presId="urn:microsoft.com/office/officeart/2005/8/layout/vList2"/>
    <dgm:cxn modelId="{AF7850D9-129F-4A79-9BE4-085E31C02429}" type="presParOf" srcId="{38F23933-6569-402C-937B-9DDF14025119}" destId="{73C1290D-937F-4C01-AF83-F2EBC4FCDCC0}" srcOrd="3" destOrd="0" presId="urn:microsoft.com/office/officeart/2005/8/layout/vList2"/>
    <dgm:cxn modelId="{E8CD50AB-094C-4A0F-BA12-4EF7C1F80C9F}" type="presParOf" srcId="{38F23933-6569-402C-937B-9DDF14025119}" destId="{B879AA91-CEA6-4592-9F42-E199866DC8B9}"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FDEE786-2CA9-4426-A4C1-3ABE615E8A16}" type="doc">
      <dgm:prSet loTypeId="urn:microsoft.com/office/officeart/2005/8/layout/vList2" loCatId="list" qsTypeId="urn:microsoft.com/office/officeart/2005/8/quickstyle/simple2" qsCatId="simple" csTypeId="urn:microsoft.com/office/officeart/2005/8/colors/accent5_2" csCatId="accent5" phldr="1"/>
      <dgm:spPr/>
      <dgm:t>
        <a:bodyPr/>
        <a:lstStyle/>
        <a:p>
          <a:endParaRPr lang="en-US"/>
        </a:p>
      </dgm:t>
    </dgm:pt>
    <dgm:pt modelId="{A00503BE-7506-44A7-B268-BEAC51430348}">
      <dgm:prSet/>
      <dgm:spPr/>
      <dgm:t>
        <a:bodyPr/>
        <a:lstStyle/>
        <a:p>
          <a:r>
            <a:rPr lang="en-US" dirty="0"/>
            <a:t>Certificate of Creditable Coverage</a:t>
          </a:r>
        </a:p>
      </dgm:t>
    </dgm:pt>
    <dgm:pt modelId="{8428F8CE-416D-470F-8301-4F8BABA7008E}" type="parTrans" cxnId="{28DA7AA1-57C0-4F65-A6D5-E1DD0F8D8F09}">
      <dgm:prSet/>
      <dgm:spPr/>
      <dgm:t>
        <a:bodyPr/>
        <a:lstStyle/>
        <a:p>
          <a:endParaRPr lang="en-US"/>
        </a:p>
      </dgm:t>
    </dgm:pt>
    <dgm:pt modelId="{D9919AF5-A707-4FBF-A064-D3EF7633F21D}" type="sibTrans" cxnId="{28DA7AA1-57C0-4F65-A6D5-E1DD0F8D8F09}">
      <dgm:prSet/>
      <dgm:spPr/>
      <dgm:t>
        <a:bodyPr/>
        <a:lstStyle/>
        <a:p>
          <a:endParaRPr lang="en-US"/>
        </a:p>
      </dgm:t>
    </dgm:pt>
    <dgm:pt modelId="{53CD050C-05D0-48D8-8182-537B052C421E}">
      <dgm:prSet/>
      <dgm:spPr/>
      <dgm:t>
        <a:bodyPr/>
        <a:lstStyle/>
        <a:p>
          <a:r>
            <a:rPr lang="en-US" dirty="0"/>
            <a:t>Affordable Care Act</a:t>
          </a:r>
        </a:p>
      </dgm:t>
    </dgm:pt>
    <dgm:pt modelId="{D80AAE42-DB0C-44BC-B01F-0080B6AF1ECA}" type="parTrans" cxnId="{65F7F0F7-EE25-406E-AE26-4FF955412269}">
      <dgm:prSet/>
      <dgm:spPr/>
      <dgm:t>
        <a:bodyPr/>
        <a:lstStyle/>
        <a:p>
          <a:endParaRPr lang="en-US"/>
        </a:p>
      </dgm:t>
    </dgm:pt>
    <dgm:pt modelId="{E117030B-1218-4D07-973B-CB2CDDA4BBA8}" type="sibTrans" cxnId="{65F7F0F7-EE25-406E-AE26-4FF955412269}">
      <dgm:prSet/>
      <dgm:spPr/>
      <dgm:t>
        <a:bodyPr/>
        <a:lstStyle/>
        <a:p>
          <a:endParaRPr lang="en-US"/>
        </a:p>
      </dgm:t>
    </dgm:pt>
    <dgm:pt modelId="{A1CFB69F-14D0-49DC-934E-34F88DAD31D1}">
      <dgm:prSet/>
      <dgm:spPr/>
      <dgm:t>
        <a:bodyPr/>
        <a:lstStyle/>
        <a:p>
          <a:r>
            <a:rPr lang="en-US" dirty="0"/>
            <a:t>Special Enrollment Rights</a:t>
          </a:r>
        </a:p>
      </dgm:t>
    </dgm:pt>
    <dgm:pt modelId="{8A086A21-14C5-4D1E-B617-0DA2EBD6DFA0}" type="parTrans" cxnId="{2E29AD51-5519-4F38-95C6-181429B07CC3}">
      <dgm:prSet/>
      <dgm:spPr/>
      <dgm:t>
        <a:bodyPr/>
        <a:lstStyle/>
        <a:p>
          <a:endParaRPr lang="en-US"/>
        </a:p>
      </dgm:t>
    </dgm:pt>
    <dgm:pt modelId="{8FB65AB5-91F4-470B-9198-ACEA6172F344}" type="sibTrans" cxnId="{2E29AD51-5519-4F38-95C6-181429B07CC3}">
      <dgm:prSet/>
      <dgm:spPr/>
      <dgm:t>
        <a:bodyPr/>
        <a:lstStyle/>
        <a:p>
          <a:endParaRPr lang="en-US"/>
        </a:p>
      </dgm:t>
    </dgm:pt>
    <dgm:pt modelId="{2B1B66BA-012B-48DA-B801-9EF3024CB49D}">
      <dgm:prSet/>
      <dgm:spPr/>
      <dgm:t>
        <a:bodyPr/>
        <a:lstStyle/>
        <a:p>
          <a:r>
            <a:rPr lang="en-US" dirty="0"/>
            <a:t>Notice of Privacy Practices</a:t>
          </a:r>
        </a:p>
      </dgm:t>
    </dgm:pt>
    <dgm:pt modelId="{0FE74DF6-D17A-4B39-AEF4-D3DB798D69BF}" type="parTrans" cxnId="{F543B2E4-3226-4521-B86E-9D88144FA018}">
      <dgm:prSet/>
      <dgm:spPr/>
      <dgm:t>
        <a:bodyPr/>
        <a:lstStyle/>
        <a:p>
          <a:endParaRPr lang="en-US"/>
        </a:p>
      </dgm:t>
    </dgm:pt>
    <dgm:pt modelId="{AC24955C-325D-41A8-AF56-05201F7F9E6C}" type="sibTrans" cxnId="{F543B2E4-3226-4521-B86E-9D88144FA018}">
      <dgm:prSet/>
      <dgm:spPr/>
      <dgm:t>
        <a:bodyPr/>
        <a:lstStyle/>
        <a:p>
          <a:endParaRPr lang="en-US"/>
        </a:p>
      </dgm:t>
    </dgm:pt>
    <dgm:pt modelId="{01BF784B-B657-4359-AF1C-10EEE3A836C4}" type="pres">
      <dgm:prSet presAssocID="{AFDEE786-2CA9-4426-A4C1-3ABE615E8A16}" presName="linear" presStyleCnt="0">
        <dgm:presLayoutVars>
          <dgm:animLvl val="lvl"/>
          <dgm:resizeHandles val="exact"/>
        </dgm:presLayoutVars>
      </dgm:prSet>
      <dgm:spPr/>
    </dgm:pt>
    <dgm:pt modelId="{5329BE77-C48C-46D6-888A-3CFF72A64A80}" type="pres">
      <dgm:prSet presAssocID="{A00503BE-7506-44A7-B268-BEAC51430348}" presName="parentText" presStyleLbl="node1" presStyleIdx="0" presStyleCnt="4">
        <dgm:presLayoutVars>
          <dgm:chMax val="0"/>
          <dgm:bulletEnabled val="1"/>
        </dgm:presLayoutVars>
      </dgm:prSet>
      <dgm:spPr/>
    </dgm:pt>
    <dgm:pt modelId="{7C41AE50-0376-425B-BE0F-6443C878EEDC}" type="pres">
      <dgm:prSet presAssocID="{D9919AF5-A707-4FBF-A064-D3EF7633F21D}" presName="spacer" presStyleCnt="0"/>
      <dgm:spPr/>
    </dgm:pt>
    <dgm:pt modelId="{C1113DA1-6F4E-4471-B820-B7786E30627B}" type="pres">
      <dgm:prSet presAssocID="{53CD050C-05D0-48D8-8182-537B052C421E}" presName="parentText" presStyleLbl="node1" presStyleIdx="1" presStyleCnt="4">
        <dgm:presLayoutVars>
          <dgm:chMax val="0"/>
          <dgm:bulletEnabled val="1"/>
        </dgm:presLayoutVars>
      </dgm:prSet>
      <dgm:spPr/>
    </dgm:pt>
    <dgm:pt modelId="{7770CB33-0FF7-48B1-9C82-D97137E7F5AB}" type="pres">
      <dgm:prSet presAssocID="{E117030B-1218-4D07-973B-CB2CDDA4BBA8}" presName="spacer" presStyleCnt="0"/>
      <dgm:spPr/>
    </dgm:pt>
    <dgm:pt modelId="{40540C53-459B-4B49-A1BE-EA5175B3A5ED}" type="pres">
      <dgm:prSet presAssocID="{A1CFB69F-14D0-49DC-934E-34F88DAD31D1}" presName="parentText" presStyleLbl="node1" presStyleIdx="2" presStyleCnt="4">
        <dgm:presLayoutVars>
          <dgm:chMax val="0"/>
          <dgm:bulletEnabled val="1"/>
        </dgm:presLayoutVars>
      </dgm:prSet>
      <dgm:spPr/>
    </dgm:pt>
    <dgm:pt modelId="{2A6AB58B-B194-4AC1-96E7-E0CB68295F14}" type="pres">
      <dgm:prSet presAssocID="{8FB65AB5-91F4-470B-9198-ACEA6172F344}" presName="spacer" presStyleCnt="0"/>
      <dgm:spPr/>
    </dgm:pt>
    <dgm:pt modelId="{C45F1F62-4345-41FB-B147-AFF896A6DB15}" type="pres">
      <dgm:prSet presAssocID="{2B1B66BA-012B-48DA-B801-9EF3024CB49D}" presName="parentText" presStyleLbl="node1" presStyleIdx="3" presStyleCnt="4">
        <dgm:presLayoutVars>
          <dgm:chMax val="0"/>
          <dgm:bulletEnabled val="1"/>
        </dgm:presLayoutVars>
      </dgm:prSet>
      <dgm:spPr/>
    </dgm:pt>
  </dgm:ptLst>
  <dgm:cxnLst>
    <dgm:cxn modelId="{56629118-BFDC-416F-832C-E4D69B088A1D}" type="presOf" srcId="{A1CFB69F-14D0-49DC-934E-34F88DAD31D1}" destId="{40540C53-459B-4B49-A1BE-EA5175B3A5ED}" srcOrd="0" destOrd="0" presId="urn:microsoft.com/office/officeart/2005/8/layout/vList2"/>
    <dgm:cxn modelId="{7739EF26-A61B-4626-AC81-72CD3C467997}" type="presOf" srcId="{AFDEE786-2CA9-4426-A4C1-3ABE615E8A16}" destId="{01BF784B-B657-4359-AF1C-10EEE3A836C4}" srcOrd="0" destOrd="0" presId="urn:microsoft.com/office/officeart/2005/8/layout/vList2"/>
    <dgm:cxn modelId="{2E29AD51-5519-4F38-95C6-181429B07CC3}" srcId="{AFDEE786-2CA9-4426-A4C1-3ABE615E8A16}" destId="{A1CFB69F-14D0-49DC-934E-34F88DAD31D1}" srcOrd="2" destOrd="0" parTransId="{8A086A21-14C5-4D1E-B617-0DA2EBD6DFA0}" sibTransId="{8FB65AB5-91F4-470B-9198-ACEA6172F344}"/>
    <dgm:cxn modelId="{28DA7AA1-57C0-4F65-A6D5-E1DD0F8D8F09}" srcId="{AFDEE786-2CA9-4426-A4C1-3ABE615E8A16}" destId="{A00503BE-7506-44A7-B268-BEAC51430348}" srcOrd="0" destOrd="0" parTransId="{8428F8CE-416D-470F-8301-4F8BABA7008E}" sibTransId="{D9919AF5-A707-4FBF-A064-D3EF7633F21D}"/>
    <dgm:cxn modelId="{7F277DB2-176E-4C97-BE3C-A011D6760974}" type="presOf" srcId="{53CD050C-05D0-48D8-8182-537B052C421E}" destId="{C1113DA1-6F4E-4471-B820-B7786E30627B}" srcOrd="0" destOrd="0" presId="urn:microsoft.com/office/officeart/2005/8/layout/vList2"/>
    <dgm:cxn modelId="{1F7D2CD2-E564-44FA-9D5B-D948F833AF44}" type="presOf" srcId="{2B1B66BA-012B-48DA-B801-9EF3024CB49D}" destId="{C45F1F62-4345-41FB-B147-AFF896A6DB15}" srcOrd="0" destOrd="0" presId="urn:microsoft.com/office/officeart/2005/8/layout/vList2"/>
    <dgm:cxn modelId="{F543B2E4-3226-4521-B86E-9D88144FA018}" srcId="{AFDEE786-2CA9-4426-A4C1-3ABE615E8A16}" destId="{2B1B66BA-012B-48DA-B801-9EF3024CB49D}" srcOrd="3" destOrd="0" parTransId="{0FE74DF6-D17A-4B39-AEF4-D3DB798D69BF}" sibTransId="{AC24955C-325D-41A8-AF56-05201F7F9E6C}"/>
    <dgm:cxn modelId="{1EA790EE-AA85-493D-9185-D7E632AB76C6}" type="presOf" srcId="{A00503BE-7506-44A7-B268-BEAC51430348}" destId="{5329BE77-C48C-46D6-888A-3CFF72A64A80}" srcOrd="0" destOrd="0" presId="urn:microsoft.com/office/officeart/2005/8/layout/vList2"/>
    <dgm:cxn modelId="{65F7F0F7-EE25-406E-AE26-4FF955412269}" srcId="{AFDEE786-2CA9-4426-A4C1-3ABE615E8A16}" destId="{53CD050C-05D0-48D8-8182-537B052C421E}" srcOrd="1" destOrd="0" parTransId="{D80AAE42-DB0C-44BC-B01F-0080B6AF1ECA}" sibTransId="{E117030B-1218-4D07-973B-CB2CDDA4BBA8}"/>
    <dgm:cxn modelId="{67FB9D50-31F1-4684-8B27-16E39B550AB2}" type="presParOf" srcId="{01BF784B-B657-4359-AF1C-10EEE3A836C4}" destId="{5329BE77-C48C-46D6-888A-3CFF72A64A80}" srcOrd="0" destOrd="0" presId="urn:microsoft.com/office/officeart/2005/8/layout/vList2"/>
    <dgm:cxn modelId="{462A6C3B-FDD0-4EC1-A209-0A225A5DD6B2}" type="presParOf" srcId="{01BF784B-B657-4359-AF1C-10EEE3A836C4}" destId="{7C41AE50-0376-425B-BE0F-6443C878EEDC}" srcOrd="1" destOrd="0" presId="urn:microsoft.com/office/officeart/2005/8/layout/vList2"/>
    <dgm:cxn modelId="{EC2FE112-3956-42C1-8F49-56354DEC9FFA}" type="presParOf" srcId="{01BF784B-B657-4359-AF1C-10EEE3A836C4}" destId="{C1113DA1-6F4E-4471-B820-B7786E30627B}" srcOrd="2" destOrd="0" presId="urn:microsoft.com/office/officeart/2005/8/layout/vList2"/>
    <dgm:cxn modelId="{E83CB207-BD93-4CFE-81CD-28A52AF33422}" type="presParOf" srcId="{01BF784B-B657-4359-AF1C-10EEE3A836C4}" destId="{7770CB33-0FF7-48B1-9C82-D97137E7F5AB}" srcOrd="3" destOrd="0" presId="urn:microsoft.com/office/officeart/2005/8/layout/vList2"/>
    <dgm:cxn modelId="{94B84C1E-C863-4FD8-B978-4B05D00E1908}" type="presParOf" srcId="{01BF784B-B657-4359-AF1C-10EEE3A836C4}" destId="{40540C53-459B-4B49-A1BE-EA5175B3A5ED}" srcOrd="4" destOrd="0" presId="urn:microsoft.com/office/officeart/2005/8/layout/vList2"/>
    <dgm:cxn modelId="{17F18C19-2282-41B0-BA70-1757B6B513F1}" type="presParOf" srcId="{01BF784B-B657-4359-AF1C-10EEE3A836C4}" destId="{2A6AB58B-B194-4AC1-96E7-E0CB68295F14}" srcOrd="5" destOrd="0" presId="urn:microsoft.com/office/officeart/2005/8/layout/vList2"/>
    <dgm:cxn modelId="{866EC17A-CCD0-4D82-B00B-24D4C4845C17}" type="presParOf" srcId="{01BF784B-B657-4359-AF1C-10EEE3A836C4}" destId="{C45F1F62-4345-41FB-B147-AFF896A6DB15}" srcOrd="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502612-9164-4DE3-901A-4BE40C4E8EE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9152E00-EF11-404B-92D8-3B5D2D65A096}">
      <dgm:prSet/>
      <dgm:spPr/>
      <dgm:t>
        <a:bodyPr/>
        <a:lstStyle/>
        <a:p>
          <a:pPr algn="ctr"/>
          <a:r>
            <a:rPr lang="en-US" dirty="0"/>
            <a:t>Accrued vacation becomes available after  your first six (6) months of employment</a:t>
          </a:r>
        </a:p>
      </dgm:t>
    </dgm:pt>
    <dgm:pt modelId="{9BD10029-EDFA-44FD-910A-44B7642936EF}" type="parTrans" cxnId="{B7A6B26D-DAA7-4D0F-BA06-7D1AFD2C493C}">
      <dgm:prSet/>
      <dgm:spPr/>
      <dgm:t>
        <a:bodyPr/>
        <a:lstStyle/>
        <a:p>
          <a:endParaRPr lang="en-US"/>
        </a:p>
      </dgm:t>
    </dgm:pt>
    <dgm:pt modelId="{CC773A02-E507-4A52-8383-117B7056766B}" type="sibTrans" cxnId="{B7A6B26D-DAA7-4D0F-BA06-7D1AFD2C493C}">
      <dgm:prSet/>
      <dgm:spPr/>
      <dgm:t>
        <a:bodyPr/>
        <a:lstStyle/>
        <a:p>
          <a:endParaRPr lang="en-US"/>
        </a:p>
      </dgm:t>
    </dgm:pt>
    <dgm:pt modelId="{233E5123-2DE4-4463-B44D-947EF5A2E02A}">
      <dgm:prSet/>
      <dgm:spPr/>
      <dgm:t>
        <a:bodyPr/>
        <a:lstStyle/>
        <a:p>
          <a:pPr algn="ctr"/>
          <a:r>
            <a:rPr lang="en-US" dirty="0"/>
            <a:t>Approval for time off must be approved by your supervisor prior to using leave</a:t>
          </a:r>
        </a:p>
      </dgm:t>
    </dgm:pt>
    <dgm:pt modelId="{FDD81877-F068-4F3B-A74F-4551FA2EA162}" type="parTrans" cxnId="{D026F6A0-7519-43AC-A3E2-13CE0394BF51}">
      <dgm:prSet/>
      <dgm:spPr/>
      <dgm:t>
        <a:bodyPr/>
        <a:lstStyle/>
        <a:p>
          <a:endParaRPr lang="en-US"/>
        </a:p>
      </dgm:t>
    </dgm:pt>
    <dgm:pt modelId="{342F2539-9CE5-4583-9093-8DFAE83327C6}" type="sibTrans" cxnId="{D026F6A0-7519-43AC-A3E2-13CE0394BF51}">
      <dgm:prSet/>
      <dgm:spPr/>
      <dgm:t>
        <a:bodyPr/>
        <a:lstStyle/>
        <a:p>
          <a:endParaRPr lang="en-US"/>
        </a:p>
      </dgm:t>
    </dgm:pt>
    <dgm:pt modelId="{0416CC0E-29BB-4303-8C89-CC31EF9C2AF9}" type="pres">
      <dgm:prSet presAssocID="{DA502612-9164-4DE3-901A-4BE40C4E8EE6}" presName="linear" presStyleCnt="0">
        <dgm:presLayoutVars>
          <dgm:animLvl val="lvl"/>
          <dgm:resizeHandles val="exact"/>
        </dgm:presLayoutVars>
      </dgm:prSet>
      <dgm:spPr/>
    </dgm:pt>
    <dgm:pt modelId="{516E2D2F-A2D6-40A2-AECC-308CC522024D}" type="pres">
      <dgm:prSet presAssocID="{79152E00-EF11-404B-92D8-3B5D2D65A096}" presName="parentText" presStyleLbl="node1" presStyleIdx="0" presStyleCnt="2">
        <dgm:presLayoutVars>
          <dgm:chMax val="0"/>
          <dgm:bulletEnabled val="1"/>
        </dgm:presLayoutVars>
      </dgm:prSet>
      <dgm:spPr/>
    </dgm:pt>
    <dgm:pt modelId="{2E163AB0-40D4-4C78-A8C0-2089198BBD5C}" type="pres">
      <dgm:prSet presAssocID="{CC773A02-E507-4A52-8383-117B7056766B}" presName="spacer" presStyleCnt="0"/>
      <dgm:spPr/>
    </dgm:pt>
    <dgm:pt modelId="{2147E3AA-72C9-4217-B21A-C9C4075C96DA}" type="pres">
      <dgm:prSet presAssocID="{233E5123-2DE4-4463-B44D-947EF5A2E02A}" presName="parentText" presStyleLbl="node1" presStyleIdx="1" presStyleCnt="2">
        <dgm:presLayoutVars>
          <dgm:chMax val="0"/>
          <dgm:bulletEnabled val="1"/>
        </dgm:presLayoutVars>
      </dgm:prSet>
      <dgm:spPr/>
    </dgm:pt>
  </dgm:ptLst>
  <dgm:cxnLst>
    <dgm:cxn modelId="{B7A6B26D-DAA7-4D0F-BA06-7D1AFD2C493C}" srcId="{DA502612-9164-4DE3-901A-4BE40C4E8EE6}" destId="{79152E00-EF11-404B-92D8-3B5D2D65A096}" srcOrd="0" destOrd="0" parTransId="{9BD10029-EDFA-44FD-910A-44B7642936EF}" sibTransId="{CC773A02-E507-4A52-8383-117B7056766B}"/>
    <dgm:cxn modelId="{A0E25274-D322-495E-93C1-95E2D279D9D8}" type="presOf" srcId="{233E5123-2DE4-4463-B44D-947EF5A2E02A}" destId="{2147E3AA-72C9-4217-B21A-C9C4075C96DA}" srcOrd="0" destOrd="0" presId="urn:microsoft.com/office/officeart/2005/8/layout/vList2"/>
    <dgm:cxn modelId="{80A24797-7114-4147-B572-D4F2781DA591}" type="presOf" srcId="{DA502612-9164-4DE3-901A-4BE40C4E8EE6}" destId="{0416CC0E-29BB-4303-8C89-CC31EF9C2AF9}" srcOrd="0" destOrd="0" presId="urn:microsoft.com/office/officeart/2005/8/layout/vList2"/>
    <dgm:cxn modelId="{D026F6A0-7519-43AC-A3E2-13CE0394BF51}" srcId="{DA502612-9164-4DE3-901A-4BE40C4E8EE6}" destId="{233E5123-2DE4-4463-B44D-947EF5A2E02A}" srcOrd="1" destOrd="0" parTransId="{FDD81877-F068-4F3B-A74F-4551FA2EA162}" sibTransId="{342F2539-9CE5-4583-9093-8DFAE83327C6}"/>
    <dgm:cxn modelId="{DA47EFE4-87C3-4801-8609-5A8A8B80344D}" type="presOf" srcId="{79152E00-EF11-404B-92D8-3B5D2D65A096}" destId="{516E2D2F-A2D6-40A2-AECC-308CC522024D}" srcOrd="0" destOrd="0" presId="urn:microsoft.com/office/officeart/2005/8/layout/vList2"/>
    <dgm:cxn modelId="{5EFDEBE4-4A0E-4C3E-9C72-BDD376BF6BCC}" type="presParOf" srcId="{0416CC0E-29BB-4303-8C89-CC31EF9C2AF9}" destId="{516E2D2F-A2D6-40A2-AECC-308CC522024D}" srcOrd="0" destOrd="0" presId="urn:microsoft.com/office/officeart/2005/8/layout/vList2"/>
    <dgm:cxn modelId="{94AD9AC0-128E-4F51-95AE-1762D11D7C28}" type="presParOf" srcId="{0416CC0E-29BB-4303-8C89-CC31EF9C2AF9}" destId="{2E163AB0-40D4-4C78-A8C0-2089198BBD5C}" srcOrd="1" destOrd="0" presId="urn:microsoft.com/office/officeart/2005/8/layout/vList2"/>
    <dgm:cxn modelId="{A3884EEF-D784-4BD6-9A86-F64272361402}" type="presParOf" srcId="{0416CC0E-29BB-4303-8C89-CC31EF9C2AF9}" destId="{2147E3AA-72C9-4217-B21A-C9C4075C96D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DCB4A41-92CE-4D64-B40B-261BCC303A1D}" type="doc">
      <dgm:prSet loTypeId="urn:microsoft.com/office/officeart/2005/8/layout/vList5" loCatId="list" qsTypeId="urn:microsoft.com/office/officeart/2005/8/quickstyle/simple5" qsCatId="simple" csTypeId="urn:microsoft.com/office/officeart/2005/8/colors/colorful2" csCatId="colorful" phldr="1"/>
      <dgm:spPr/>
      <dgm:t>
        <a:bodyPr/>
        <a:lstStyle/>
        <a:p>
          <a:endParaRPr lang="en-US"/>
        </a:p>
      </dgm:t>
    </dgm:pt>
    <dgm:pt modelId="{D69D6864-4EB4-4201-8D6A-60EA98CBD119}">
      <dgm:prSet/>
      <dgm:spPr/>
      <dgm:t>
        <a:bodyPr/>
        <a:lstStyle/>
        <a:p>
          <a:r>
            <a:rPr lang="en-US" dirty="0"/>
            <a:t>General Notice  (Informational)</a:t>
          </a:r>
        </a:p>
      </dgm:t>
    </dgm:pt>
    <dgm:pt modelId="{218259E6-1A09-4638-80E0-B3E4150EB473}" type="parTrans" cxnId="{A3C6F8CF-DD43-429D-AE31-BFAD4A4A9C19}">
      <dgm:prSet/>
      <dgm:spPr/>
      <dgm:t>
        <a:bodyPr/>
        <a:lstStyle/>
        <a:p>
          <a:endParaRPr lang="en-US"/>
        </a:p>
      </dgm:t>
    </dgm:pt>
    <dgm:pt modelId="{720087B3-FF2C-4861-9CA0-C3CB4E9C43BE}" type="sibTrans" cxnId="{A3C6F8CF-DD43-429D-AE31-BFAD4A4A9C19}">
      <dgm:prSet/>
      <dgm:spPr/>
      <dgm:t>
        <a:bodyPr/>
        <a:lstStyle/>
        <a:p>
          <a:endParaRPr lang="en-US"/>
        </a:p>
      </dgm:t>
    </dgm:pt>
    <dgm:pt modelId="{DCDB5A19-5553-481B-B692-E2C40C33901C}">
      <dgm:prSet/>
      <dgm:spPr/>
      <dgm:t>
        <a:bodyPr/>
        <a:lstStyle/>
        <a:p>
          <a:r>
            <a:rPr lang="en-US" dirty="0"/>
            <a:t>Election Notice</a:t>
          </a:r>
        </a:p>
      </dgm:t>
    </dgm:pt>
    <dgm:pt modelId="{9E6E28D7-3443-4563-B5B4-3CF702518B05}" type="parTrans" cxnId="{F063B947-7154-4955-A78B-5001DE650137}">
      <dgm:prSet/>
      <dgm:spPr/>
      <dgm:t>
        <a:bodyPr/>
        <a:lstStyle/>
        <a:p>
          <a:endParaRPr lang="en-US"/>
        </a:p>
      </dgm:t>
    </dgm:pt>
    <dgm:pt modelId="{F67618F3-DAA8-4D39-9F91-A88F85AAAE50}" type="sibTrans" cxnId="{F063B947-7154-4955-A78B-5001DE650137}">
      <dgm:prSet/>
      <dgm:spPr/>
      <dgm:t>
        <a:bodyPr/>
        <a:lstStyle/>
        <a:p>
          <a:endParaRPr lang="en-US"/>
        </a:p>
      </dgm:t>
    </dgm:pt>
    <dgm:pt modelId="{90FF3F91-B70E-48E9-8C88-AF260F63054B}">
      <dgm:prSet/>
      <dgm:spPr/>
      <dgm:t>
        <a:bodyPr/>
        <a:lstStyle/>
        <a:p>
          <a:r>
            <a:rPr lang="en-US" dirty="0"/>
            <a:t>Election must be made 60 days of qualifying event</a:t>
          </a:r>
        </a:p>
      </dgm:t>
    </dgm:pt>
    <dgm:pt modelId="{BE775185-60CB-4763-A61B-F7B347F8B148}" type="parTrans" cxnId="{E9A80934-8EBB-40D4-9C31-83BA33E12A1C}">
      <dgm:prSet/>
      <dgm:spPr/>
      <dgm:t>
        <a:bodyPr/>
        <a:lstStyle/>
        <a:p>
          <a:endParaRPr lang="en-US"/>
        </a:p>
      </dgm:t>
    </dgm:pt>
    <dgm:pt modelId="{765D7A6B-724D-442D-8994-A859BCC2F4EA}" type="sibTrans" cxnId="{E9A80934-8EBB-40D4-9C31-83BA33E12A1C}">
      <dgm:prSet/>
      <dgm:spPr/>
      <dgm:t>
        <a:bodyPr/>
        <a:lstStyle/>
        <a:p>
          <a:endParaRPr lang="en-US"/>
        </a:p>
      </dgm:t>
    </dgm:pt>
    <dgm:pt modelId="{3330DC31-08A4-4431-A884-97A1A44CAE88}">
      <dgm:prSet/>
      <dgm:spPr/>
      <dgm:t>
        <a:bodyPr/>
        <a:lstStyle/>
        <a:p>
          <a:r>
            <a:rPr lang="en-US" dirty="0"/>
            <a:t>Employee and/or family member</a:t>
          </a:r>
        </a:p>
      </dgm:t>
    </dgm:pt>
    <dgm:pt modelId="{0209CFEA-C0E2-405E-B3C6-B5201FB20EB9}" type="parTrans" cxnId="{E8F5DF47-96CE-400B-88A7-6BE6F0CE975B}">
      <dgm:prSet/>
      <dgm:spPr/>
      <dgm:t>
        <a:bodyPr/>
        <a:lstStyle/>
        <a:p>
          <a:endParaRPr lang="en-US"/>
        </a:p>
      </dgm:t>
    </dgm:pt>
    <dgm:pt modelId="{FCCD9AA9-1261-457E-8B76-C6E96A89DFEB}" type="sibTrans" cxnId="{E8F5DF47-96CE-400B-88A7-6BE6F0CE975B}">
      <dgm:prSet/>
      <dgm:spPr/>
      <dgm:t>
        <a:bodyPr/>
        <a:lstStyle/>
        <a:p>
          <a:endParaRPr lang="en-US"/>
        </a:p>
      </dgm:t>
    </dgm:pt>
    <dgm:pt modelId="{B83F82D4-E8ED-4B3A-B741-5558F74AEB26}">
      <dgm:prSet/>
      <dgm:spPr/>
      <dgm:t>
        <a:bodyPr/>
        <a:lstStyle/>
        <a:p>
          <a:r>
            <a:rPr lang="en-US" dirty="0"/>
            <a:t>Coverage period of 18-36 months depending on qualifying event.</a:t>
          </a:r>
        </a:p>
      </dgm:t>
    </dgm:pt>
    <dgm:pt modelId="{F507C513-0054-46FE-9161-A7845C43F1C8}" type="parTrans" cxnId="{D427B368-254F-4F4E-A2E3-9D303A99F56D}">
      <dgm:prSet/>
      <dgm:spPr/>
      <dgm:t>
        <a:bodyPr/>
        <a:lstStyle/>
        <a:p>
          <a:endParaRPr lang="en-US"/>
        </a:p>
      </dgm:t>
    </dgm:pt>
    <dgm:pt modelId="{48266153-4DAA-4177-86FA-6BF193CE35B0}" type="sibTrans" cxnId="{D427B368-254F-4F4E-A2E3-9D303A99F56D}">
      <dgm:prSet/>
      <dgm:spPr/>
      <dgm:t>
        <a:bodyPr/>
        <a:lstStyle/>
        <a:p>
          <a:endParaRPr lang="en-US"/>
        </a:p>
      </dgm:t>
    </dgm:pt>
    <dgm:pt modelId="{C225B702-6A88-4C9B-BC1B-F599CF5795C8}">
      <dgm:prSet/>
      <dgm:spPr/>
      <dgm:t>
        <a:bodyPr/>
        <a:lstStyle/>
        <a:p>
          <a:r>
            <a:rPr lang="en-US" dirty="0"/>
            <a:t>Have additional 45 days from election date to make payment</a:t>
          </a:r>
        </a:p>
      </dgm:t>
    </dgm:pt>
    <dgm:pt modelId="{9F928A68-176D-4D90-8C7A-05A0854517F3}" type="parTrans" cxnId="{7F4E050B-0F56-4A68-AB98-289A6F9F1030}">
      <dgm:prSet/>
      <dgm:spPr/>
      <dgm:t>
        <a:bodyPr/>
        <a:lstStyle/>
        <a:p>
          <a:endParaRPr lang="en-US"/>
        </a:p>
      </dgm:t>
    </dgm:pt>
    <dgm:pt modelId="{4162B09F-EF42-45B4-B734-770930CDBB4B}" type="sibTrans" cxnId="{7F4E050B-0F56-4A68-AB98-289A6F9F1030}">
      <dgm:prSet/>
      <dgm:spPr/>
      <dgm:t>
        <a:bodyPr/>
        <a:lstStyle/>
        <a:p>
          <a:endParaRPr lang="en-US"/>
        </a:p>
      </dgm:t>
    </dgm:pt>
    <dgm:pt modelId="{65EBD9A2-D26B-4FDE-A040-7A8DBFDC616C}">
      <dgm:prSet/>
      <dgm:spPr/>
      <dgm:t>
        <a:bodyPr/>
        <a:lstStyle/>
        <a:p>
          <a:r>
            <a:rPr lang="en-US" dirty="0"/>
            <a:t>90 days of effective date of hire</a:t>
          </a:r>
        </a:p>
      </dgm:t>
    </dgm:pt>
    <dgm:pt modelId="{4F61FB79-CE29-429E-921F-85804555E37C}" type="parTrans" cxnId="{88D62CE9-5C47-423E-8DE7-6A59B219B536}">
      <dgm:prSet/>
      <dgm:spPr/>
      <dgm:t>
        <a:bodyPr/>
        <a:lstStyle/>
        <a:p>
          <a:endParaRPr lang="en-US"/>
        </a:p>
      </dgm:t>
    </dgm:pt>
    <dgm:pt modelId="{18AB2E1B-7A90-4E0C-9030-5B6B6D12E314}" type="sibTrans" cxnId="{88D62CE9-5C47-423E-8DE7-6A59B219B536}">
      <dgm:prSet/>
      <dgm:spPr/>
      <dgm:t>
        <a:bodyPr/>
        <a:lstStyle/>
        <a:p>
          <a:endParaRPr lang="en-US"/>
        </a:p>
      </dgm:t>
    </dgm:pt>
    <dgm:pt modelId="{6DCE58DE-6699-4127-A31C-CBC9BCD4F06F}">
      <dgm:prSet/>
      <dgm:spPr/>
      <dgm:t>
        <a:bodyPr/>
        <a:lstStyle/>
        <a:p>
          <a:r>
            <a:rPr lang="en-US" dirty="0"/>
            <a:t>Employee/Spouse</a:t>
          </a:r>
        </a:p>
      </dgm:t>
    </dgm:pt>
    <dgm:pt modelId="{C6145067-2CDB-4709-BA2D-AF06ABC92D8D}" type="parTrans" cxnId="{CF58842E-1BE5-441B-B78E-BF10424E17EC}">
      <dgm:prSet/>
      <dgm:spPr/>
      <dgm:t>
        <a:bodyPr/>
        <a:lstStyle/>
        <a:p>
          <a:endParaRPr lang="en-US"/>
        </a:p>
      </dgm:t>
    </dgm:pt>
    <dgm:pt modelId="{9B364770-E6C0-433F-8E90-3C753FDA0ACA}" type="sibTrans" cxnId="{CF58842E-1BE5-441B-B78E-BF10424E17EC}">
      <dgm:prSet/>
      <dgm:spPr/>
      <dgm:t>
        <a:bodyPr/>
        <a:lstStyle/>
        <a:p>
          <a:endParaRPr lang="en-US"/>
        </a:p>
      </dgm:t>
    </dgm:pt>
    <dgm:pt modelId="{52D4E941-C741-4E40-90D4-3D7285FF29D0}">
      <dgm:prSet/>
      <dgm:spPr/>
      <dgm:t>
        <a:bodyPr/>
        <a:lstStyle/>
        <a:p>
          <a:r>
            <a:rPr lang="en-US" dirty="0"/>
            <a:t>Temporary Continuation of Benefits</a:t>
          </a:r>
        </a:p>
      </dgm:t>
    </dgm:pt>
    <dgm:pt modelId="{8D06B96A-8874-4EAC-A2E6-FFACF675690A}" type="parTrans" cxnId="{87F8BA09-5849-4C20-8E1F-498735ACF5D8}">
      <dgm:prSet/>
      <dgm:spPr/>
      <dgm:t>
        <a:bodyPr/>
        <a:lstStyle/>
        <a:p>
          <a:endParaRPr lang="en-US"/>
        </a:p>
      </dgm:t>
    </dgm:pt>
    <dgm:pt modelId="{0FEB11B9-9F4D-4A7D-99FA-7D8D9A77BC87}" type="sibTrans" cxnId="{87F8BA09-5849-4C20-8E1F-498735ACF5D8}">
      <dgm:prSet/>
      <dgm:spPr/>
      <dgm:t>
        <a:bodyPr/>
        <a:lstStyle/>
        <a:p>
          <a:endParaRPr lang="en-US"/>
        </a:p>
      </dgm:t>
    </dgm:pt>
    <dgm:pt modelId="{6E473EB3-6865-4EC9-AFC5-A86A5EF9992F}" type="pres">
      <dgm:prSet presAssocID="{0DCB4A41-92CE-4D64-B40B-261BCC303A1D}" presName="Name0" presStyleCnt="0">
        <dgm:presLayoutVars>
          <dgm:dir/>
          <dgm:animLvl val="lvl"/>
          <dgm:resizeHandles val="exact"/>
        </dgm:presLayoutVars>
      </dgm:prSet>
      <dgm:spPr/>
    </dgm:pt>
    <dgm:pt modelId="{0ACC9E76-B79C-4E32-90B1-559DF12448C3}" type="pres">
      <dgm:prSet presAssocID="{D69D6864-4EB4-4201-8D6A-60EA98CBD119}" presName="linNode" presStyleCnt="0"/>
      <dgm:spPr/>
    </dgm:pt>
    <dgm:pt modelId="{8A178BEF-CA85-47A2-BE0B-F53954812E7E}" type="pres">
      <dgm:prSet presAssocID="{D69D6864-4EB4-4201-8D6A-60EA98CBD119}" presName="parentText" presStyleLbl="node1" presStyleIdx="0" presStyleCnt="3">
        <dgm:presLayoutVars>
          <dgm:chMax val="1"/>
          <dgm:bulletEnabled val="1"/>
        </dgm:presLayoutVars>
      </dgm:prSet>
      <dgm:spPr/>
    </dgm:pt>
    <dgm:pt modelId="{324BF305-32D3-47E8-9683-CC07B982485C}" type="pres">
      <dgm:prSet presAssocID="{D69D6864-4EB4-4201-8D6A-60EA98CBD119}" presName="descendantText" presStyleLbl="alignAccFollowNode1" presStyleIdx="0" presStyleCnt="3">
        <dgm:presLayoutVars>
          <dgm:bulletEnabled val="1"/>
        </dgm:presLayoutVars>
      </dgm:prSet>
      <dgm:spPr/>
    </dgm:pt>
    <dgm:pt modelId="{CF91DE3C-EE40-4BF8-9626-C37A37482B87}" type="pres">
      <dgm:prSet presAssocID="{720087B3-FF2C-4861-9CA0-C3CB4E9C43BE}" presName="sp" presStyleCnt="0"/>
      <dgm:spPr/>
    </dgm:pt>
    <dgm:pt modelId="{D2148A13-70BA-4CE6-ACC9-2F2C7A9DB3AF}" type="pres">
      <dgm:prSet presAssocID="{52D4E941-C741-4E40-90D4-3D7285FF29D0}" presName="linNode" presStyleCnt="0"/>
      <dgm:spPr/>
    </dgm:pt>
    <dgm:pt modelId="{19620941-3B02-4E1F-9911-4182438CA686}" type="pres">
      <dgm:prSet presAssocID="{52D4E941-C741-4E40-90D4-3D7285FF29D0}" presName="parentText" presStyleLbl="node1" presStyleIdx="1" presStyleCnt="3">
        <dgm:presLayoutVars>
          <dgm:chMax val="1"/>
          <dgm:bulletEnabled val="1"/>
        </dgm:presLayoutVars>
      </dgm:prSet>
      <dgm:spPr/>
    </dgm:pt>
    <dgm:pt modelId="{1A154B24-74D5-4C3A-BDA7-D5649462DC1F}" type="pres">
      <dgm:prSet presAssocID="{52D4E941-C741-4E40-90D4-3D7285FF29D0}" presName="descendantText" presStyleLbl="alignAccFollowNode1" presStyleIdx="1" presStyleCnt="3">
        <dgm:presLayoutVars>
          <dgm:bulletEnabled val="1"/>
        </dgm:presLayoutVars>
      </dgm:prSet>
      <dgm:spPr/>
    </dgm:pt>
    <dgm:pt modelId="{B3D1E0FA-90BD-4ECE-A1A6-5F134DBC0969}" type="pres">
      <dgm:prSet presAssocID="{0FEB11B9-9F4D-4A7D-99FA-7D8D9A77BC87}" presName="sp" presStyleCnt="0"/>
      <dgm:spPr/>
    </dgm:pt>
    <dgm:pt modelId="{0912AE76-2537-4064-AAC5-8786BA8D80FD}" type="pres">
      <dgm:prSet presAssocID="{DCDB5A19-5553-481B-B692-E2C40C33901C}" presName="linNode" presStyleCnt="0"/>
      <dgm:spPr/>
    </dgm:pt>
    <dgm:pt modelId="{CAF52D2E-7E09-4F21-8CF5-1A7B67D784D6}" type="pres">
      <dgm:prSet presAssocID="{DCDB5A19-5553-481B-B692-E2C40C33901C}" presName="parentText" presStyleLbl="node1" presStyleIdx="2" presStyleCnt="3">
        <dgm:presLayoutVars>
          <dgm:chMax val="1"/>
          <dgm:bulletEnabled val="1"/>
        </dgm:presLayoutVars>
      </dgm:prSet>
      <dgm:spPr/>
    </dgm:pt>
    <dgm:pt modelId="{9C29A935-E048-414E-852B-ECE551A0F5DB}" type="pres">
      <dgm:prSet presAssocID="{DCDB5A19-5553-481B-B692-E2C40C33901C}" presName="descendantText" presStyleLbl="alignAccFollowNode1" presStyleIdx="2" presStyleCnt="3">
        <dgm:presLayoutVars>
          <dgm:bulletEnabled val="1"/>
        </dgm:presLayoutVars>
      </dgm:prSet>
      <dgm:spPr/>
    </dgm:pt>
  </dgm:ptLst>
  <dgm:cxnLst>
    <dgm:cxn modelId="{87F8BA09-5849-4C20-8E1F-498735ACF5D8}" srcId="{0DCB4A41-92CE-4D64-B40B-261BCC303A1D}" destId="{52D4E941-C741-4E40-90D4-3D7285FF29D0}" srcOrd="1" destOrd="0" parTransId="{8D06B96A-8874-4EAC-A2E6-FFACF675690A}" sibTransId="{0FEB11B9-9F4D-4A7D-99FA-7D8D9A77BC87}"/>
    <dgm:cxn modelId="{7F4E050B-0F56-4A68-AB98-289A6F9F1030}" srcId="{DCDB5A19-5553-481B-B692-E2C40C33901C}" destId="{C225B702-6A88-4C9B-BC1B-F599CF5795C8}" srcOrd="2" destOrd="0" parTransId="{9F928A68-176D-4D90-8C7A-05A0854517F3}" sibTransId="{4162B09F-EF42-45B4-B734-770930CDBB4B}"/>
    <dgm:cxn modelId="{CF58842E-1BE5-441B-B78E-BF10424E17EC}" srcId="{D69D6864-4EB4-4201-8D6A-60EA98CBD119}" destId="{6DCE58DE-6699-4127-A31C-CBC9BCD4F06F}" srcOrd="1" destOrd="0" parTransId="{C6145067-2CDB-4709-BA2D-AF06ABC92D8D}" sibTransId="{9B364770-E6C0-433F-8E90-3C753FDA0ACA}"/>
    <dgm:cxn modelId="{E9A80934-8EBB-40D4-9C31-83BA33E12A1C}" srcId="{DCDB5A19-5553-481B-B692-E2C40C33901C}" destId="{90FF3F91-B70E-48E9-8C88-AF260F63054B}" srcOrd="0" destOrd="0" parTransId="{BE775185-60CB-4763-A61B-F7B347F8B148}" sibTransId="{765D7A6B-724D-442D-8994-A859BCC2F4EA}"/>
    <dgm:cxn modelId="{30B3B742-9A6A-4813-B910-6266C1AED7D0}" type="presOf" srcId="{0DCB4A41-92CE-4D64-B40B-261BCC303A1D}" destId="{6E473EB3-6865-4EC9-AFC5-A86A5EF9992F}" srcOrd="0" destOrd="0" presId="urn:microsoft.com/office/officeart/2005/8/layout/vList5"/>
    <dgm:cxn modelId="{F063B947-7154-4955-A78B-5001DE650137}" srcId="{0DCB4A41-92CE-4D64-B40B-261BCC303A1D}" destId="{DCDB5A19-5553-481B-B692-E2C40C33901C}" srcOrd="2" destOrd="0" parTransId="{9E6E28D7-3443-4563-B5B4-3CF702518B05}" sibTransId="{F67618F3-DAA8-4D39-9F91-A88F85AAAE50}"/>
    <dgm:cxn modelId="{E8F5DF47-96CE-400B-88A7-6BE6F0CE975B}" srcId="{DCDB5A19-5553-481B-B692-E2C40C33901C}" destId="{3330DC31-08A4-4431-A884-97A1A44CAE88}" srcOrd="1" destOrd="0" parTransId="{0209CFEA-C0E2-405E-B3C6-B5201FB20EB9}" sibTransId="{FCCD9AA9-1261-457E-8B76-C6E96A89DFEB}"/>
    <dgm:cxn modelId="{D427B368-254F-4F4E-A2E3-9D303A99F56D}" srcId="{52D4E941-C741-4E40-90D4-3D7285FF29D0}" destId="{B83F82D4-E8ED-4B3A-B741-5558F74AEB26}" srcOrd="0" destOrd="0" parTransId="{F507C513-0054-46FE-9161-A7845C43F1C8}" sibTransId="{48266153-4DAA-4177-86FA-6BF193CE35B0}"/>
    <dgm:cxn modelId="{9F14DE9A-0ED4-4F29-91AF-BC923EA9DC85}" type="presOf" srcId="{B83F82D4-E8ED-4B3A-B741-5558F74AEB26}" destId="{1A154B24-74D5-4C3A-BDA7-D5649462DC1F}" srcOrd="0" destOrd="0" presId="urn:microsoft.com/office/officeart/2005/8/layout/vList5"/>
    <dgm:cxn modelId="{9127EBA9-F62B-4A2F-8ADA-E20DDFE44552}" type="presOf" srcId="{65EBD9A2-D26B-4FDE-A040-7A8DBFDC616C}" destId="{324BF305-32D3-47E8-9683-CC07B982485C}" srcOrd="0" destOrd="0" presId="urn:microsoft.com/office/officeart/2005/8/layout/vList5"/>
    <dgm:cxn modelId="{0631CDAF-3EB4-4D9A-862A-B747C8DBF18A}" type="presOf" srcId="{3330DC31-08A4-4431-A884-97A1A44CAE88}" destId="{9C29A935-E048-414E-852B-ECE551A0F5DB}" srcOrd="0" destOrd="1" presId="urn:microsoft.com/office/officeart/2005/8/layout/vList5"/>
    <dgm:cxn modelId="{2D3149B0-21C9-4343-B186-38BE6F1DAA56}" type="presOf" srcId="{52D4E941-C741-4E40-90D4-3D7285FF29D0}" destId="{19620941-3B02-4E1F-9911-4182438CA686}" srcOrd="0" destOrd="0" presId="urn:microsoft.com/office/officeart/2005/8/layout/vList5"/>
    <dgm:cxn modelId="{4926ACB1-3E88-4574-9881-C7532A5AF8EA}" type="presOf" srcId="{90FF3F91-B70E-48E9-8C88-AF260F63054B}" destId="{9C29A935-E048-414E-852B-ECE551A0F5DB}" srcOrd="0" destOrd="0" presId="urn:microsoft.com/office/officeart/2005/8/layout/vList5"/>
    <dgm:cxn modelId="{324685C9-B698-4DC7-9A22-8CCA12C2F6B5}" type="presOf" srcId="{C225B702-6A88-4C9B-BC1B-F599CF5795C8}" destId="{9C29A935-E048-414E-852B-ECE551A0F5DB}" srcOrd="0" destOrd="2" presId="urn:microsoft.com/office/officeart/2005/8/layout/vList5"/>
    <dgm:cxn modelId="{A3C6F8CF-DD43-429D-AE31-BFAD4A4A9C19}" srcId="{0DCB4A41-92CE-4D64-B40B-261BCC303A1D}" destId="{D69D6864-4EB4-4201-8D6A-60EA98CBD119}" srcOrd="0" destOrd="0" parTransId="{218259E6-1A09-4638-80E0-B3E4150EB473}" sibTransId="{720087B3-FF2C-4861-9CA0-C3CB4E9C43BE}"/>
    <dgm:cxn modelId="{C29633D1-5FAA-4067-A564-FA68CDDD0E85}" type="presOf" srcId="{D69D6864-4EB4-4201-8D6A-60EA98CBD119}" destId="{8A178BEF-CA85-47A2-BE0B-F53954812E7E}" srcOrd="0" destOrd="0" presId="urn:microsoft.com/office/officeart/2005/8/layout/vList5"/>
    <dgm:cxn modelId="{D4E3F3E1-EEDC-4A99-9434-285BF5F2FEF0}" type="presOf" srcId="{6DCE58DE-6699-4127-A31C-CBC9BCD4F06F}" destId="{324BF305-32D3-47E8-9683-CC07B982485C}" srcOrd="0" destOrd="1" presId="urn:microsoft.com/office/officeart/2005/8/layout/vList5"/>
    <dgm:cxn modelId="{88D62CE9-5C47-423E-8DE7-6A59B219B536}" srcId="{D69D6864-4EB4-4201-8D6A-60EA98CBD119}" destId="{65EBD9A2-D26B-4FDE-A040-7A8DBFDC616C}" srcOrd="0" destOrd="0" parTransId="{4F61FB79-CE29-429E-921F-85804555E37C}" sibTransId="{18AB2E1B-7A90-4E0C-9030-5B6B6D12E314}"/>
    <dgm:cxn modelId="{B14FF8F4-D062-4066-BC7C-F9D365EB2F71}" type="presOf" srcId="{DCDB5A19-5553-481B-B692-E2C40C33901C}" destId="{CAF52D2E-7E09-4F21-8CF5-1A7B67D784D6}" srcOrd="0" destOrd="0" presId="urn:microsoft.com/office/officeart/2005/8/layout/vList5"/>
    <dgm:cxn modelId="{0D909478-74EC-49A8-99FE-C07617688F22}" type="presParOf" srcId="{6E473EB3-6865-4EC9-AFC5-A86A5EF9992F}" destId="{0ACC9E76-B79C-4E32-90B1-559DF12448C3}" srcOrd="0" destOrd="0" presId="urn:microsoft.com/office/officeart/2005/8/layout/vList5"/>
    <dgm:cxn modelId="{FEFAC18F-D8E5-4862-B6C3-F5BEFA004830}" type="presParOf" srcId="{0ACC9E76-B79C-4E32-90B1-559DF12448C3}" destId="{8A178BEF-CA85-47A2-BE0B-F53954812E7E}" srcOrd="0" destOrd="0" presId="urn:microsoft.com/office/officeart/2005/8/layout/vList5"/>
    <dgm:cxn modelId="{54154A95-B128-48B9-A5EC-C2EEE19CFEC8}" type="presParOf" srcId="{0ACC9E76-B79C-4E32-90B1-559DF12448C3}" destId="{324BF305-32D3-47E8-9683-CC07B982485C}" srcOrd="1" destOrd="0" presId="urn:microsoft.com/office/officeart/2005/8/layout/vList5"/>
    <dgm:cxn modelId="{0D5E0090-E9AD-47BB-967E-9EEB3B0121FB}" type="presParOf" srcId="{6E473EB3-6865-4EC9-AFC5-A86A5EF9992F}" destId="{CF91DE3C-EE40-4BF8-9626-C37A37482B87}" srcOrd="1" destOrd="0" presId="urn:microsoft.com/office/officeart/2005/8/layout/vList5"/>
    <dgm:cxn modelId="{EEBF858C-6AA2-401D-866C-6FDD6645E4DA}" type="presParOf" srcId="{6E473EB3-6865-4EC9-AFC5-A86A5EF9992F}" destId="{D2148A13-70BA-4CE6-ACC9-2F2C7A9DB3AF}" srcOrd="2" destOrd="0" presId="urn:microsoft.com/office/officeart/2005/8/layout/vList5"/>
    <dgm:cxn modelId="{021A5D62-EA83-4E09-9A23-72A0CF2906E3}" type="presParOf" srcId="{D2148A13-70BA-4CE6-ACC9-2F2C7A9DB3AF}" destId="{19620941-3B02-4E1F-9911-4182438CA686}" srcOrd="0" destOrd="0" presId="urn:microsoft.com/office/officeart/2005/8/layout/vList5"/>
    <dgm:cxn modelId="{A431B3C0-1CFF-4ED8-912F-1CFB4473C7B5}" type="presParOf" srcId="{D2148A13-70BA-4CE6-ACC9-2F2C7A9DB3AF}" destId="{1A154B24-74D5-4C3A-BDA7-D5649462DC1F}" srcOrd="1" destOrd="0" presId="urn:microsoft.com/office/officeart/2005/8/layout/vList5"/>
    <dgm:cxn modelId="{EBBD05B8-974F-495F-8728-132074FE8BB5}" type="presParOf" srcId="{6E473EB3-6865-4EC9-AFC5-A86A5EF9992F}" destId="{B3D1E0FA-90BD-4ECE-A1A6-5F134DBC0969}" srcOrd="3" destOrd="0" presId="urn:microsoft.com/office/officeart/2005/8/layout/vList5"/>
    <dgm:cxn modelId="{83E3738F-9865-4DD8-B4AA-D5A2D33AD415}" type="presParOf" srcId="{6E473EB3-6865-4EC9-AFC5-A86A5EF9992F}" destId="{0912AE76-2537-4064-AAC5-8786BA8D80FD}" srcOrd="4" destOrd="0" presId="urn:microsoft.com/office/officeart/2005/8/layout/vList5"/>
    <dgm:cxn modelId="{02234698-1764-4B7A-AB78-7FBF433DE059}" type="presParOf" srcId="{0912AE76-2537-4064-AAC5-8786BA8D80FD}" destId="{CAF52D2E-7E09-4F21-8CF5-1A7B67D784D6}" srcOrd="0" destOrd="0" presId="urn:microsoft.com/office/officeart/2005/8/layout/vList5"/>
    <dgm:cxn modelId="{7FF16B7F-E724-48BC-943C-846A45A6F953}" type="presParOf" srcId="{0912AE76-2537-4064-AAC5-8786BA8D80FD}" destId="{9C29A935-E048-414E-852B-ECE551A0F5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6815813-8A75-4595-98B1-B823BCBB6BD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49E15406-E658-438F-BDAC-89A948CA4E92}">
      <dgm:prSet/>
      <dgm:spPr/>
      <dgm:t>
        <a:bodyPr/>
        <a:lstStyle/>
        <a:p>
          <a:r>
            <a:rPr lang="en-US" dirty="0"/>
            <a:t>Personal Information</a:t>
          </a:r>
        </a:p>
      </dgm:t>
    </dgm:pt>
    <dgm:pt modelId="{98600618-7C7B-4C8B-AC99-4E9CA7833764}" type="parTrans" cxnId="{4067C6B3-3BB6-4353-A005-48CFA456B997}">
      <dgm:prSet/>
      <dgm:spPr/>
      <dgm:t>
        <a:bodyPr/>
        <a:lstStyle/>
        <a:p>
          <a:endParaRPr lang="en-US"/>
        </a:p>
      </dgm:t>
    </dgm:pt>
    <dgm:pt modelId="{5CF5E964-CCF8-4356-89F3-721552826BB5}" type="sibTrans" cxnId="{4067C6B3-3BB6-4353-A005-48CFA456B997}">
      <dgm:prSet/>
      <dgm:spPr/>
      <dgm:t>
        <a:bodyPr/>
        <a:lstStyle/>
        <a:p>
          <a:endParaRPr lang="en-US"/>
        </a:p>
      </dgm:t>
    </dgm:pt>
    <dgm:pt modelId="{70F39DA3-AD51-4A81-9CD6-4BCB4E3D1816}">
      <dgm:prSet/>
      <dgm:spPr/>
      <dgm:t>
        <a:bodyPr/>
        <a:lstStyle/>
        <a:p>
          <a:r>
            <a:rPr lang="en-US" dirty="0"/>
            <a:t>Benefits</a:t>
          </a:r>
        </a:p>
      </dgm:t>
    </dgm:pt>
    <dgm:pt modelId="{AF7E4319-E124-420C-B6F0-7D75573DDCA6}" type="parTrans" cxnId="{1A3CA01F-63F3-4881-B488-23968DF580A3}">
      <dgm:prSet/>
      <dgm:spPr/>
      <dgm:t>
        <a:bodyPr/>
        <a:lstStyle/>
        <a:p>
          <a:endParaRPr lang="en-US"/>
        </a:p>
      </dgm:t>
    </dgm:pt>
    <dgm:pt modelId="{94F7B454-249D-4169-894A-3EEF20418A2E}" type="sibTrans" cxnId="{1A3CA01F-63F3-4881-B488-23968DF580A3}">
      <dgm:prSet/>
      <dgm:spPr/>
      <dgm:t>
        <a:bodyPr/>
        <a:lstStyle/>
        <a:p>
          <a:endParaRPr lang="en-US"/>
        </a:p>
      </dgm:t>
    </dgm:pt>
    <dgm:pt modelId="{7F8C8BCF-1709-4E96-8319-02733E65994C}">
      <dgm:prSet/>
      <dgm:spPr/>
      <dgm:t>
        <a:bodyPr/>
        <a:lstStyle/>
        <a:p>
          <a:r>
            <a:rPr lang="en-US" dirty="0"/>
            <a:t>View current benefits</a:t>
          </a:r>
        </a:p>
      </dgm:t>
    </dgm:pt>
    <dgm:pt modelId="{767F09B3-BE45-4BF3-8841-630B51EE4110}" type="parTrans" cxnId="{E8B19106-9D1E-4C9E-A9C3-8A2BB3A88048}">
      <dgm:prSet/>
      <dgm:spPr/>
      <dgm:t>
        <a:bodyPr/>
        <a:lstStyle/>
        <a:p>
          <a:endParaRPr lang="en-US"/>
        </a:p>
      </dgm:t>
    </dgm:pt>
    <dgm:pt modelId="{2E186DD1-BA92-49C0-872F-D21B6AEC8B9F}" type="sibTrans" cxnId="{E8B19106-9D1E-4C9E-A9C3-8A2BB3A88048}">
      <dgm:prSet/>
      <dgm:spPr/>
      <dgm:t>
        <a:bodyPr/>
        <a:lstStyle/>
        <a:p>
          <a:endParaRPr lang="en-US"/>
        </a:p>
      </dgm:t>
    </dgm:pt>
    <dgm:pt modelId="{A5FE9313-FB8D-483E-A959-31DA40A702C2}">
      <dgm:prSet/>
      <dgm:spPr/>
      <dgm:t>
        <a:bodyPr/>
        <a:lstStyle/>
        <a:p>
          <a:r>
            <a:rPr lang="en-US" dirty="0"/>
            <a:t>Open Enrollment elections</a:t>
          </a:r>
        </a:p>
      </dgm:t>
    </dgm:pt>
    <dgm:pt modelId="{A23AD31A-8F3A-4F11-942E-08BD4A39E528}" type="parTrans" cxnId="{1918E496-BE12-4C7C-8ACE-F0A0416A458D}">
      <dgm:prSet/>
      <dgm:spPr/>
      <dgm:t>
        <a:bodyPr/>
        <a:lstStyle/>
        <a:p>
          <a:endParaRPr lang="en-US"/>
        </a:p>
      </dgm:t>
    </dgm:pt>
    <dgm:pt modelId="{151674D9-FF68-471A-9B6C-A96E3A06477A}" type="sibTrans" cxnId="{1918E496-BE12-4C7C-8ACE-F0A0416A458D}">
      <dgm:prSet/>
      <dgm:spPr/>
      <dgm:t>
        <a:bodyPr/>
        <a:lstStyle/>
        <a:p>
          <a:endParaRPr lang="en-US"/>
        </a:p>
      </dgm:t>
    </dgm:pt>
    <dgm:pt modelId="{BB5D31DA-B0B0-4445-8FF9-7A6D75C10179}">
      <dgm:prSet/>
      <dgm:spPr/>
      <dgm:t>
        <a:bodyPr/>
        <a:lstStyle/>
        <a:p>
          <a:r>
            <a:rPr lang="en-US" dirty="0"/>
            <a:t>Compensation/Payroll</a:t>
          </a:r>
        </a:p>
      </dgm:t>
    </dgm:pt>
    <dgm:pt modelId="{73738CEF-7F51-4468-B34E-D5FA3ACA867A}" type="parTrans" cxnId="{3E403A83-C637-46D2-97AA-D1338BC43A07}">
      <dgm:prSet/>
      <dgm:spPr/>
      <dgm:t>
        <a:bodyPr/>
        <a:lstStyle/>
        <a:p>
          <a:endParaRPr lang="en-US"/>
        </a:p>
      </dgm:t>
    </dgm:pt>
    <dgm:pt modelId="{802676F3-5ECD-4C59-98CB-0E03AA45B9AC}" type="sibTrans" cxnId="{3E403A83-C637-46D2-97AA-D1338BC43A07}">
      <dgm:prSet/>
      <dgm:spPr/>
      <dgm:t>
        <a:bodyPr/>
        <a:lstStyle/>
        <a:p>
          <a:endParaRPr lang="en-US"/>
        </a:p>
      </dgm:t>
    </dgm:pt>
    <dgm:pt modelId="{4E3D4BA6-27AD-4FE2-9ACB-68CCA30CBF4A}">
      <dgm:prSet/>
      <dgm:spPr/>
      <dgm:t>
        <a:bodyPr/>
        <a:lstStyle/>
        <a:p>
          <a:r>
            <a:rPr lang="en-US" dirty="0"/>
            <a:t>View/update demographic info</a:t>
          </a:r>
        </a:p>
      </dgm:t>
    </dgm:pt>
    <dgm:pt modelId="{1DBCE47A-355D-4967-8D21-9B731DBB9C5A}" type="parTrans" cxnId="{66A076D9-289C-449A-8D02-46D5084F96E8}">
      <dgm:prSet/>
      <dgm:spPr/>
      <dgm:t>
        <a:bodyPr/>
        <a:lstStyle/>
        <a:p>
          <a:endParaRPr lang="en-US"/>
        </a:p>
      </dgm:t>
    </dgm:pt>
    <dgm:pt modelId="{519A5350-3F83-4C0B-8135-1EC8EF5EC93D}" type="sibTrans" cxnId="{66A076D9-289C-449A-8D02-46D5084F96E8}">
      <dgm:prSet/>
      <dgm:spPr/>
      <dgm:t>
        <a:bodyPr/>
        <a:lstStyle/>
        <a:p>
          <a:endParaRPr lang="en-US"/>
        </a:p>
      </dgm:t>
    </dgm:pt>
    <dgm:pt modelId="{065416D1-D927-47A9-97EA-74279E587A79}">
      <dgm:prSet/>
      <dgm:spPr/>
      <dgm:t>
        <a:bodyPr/>
        <a:lstStyle/>
        <a:p>
          <a:r>
            <a:rPr lang="en-US" dirty="0"/>
            <a:t>View paychecks</a:t>
          </a:r>
        </a:p>
      </dgm:t>
    </dgm:pt>
    <dgm:pt modelId="{6745911E-E728-4014-8B91-E77D79CA9AC3}" type="parTrans" cxnId="{57F3E1B3-B725-4212-91AF-344E550BA43F}">
      <dgm:prSet/>
      <dgm:spPr/>
      <dgm:t>
        <a:bodyPr/>
        <a:lstStyle/>
        <a:p>
          <a:endParaRPr lang="en-US"/>
        </a:p>
      </dgm:t>
    </dgm:pt>
    <dgm:pt modelId="{8432C31A-EA3A-4874-8493-84A78D3D9C37}" type="sibTrans" cxnId="{57F3E1B3-B725-4212-91AF-344E550BA43F}">
      <dgm:prSet/>
      <dgm:spPr/>
      <dgm:t>
        <a:bodyPr/>
        <a:lstStyle/>
        <a:p>
          <a:endParaRPr lang="en-US"/>
        </a:p>
      </dgm:t>
    </dgm:pt>
    <dgm:pt modelId="{DF6DCAB2-1D5A-463F-901A-A247F078C63F}">
      <dgm:prSet/>
      <dgm:spPr/>
      <dgm:t>
        <a:bodyPr/>
        <a:lstStyle/>
        <a:p>
          <a:r>
            <a:rPr lang="en-US" dirty="0"/>
            <a:t>Paycheck modeler</a:t>
          </a:r>
        </a:p>
      </dgm:t>
    </dgm:pt>
    <dgm:pt modelId="{23D378A5-B2E3-4C0A-921A-CA2824A9AB26}" type="parTrans" cxnId="{4E8A6C40-2EF8-4FC0-BC2C-2AB1E99CE96C}">
      <dgm:prSet/>
      <dgm:spPr/>
      <dgm:t>
        <a:bodyPr/>
        <a:lstStyle/>
        <a:p>
          <a:endParaRPr lang="en-US"/>
        </a:p>
      </dgm:t>
    </dgm:pt>
    <dgm:pt modelId="{5BDFE443-8E48-41DA-A6CE-1D743008BA5F}" type="sibTrans" cxnId="{4E8A6C40-2EF8-4FC0-BC2C-2AB1E99CE96C}">
      <dgm:prSet/>
      <dgm:spPr/>
      <dgm:t>
        <a:bodyPr/>
        <a:lstStyle/>
        <a:p>
          <a:endParaRPr lang="en-US"/>
        </a:p>
      </dgm:t>
    </dgm:pt>
    <dgm:pt modelId="{F7512EF5-5BCD-435E-8916-CC565551F1A0}">
      <dgm:prSet/>
      <dgm:spPr/>
      <dgm:t>
        <a:bodyPr/>
        <a:lstStyle/>
        <a:p>
          <a:r>
            <a:rPr lang="en-US" dirty="0"/>
            <a:t>Update W-4</a:t>
          </a:r>
        </a:p>
      </dgm:t>
    </dgm:pt>
    <dgm:pt modelId="{82194845-272C-480C-B331-7C604A333380}" type="parTrans" cxnId="{38CE7C23-FE16-408D-830F-A2639212D660}">
      <dgm:prSet/>
      <dgm:spPr/>
      <dgm:t>
        <a:bodyPr/>
        <a:lstStyle/>
        <a:p>
          <a:endParaRPr lang="en-US"/>
        </a:p>
      </dgm:t>
    </dgm:pt>
    <dgm:pt modelId="{C8AF6184-3DD3-4626-ABC2-AEBA0B0B027F}" type="sibTrans" cxnId="{38CE7C23-FE16-408D-830F-A2639212D660}">
      <dgm:prSet/>
      <dgm:spPr/>
      <dgm:t>
        <a:bodyPr/>
        <a:lstStyle/>
        <a:p>
          <a:endParaRPr lang="en-US"/>
        </a:p>
      </dgm:t>
    </dgm:pt>
    <dgm:pt modelId="{D08CC57A-052E-4C2A-B374-BDD9AA36F7ED}">
      <dgm:prSet/>
      <dgm:spPr/>
      <dgm:t>
        <a:bodyPr/>
        <a:lstStyle/>
        <a:p>
          <a:r>
            <a:rPr lang="en-US" dirty="0"/>
            <a:t>Direct Deposit</a:t>
          </a:r>
        </a:p>
      </dgm:t>
    </dgm:pt>
    <dgm:pt modelId="{D449F435-8790-4FA3-A055-94E6BDEB64D0}" type="parTrans" cxnId="{E6645BF6-D231-4EAB-93C1-B57281A6547F}">
      <dgm:prSet/>
      <dgm:spPr/>
      <dgm:t>
        <a:bodyPr/>
        <a:lstStyle/>
        <a:p>
          <a:endParaRPr lang="en-US"/>
        </a:p>
      </dgm:t>
    </dgm:pt>
    <dgm:pt modelId="{1406E751-751F-4E7E-A685-D417592E0906}" type="sibTrans" cxnId="{E6645BF6-D231-4EAB-93C1-B57281A6547F}">
      <dgm:prSet/>
      <dgm:spPr/>
      <dgm:t>
        <a:bodyPr/>
        <a:lstStyle/>
        <a:p>
          <a:endParaRPr lang="en-US"/>
        </a:p>
      </dgm:t>
    </dgm:pt>
    <dgm:pt modelId="{32345626-1647-4493-AB91-EA4EE90AC790}" type="pres">
      <dgm:prSet presAssocID="{C6815813-8A75-4595-98B1-B823BCBB6BD5}" presName="linear" presStyleCnt="0">
        <dgm:presLayoutVars>
          <dgm:dir/>
          <dgm:animLvl val="lvl"/>
          <dgm:resizeHandles val="exact"/>
        </dgm:presLayoutVars>
      </dgm:prSet>
      <dgm:spPr/>
    </dgm:pt>
    <dgm:pt modelId="{8E148768-625D-4CC5-AB61-A1FF7D1E4446}" type="pres">
      <dgm:prSet presAssocID="{49E15406-E658-438F-BDAC-89A948CA4E92}" presName="parentLin" presStyleCnt="0"/>
      <dgm:spPr/>
    </dgm:pt>
    <dgm:pt modelId="{302C998F-03CB-49C1-A311-66A0078549BA}" type="pres">
      <dgm:prSet presAssocID="{49E15406-E658-438F-BDAC-89A948CA4E92}" presName="parentLeftMargin" presStyleLbl="node1" presStyleIdx="0" presStyleCnt="3"/>
      <dgm:spPr/>
    </dgm:pt>
    <dgm:pt modelId="{0A29C11D-D991-42FC-863C-07E996C9B132}" type="pres">
      <dgm:prSet presAssocID="{49E15406-E658-438F-BDAC-89A948CA4E92}" presName="parentText" presStyleLbl="node1" presStyleIdx="0" presStyleCnt="3">
        <dgm:presLayoutVars>
          <dgm:chMax val="0"/>
          <dgm:bulletEnabled val="1"/>
        </dgm:presLayoutVars>
      </dgm:prSet>
      <dgm:spPr/>
    </dgm:pt>
    <dgm:pt modelId="{1C11CD43-D527-4B4C-8D6A-B88ECF0866B4}" type="pres">
      <dgm:prSet presAssocID="{49E15406-E658-438F-BDAC-89A948CA4E92}" presName="negativeSpace" presStyleCnt="0"/>
      <dgm:spPr/>
    </dgm:pt>
    <dgm:pt modelId="{1AF0643C-B2E2-444F-89A8-0978321F3633}" type="pres">
      <dgm:prSet presAssocID="{49E15406-E658-438F-BDAC-89A948CA4E92}" presName="childText" presStyleLbl="conFgAcc1" presStyleIdx="0" presStyleCnt="3">
        <dgm:presLayoutVars>
          <dgm:bulletEnabled val="1"/>
        </dgm:presLayoutVars>
      </dgm:prSet>
      <dgm:spPr/>
    </dgm:pt>
    <dgm:pt modelId="{A65A4362-5E35-4341-B3D4-8976D514A9A6}" type="pres">
      <dgm:prSet presAssocID="{5CF5E964-CCF8-4356-89F3-721552826BB5}" presName="spaceBetweenRectangles" presStyleCnt="0"/>
      <dgm:spPr/>
    </dgm:pt>
    <dgm:pt modelId="{1936490E-2E07-4578-A27A-B9A6E854539C}" type="pres">
      <dgm:prSet presAssocID="{70F39DA3-AD51-4A81-9CD6-4BCB4E3D1816}" presName="parentLin" presStyleCnt="0"/>
      <dgm:spPr/>
    </dgm:pt>
    <dgm:pt modelId="{BF36A604-8576-495E-A19F-5CB1D77D602A}" type="pres">
      <dgm:prSet presAssocID="{70F39DA3-AD51-4A81-9CD6-4BCB4E3D1816}" presName="parentLeftMargin" presStyleLbl="node1" presStyleIdx="0" presStyleCnt="3"/>
      <dgm:spPr/>
    </dgm:pt>
    <dgm:pt modelId="{3A743BD8-5F58-494C-A2BE-A4394DC0C33E}" type="pres">
      <dgm:prSet presAssocID="{70F39DA3-AD51-4A81-9CD6-4BCB4E3D1816}" presName="parentText" presStyleLbl="node1" presStyleIdx="1" presStyleCnt="3">
        <dgm:presLayoutVars>
          <dgm:chMax val="0"/>
          <dgm:bulletEnabled val="1"/>
        </dgm:presLayoutVars>
      </dgm:prSet>
      <dgm:spPr/>
    </dgm:pt>
    <dgm:pt modelId="{A863A48E-32B9-4F86-A3AC-ABC0270C55FF}" type="pres">
      <dgm:prSet presAssocID="{70F39DA3-AD51-4A81-9CD6-4BCB4E3D1816}" presName="negativeSpace" presStyleCnt="0"/>
      <dgm:spPr/>
    </dgm:pt>
    <dgm:pt modelId="{7ED028DF-2C9C-4608-8E33-C57BBA695C31}" type="pres">
      <dgm:prSet presAssocID="{70F39DA3-AD51-4A81-9CD6-4BCB4E3D1816}" presName="childText" presStyleLbl="conFgAcc1" presStyleIdx="1" presStyleCnt="3">
        <dgm:presLayoutVars>
          <dgm:bulletEnabled val="1"/>
        </dgm:presLayoutVars>
      </dgm:prSet>
      <dgm:spPr/>
    </dgm:pt>
    <dgm:pt modelId="{15F4391A-62AA-46E9-BE8B-1D66A4EB4D82}" type="pres">
      <dgm:prSet presAssocID="{94F7B454-249D-4169-894A-3EEF20418A2E}" presName="spaceBetweenRectangles" presStyleCnt="0"/>
      <dgm:spPr/>
    </dgm:pt>
    <dgm:pt modelId="{4F0D5585-B4EC-4A3D-8603-A5BB5876D93C}" type="pres">
      <dgm:prSet presAssocID="{BB5D31DA-B0B0-4445-8FF9-7A6D75C10179}" presName="parentLin" presStyleCnt="0"/>
      <dgm:spPr/>
    </dgm:pt>
    <dgm:pt modelId="{95D22373-49AC-46D0-A965-7D1F874F82A4}" type="pres">
      <dgm:prSet presAssocID="{BB5D31DA-B0B0-4445-8FF9-7A6D75C10179}" presName="parentLeftMargin" presStyleLbl="node1" presStyleIdx="1" presStyleCnt="3"/>
      <dgm:spPr/>
    </dgm:pt>
    <dgm:pt modelId="{B48CD72C-FB69-4AB8-883E-E371F11D0128}" type="pres">
      <dgm:prSet presAssocID="{BB5D31DA-B0B0-4445-8FF9-7A6D75C10179}" presName="parentText" presStyleLbl="node1" presStyleIdx="2" presStyleCnt="3">
        <dgm:presLayoutVars>
          <dgm:chMax val="0"/>
          <dgm:bulletEnabled val="1"/>
        </dgm:presLayoutVars>
      </dgm:prSet>
      <dgm:spPr/>
    </dgm:pt>
    <dgm:pt modelId="{80F0B870-0798-481E-8047-52EA026BCF43}" type="pres">
      <dgm:prSet presAssocID="{BB5D31DA-B0B0-4445-8FF9-7A6D75C10179}" presName="negativeSpace" presStyleCnt="0"/>
      <dgm:spPr/>
    </dgm:pt>
    <dgm:pt modelId="{5CD7747D-6294-43F0-BEB8-ABC5CFF4C826}" type="pres">
      <dgm:prSet presAssocID="{BB5D31DA-B0B0-4445-8FF9-7A6D75C10179}" presName="childText" presStyleLbl="conFgAcc1" presStyleIdx="2" presStyleCnt="3">
        <dgm:presLayoutVars>
          <dgm:bulletEnabled val="1"/>
        </dgm:presLayoutVars>
      </dgm:prSet>
      <dgm:spPr/>
    </dgm:pt>
  </dgm:ptLst>
  <dgm:cxnLst>
    <dgm:cxn modelId="{E8B19106-9D1E-4C9E-A9C3-8A2BB3A88048}" srcId="{70F39DA3-AD51-4A81-9CD6-4BCB4E3D1816}" destId="{7F8C8BCF-1709-4E96-8319-02733E65994C}" srcOrd="0" destOrd="0" parTransId="{767F09B3-BE45-4BF3-8841-630B51EE4110}" sibTransId="{2E186DD1-BA92-49C0-872F-D21B6AEC8B9F}"/>
    <dgm:cxn modelId="{3DABF908-3153-4100-BDCE-31DCDBF19563}" type="presOf" srcId="{F7512EF5-5BCD-435E-8916-CC565551F1A0}" destId="{5CD7747D-6294-43F0-BEB8-ABC5CFF4C826}" srcOrd="0" destOrd="2" presId="urn:microsoft.com/office/officeart/2005/8/layout/list1"/>
    <dgm:cxn modelId="{49644609-0E9E-4EF1-8B70-9718B1EE2A5F}" type="presOf" srcId="{DF6DCAB2-1D5A-463F-901A-A247F078C63F}" destId="{5CD7747D-6294-43F0-BEB8-ABC5CFF4C826}" srcOrd="0" destOrd="1" presId="urn:microsoft.com/office/officeart/2005/8/layout/list1"/>
    <dgm:cxn modelId="{56D43D13-90E6-4325-97A3-A6B788BCB9E8}" type="presOf" srcId="{A5FE9313-FB8D-483E-A959-31DA40A702C2}" destId="{7ED028DF-2C9C-4608-8E33-C57BBA695C31}" srcOrd="0" destOrd="1" presId="urn:microsoft.com/office/officeart/2005/8/layout/list1"/>
    <dgm:cxn modelId="{5E7EF218-A40D-4056-AF67-4BFE959437C0}" type="presOf" srcId="{49E15406-E658-438F-BDAC-89A948CA4E92}" destId="{302C998F-03CB-49C1-A311-66A0078549BA}" srcOrd="0" destOrd="0" presId="urn:microsoft.com/office/officeart/2005/8/layout/list1"/>
    <dgm:cxn modelId="{1A3CA01F-63F3-4881-B488-23968DF580A3}" srcId="{C6815813-8A75-4595-98B1-B823BCBB6BD5}" destId="{70F39DA3-AD51-4A81-9CD6-4BCB4E3D1816}" srcOrd="1" destOrd="0" parTransId="{AF7E4319-E124-420C-B6F0-7D75573DDCA6}" sibTransId="{94F7B454-249D-4169-894A-3EEF20418A2E}"/>
    <dgm:cxn modelId="{38CE7C23-FE16-408D-830F-A2639212D660}" srcId="{BB5D31DA-B0B0-4445-8FF9-7A6D75C10179}" destId="{F7512EF5-5BCD-435E-8916-CC565551F1A0}" srcOrd="2" destOrd="0" parTransId="{82194845-272C-480C-B331-7C604A333380}" sibTransId="{C8AF6184-3DD3-4626-ABC2-AEBA0B0B027F}"/>
    <dgm:cxn modelId="{4E8A6C40-2EF8-4FC0-BC2C-2AB1E99CE96C}" srcId="{BB5D31DA-B0B0-4445-8FF9-7A6D75C10179}" destId="{DF6DCAB2-1D5A-463F-901A-A247F078C63F}" srcOrd="1" destOrd="0" parTransId="{23D378A5-B2E3-4C0A-921A-CA2824A9AB26}" sibTransId="{5BDFE443-8E48-41DA-A6CE-1D743008BA5F}"/>
    <dgm:cxn modelId="{C9BC4B59-D789-4068-BEAA-261E40C55D4B}" type="presOf" srcId="{7F8C8BCF-1709-4E96-8319-02733E65994C}" destId="{7ED028DF-2C9C-4608-8E33-C57BBA695C31}" srcOrd="0" destOrd="0" presId="urn:microsoft.com/office/officeart/2005/8/layout/list1"/>
    <dgm:cxn modelId="{0BA9DE59-CB4F-400A-864D-A566F6E9CF0F}" type="presOf" srcId="{4E3D4BA6-27AD-4FE2-9ACB-68CCA30CBF4A}" destId="{1AF0643C-B2E2-444F-89A8-0978321F3633}" srcOrd="0" destOrd="0" presId="urn:microsoft.com/office/officeart/2005/8/layout/list1"/>
    <dgm:cxn modelId="{3E403A83-C637-46D2-97AA-D1338BC43A07}" srcId="{C6815813-8A75-4595-98B1-B823BCBB6BD5}" destId="{BB5D31DA-B0B0-4445-8FF9-7A6D75C10179}" srcOrd="2" destOrd="0" parTransId="{73738CEF-7F51-4468-B34E-D5FA3ACA867A}" sibTransId="{802676F3-5ECD-4C59-98CB-0E03AA45B9AC}"/>
    <dgm:cxn modelId="{1572E488-E2A6-4365-84F4-841ED7D011E3}" type="presOf" srcId="{BB5D31DA-B0B0-4445-8FF9-7A6D75C10179}" destId="{95D22373-49AC-46D0-A965-7D1F874F82A4}" srcOrd="0" destOrd="0" presId="urn:microsoft.com/office/officeart/2005/8/layout/list1"/>
    <dgm:cxn modelId="{660A8192-7530-4F87-A463-317B47D628F1}" type="presOf" srcId="{70F39DA3-AD51-4A81-9CD6-4BCB4E3D1816}" destId="{3A743BD8-5F58-494C-A2BE-A4394DC0C33E}" srcOrd="1" destOrd="0" presId="urn:microsoft.com/office/officeart/2005/8/layout/list1"/>
    <dgm:cxn modelId="{1918E496-BE12-4C7C-8ACE-F0A0416A458D}" srcId="{70F39DA3-AD51-4A81-9CD6-4BCB4E3D1816}" destId="{A5FE9313-FB8D-483E-A959-31DA40A702C2}" srcOrd="1" destOrd="0" parTransId="{A23AD31A-8F3A-4F11-942E-08BD4A39E528}" sibTransId="{151674D9-FF68-471A-9B6C-A96E3A06477A}"/>
    <dgm:cxn modelId="{4067C6B3-3BB6-4353-A005-48CFA456B997}" srcId="{C6815813-8A75-4595-98B1-B823BCBB6BD5}" destId="{49E15406-E658-438F-BDAC-89A948CA4E92}" srcOrd="0" destOrd="0" parTransId="{98600618-7C7B-4C8B-AC99-4E9CA7833764}" sibTransId="{5CF5E964-CCF8-4356-89F3-721552826BB5}"/>
    <dgm:cxn modelId="{57F3E1B3-B725-4212-91AF-344E550BA43F}" srcId="{BB5D31DA-B0B0-4445-8FF9-7A6D75C10179}" destId="{065416D1-D927-47A9-97EA-74279E587A79}" srcOrd="0" destOrd="0" parTransId="{6745911E-E728-4014-8B91-E77D79CA9AC3}" sibTransId="{8432C31A-EA3A-4874-8493-84A78D3D9C37}"/>
    <dgm:cxn modelId="{D7E8C4B8-86AF-4821-85C7-F943F2460965}" type="presOf" srcId="{C6815813-8A75-4595-98B1-B823BCBB6BD5}" destId="{32345626-1647-4493-AB91-EA4EE90AC790}" srcOrd="0" destOrd="0" presId="urn:microsoft.com/office/officeart/2005/8/layout/list1"/>
    <dgm:cxn modelId="{48808AC1-51D6-4791-966F-AC5317A9795C}" type="presOf" srcId="{BB5D31DA-B0B0-4445-8FF9-7A6D75C10179}" destId="{B48CD72C-FB69-4AB8-883E-E371F11D0128}" srcOrd="1" destOrd="0" presId="urn:microsoft.com/office/officeart/2005/8/layout/list1"/>
    <dgm:cxn modelId="{2C1EBEC9-200D-4A3E-9DA6-958950124D04}" type="presOf" srcId="{70F39DA3-AD51-4A81-9CD6-4BCB4E3D1816}" destId="{BF36A604-8576-495E-A19F-5CB1D77D602A}" srcOrd="0" destOrd="0" presId="urn:microsoft.com/office/officeart/2005/8/layout/list1"/>
    <dgm:cxn modelId="{66A076D9-289C-449A-8D02-46D5084F96E8}" srcId="{49E15406-E658-438F-BDAC-89A948CA4E92}" destId="{4E3D4BA6-27AD-4FE2-9ACB-68CCA30CBF4A}" srcOrd="0" destOrd="0" parTransId="{1DBCE47A-355D-4967-8D21-9B731DBB9C5A}" sibTransId="{519A5350-3F83-4C0B-8135-1EC8EF5EC93D}"/>
    <dgm:cxn modelId="{12A378DA-0AF1-4E2B-B4A1-744C805098B7}" type="presOf" srcId="{49E15406-E658-438F-BDAC-89A948CA4E92}" destId="{0A29C11D-D991-42FC-863C-07E996C9B132}" srcOrd="1" destOrd="0" presId="urn:microsoft.com/office/officeart/2005/8/layout/list1"/>
    <dgm:cxn modelId="{D6C6CDDC-33E0-4D51-A514-C930D9B4C72D}" type="presOf" srcId="{D08CC57A-052E-4C2A-B374-BDD9AA36F7ED}" destId="{5CD7747D-6294-43F0-BEB8-ABC5CFF4C826}" srcOrd="0" destOrd="3" presId="urn:microsoft.com/office/officeart/2005/8/layout/list1"/>
    <dgm:cxn modelId="{E6645BF6-D231-4EAB-93C1-B57281A6547F}" srcId="{BB5D31DA-B0B0-4445-8FF9-7A6D75C10179}" destId="{D08CC57A-052E-4C2A-B374-BDD9AA36F7ED}" srcOrd="3" destOrd="0" parTransId="{D449F435-8790-4FA3-A055-94E6BDEB64D0}" sibTransId="{1406E751-751F-4E7E-A685-D417592E0906}"/>
    <dgm:cxn modelId="{680739FB-8C5C-41ED-A977-4A4438F60C8C}" type="presOf" srcId="{065416D1-D927-47A9-97EA-74279E587A79}" destId="{5CD7747D-6294-43F0-BEB8-ABC5CFF4C826}" srcOrd="0" destOrd="0" presId="urn:microsoft.com/office/officeart/2005/8/layout/list1"/>
    <dgm:cxn modelId="{FCC24966-93F3-4E54-BBA6-AA777D20F1C3}" type="presParOf" srcId="{32345626-1647-4493-AB91-EA4EE90AC790}" destId="{8E148768-625D-4CC5-AB61-A1FF7D1E4446}" srcOrd="0" destOrd="0" presId="urn:microsoft.com/office/officeart/2005/8/layout/list1"/>
    <dgm:cxn modelId="{BC01CDC8-C134-487C-8D8B-6F88C0606F5C}" type="presParOf" srcId="{8E148768-625D-4CC5-AB61-A1FF7D1E4446}" destId="{302C998F-03CB-49C1-A311-66A0078549BA}" srcOrd="0" destOrd="0" presId="urn:microsoft.com/office/officeart/2005/8/layout/list1"/>
    <dgm:cxn modelId="{B5F1C4F6-3F84-485E-9AE5-D0444EB84013}" type="presParOf" srcId="{8E148768-625D-4CC5-AB61-A1FF7D1E4446}" destId="{0A29C11D-D991-42FC-863C-07E996C9B132}" srcOrd="1" destOrd="0" presId="urn:microsoft.com/office/officeart/2005/8/layout/list1"/>
    <dgm:cxn modelId="{D7AB61B0-4E22-4A25-91E2-4D3CC834F564}" type="presParOf" srcId="{32345626-1647-4493-AB91-EA4EE90AC790}" destId="{1C11CD43-D527-4B4C-8D6A-B88ECF0866B4}" srcOrd="1" destOrd="0" presId="urn:microsoft.com/office/officeart/2005/8/layout/list1"/>
    <dgm:cxn modelId="{31E76308-FA8F-42CF-BC6D-209FF55CD1FE}" type="presParOf" srcId="{32345626-1647-4493-AB91-EA4EE90AC790}" destId="{1AF0643C-B2E2-444F-89A8-0978321F3633}" srcOrd="2" destOrd="0" presId="urn:microsoft.com/office/officeart/2005/8/layout/list1"/>
    <dgm:cxn modelId="{8CE9E6F9-6124-4964-BC10-A33ED01C1674}" type="presParOf" srcId="{32345626-1647-4493-AB91-EA4EE90AC790}" destId="{A65A4362-5E35-4341-B3D4-8976D514A9A6}" srcOrd="3" destOrd="0" presId="urn:microsoft.com/office/officeart/2005/8/layout/list1"/>
    <dgm:cxn modelId="{ADAEFEF9-A4A1-4E83-872C-6F5AD101407E}" type="presParOf" srcId="{32345626-1647-4493-AB91-EA4EE90AC790}" destId="{1936490E-2E07-4578-A27A-B9A6E854539C}" srcOrd="4" destOrd="0" presId="urn:microsoft.com/office/officeart/2005/8/layout/list1"/>
    <dgm:cxn modelId="{EA25BCC7-252D-4881-B057-0EE0892594B0}" type="presParOf" srcId="{1936490E-2E07-4578-A27A-B9A6E854539C}" destId="{BF36A604-8576-495E-A19F-5CB1D77D602A}" srcOrd="0" destOrd="0" presId="urn:microsoft.com/office/officeart/2005/8/layout/list1"/>
    <dgm:cxn modelId="{5B1A5003-0803-4025-B3DA-95EDF10D42EF}" type="presParOf" srcId="{1936490E-2E07-4578-A27A-B9A6E854539C}" destId="{3A743BD8-5F58-494C-A2BE-A4394DC0C33E}" srcOrd="1" destOrd="0" presId="urn:microsoft.com/office/officeart/2005/8/layout/list1"/>
    <dgm:cxn modelId="{C78A6859-9823-4792-86C9-F8A215573EA6}" type="presParOf" srcId="{32345626-1647-4493-AB91-EA4EE90AC790}" destId="{A863A48E-32B9-4F86-A3AC-ABC0270C55FF}" srcOrd="5" destOrd="0" presId="urn:microsoft.com/office/officeart/2005/8/layout/list1"/>
    <dgm:cxn modelId="{3DA201F7-E68F-4317-9FBA-68BE12AB5685}" type="presParOf" srcId="{32345626-1647-4493-AB91-EA4EE90AC790}" destId="{7ED028DF-2C9C-4608-8E33-C57BBA695C31}" srcOrd="6" destOrd="0" presId="urn:microsoft.com/office/officeart/2005/8/layout/list1"/>
    <dgm:cxn modelId="{950D4162-400E-4426-936F-5B05F055668D}" type="presParOf" srcId="{32345626-1647-4493-AB91-EA4EE90AC790}" destId="{15F4391A-62AA-46E9-BE8B-1D66A4EB4D82}" srcOrd="7" destOrd="0" presId="urn:microsoft.com/office/officeart/2005/8/layout/list1"/>
    <dgm:cxn modelId="{4E0AC546-CE7B-49D6-968A-412D22652E47}" type="presParOf" srcId="{32345626-1647-4493-AB91-EA4EE90AC790}" destId="{4F0D5585-B4EC-4A3D-8603-A5BB5876D93C}" srcOrd="8" destOrd="0" presId="urn:microsoft.com/office/officeart/2005/8/layout/list1"/>
    <dgm:cxn modelId="{9088326D-BD12-42FA-AA6B-D2A32B2E29BB}" type="presParOf" srcId="{4F0D5585-B4EC-4A3D-8603-A5BB5876D93C}" destId="{95D22373-49AC-46D0-A965-7D1F874F82A4}" srcOrd="0" destOrd="0" presId="urn:microsoft.com/office/officeart/2005/8/layout/list1"/>
    <dgm:cxn modelId="{9B53D84C-9989-496B-83BC-58BB09007BDC}" type="presParOf" srcId="{4F0D5585-B4EC-4A3D-8603-A5BB5876D93C}" destId="{B48CD72C-FB69-4AB8-883E-E371F11D0128}" srcOrd="1" destOrd="0" presId="urn:microsoft.com/office/officeart/2005/8/layout/list1"/>
    <dgm:cxn modelId="{E4595BF3-18E2-4870-9E94-5EB3910883A6}" type="presParOf" srcId="{32345626-1647-4493-AB91-EA4EE90AC790}" destId="{80F0B870-0798-481E-8047-52EA026BCF43}" srcOrd="9" destOrd="0" presId="urn:microsoft.com/office/officeart/2005/8/layout/list1"/>
    <dgm:cxn modelId="{A6317F2B-EE90-442C-B83B-A8D90F1937FE}" type="presParOf" srcId="{32345626-1647-4493-AB91-EA4EE90AC790}" destId="{5CD7747D-6294-43F0-BEB8-ABC5CFF4C826}"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FA63C1-2AAA-41FF-9B7B-617552E220B4}" type="doc">
      <dgm:prSet loTypeId="urn:microsoft.com/office/officeart/2005/8/layout/hierarchy1" loCatId="hierarchy" qsTypeId="urn:microsoft.com/office/officeart/2005/8/quickstyle/simple4" qsCatId="simple" csTypeId="urn:microsoft.com/office/officeart/2005/8/colors/colorful5" csCatId="colorful"/>
      <dgm:spPr/>
      <dgm:t>
        <a:bodyPr/>
        <a:lstStyle/>
        <a:p>
          <a:endParaRPr lang="en-US"/>
        </a:p>
      </dgm:t>
    </dgm:pt>
    <dgm:pt modelId="{F59CD5BD-2F29-4E82-A62A-2AD2F3187622}">
      <dgm:prSet/>
      <dgm:spPr/>
      <dgm:t>
        <a:bodyPr/>
        <a:lstStyle/>
        <a:p>
          <a:r>
            <a:rPr lang="en-US" dirty="0"/>
            <a:t>Employees who use less than 24 hours of sick leave during an anniversary year, will receive 16 additional hours of vacation leave</a:t>
          </a:r>
        </a:p>
      </dgm:t>
    </dgm:pt>
    <dgm:pt modelId="{44AB84C2-6783-461D-B23D-9D035AA7CD10}" type="parTrans" cxnId="{1BD273EF-8B9A-48EB-A506-B37C2CF1E4D5}">
      <dgm:prSet/>
      <dgm:spPr/>
      <dgm:t>
        <a:bodyPr/>
        <a:lstStyle/>
        <a:p>
          <a:endParaRPr lang="en-US"/>
        </a:p>
      </dgm:t>
    </dgm:pt>
    <dgm:pt modelId="{3C4F1498-3272-4857-BB46-B20452C4B50A}" type="sibTrans" cxnId="{1BD273EF-8B9A-48EB-A506-B37C2CF1E4D5}">
      <dgm:prSet/>
      <dgm:spPr/>
      <dgm:t>
        <a:bodyPr/>
        <a:lstStyle/>
        <a:p>
          <a:endParaRPr lang="en-US"/>
        </a:p>
      </dgm:t>
    </dgm:pt>
    <dgm:pt modelId="{F2E19632-20D3-4C86-86EF-4E1CFC71F90A}">
      <dgm:prSet/>
      <dgm:spPr/>
      <dgm:t>
        <a:bodyPr/>
        <a:lstStyle/>
        <a:p>
          <a:r>
            <a:rPr lang="en-US" dirty="0"/>
            <a:t>In addition, employees have the option to convert up to 40 hours of sick leave to vacation leave each fiscal year, subject to collective bargaining agreement.</a:t>
          </a:r>
        </a:p>
      </dgm:t>
    </dgm:pt>
    <dgm:pt modelId="{F5E4B3DD-B278-4AF3-B40C-BC0FCE08B99A}" type="parTrans" cxnId="{A1321569-1A7B-4CA9-9EAC-10A2219ED251}">
      <dgm:prSet/>
      <dgm:spPr/>
      <dgm:t>
        <a:bodyPr/>
        <a:lstStyle/>
        <a:p>
          <a:endParaRPr lang="en-US"/>
        </a:p>
      </dgm:t>
    </dgm:pt>
    <dgm:pt modelId="{AF00CDD2-4150-42F5-A364-B04B583E3746}" type="sibTrans" cxnId="{A1321569-1A7B-4CA9-9EAC-10A2219ED251}">
      <dgm:prSet/>
      <dgm:spPr/>
      <dgm:t>
        <a:bodyPr/>
        <a:lstStyle/>
        <a:p>
          <a:endParaRPr lang="en-US"/>
        </a:p>
      </dgm:t>
    </dgm:pt>
    <dgm:pt modelId="{D34F4FED-2C20-41D3-83B2-71A3C13FDC3E}" type="pres">
      <dgm:prSet presAssocID="{BCFA63C1-2AAA-41FF-9B7B-617552E220B4}" presName="hierChild1" presStyleCnt="0">
        <dgm:presLayoutVars>
          <dgm:chPref val="1"/>
          <dgm:dir/>
          <dgm:animOne val="branch"/>
          <dgm:animLvl val="lvl"/>
          <dgm:resizeHandles/>
        </dgm:presLayoutVars>
      </dgm:prSet>
      <dgm:spPr/>
    </dgm:pt>
    <dgm:pt modelId="{B89B78F0-F324-4AE4-8184-D45AFF9D0B39}" type="pres">
      <dgm:prSet presAssocID="{F59CD5BD-2F29-4E82-A62A-2AD2F3187622}" presName="hierRoot1" presStyleCnt="0"/>
      <dgm:spPr/>
    </dgm:pt>
    <dgm:pt modelId="{4C055001-3E1D-4688-BDBF-D6537AB4A863}" type="pres">
      <dgm:prSet presAssocID="{F59CD5BD-2F29-4E82-A62A-2AD2F3187622}" presName="composite" presStyleCnt="0"/>
      <dgm:spPr/>
    </dgm:pt>
    <dgm:pt modelId="{4CB4E38C-01C6-449C-B55C-7DFB0031A7C1}" type="pres">
      <dgm:prSet presAssocID="{F59CD5BD-2F29-4E82-A62A-2AD2F3187622}" presName="background" presStyleLbl="node0" presStyleIdx="0" presStyleCnt="2"/>
      <dgm:spPr/>
    </dgm:pt>
    <dgm:pt modelId="{E42B0C00-5CAC-40C8-8113-A76CFF5A0AC4}" type="pres">
      <dgm:prSet presAssocID="{F59CD5BD-2F29-4E82-A62A-2AD2F3187622}" presName="text" presStyleLbl="fgAcc0" presStyleIdx="0" presStyleCnt="2">
        <dgm:presLayoutVars>
          <dgm:chPref val="3"/>
        </dgm:presLayoutVars>
      </dgm:prSet>
      <dgm:spPr/>
    </dgm:pt>
    <dgm:pt modelId="{56F3C6CB-EA78-488E-89D3-F79551675524}" type="pres">
      <dgm:prSet presAssocID="{F59CD5BD-2F29-4E82-A62A-2AD2F3187622}" presName="hierChild2" presStyleCnt="0"/>
      <dgm:spPr/>
    </dgm:pt>
    <dgm:pt modelId="{EFC85BA2-3951-4C5C-ADEE-C200C31B85F0}" type="pres">
      <dgm:prSet presAssocID="{F2E19632-20D3-4C86-86EF-4E1CFC71F90A}" presName="hierRoot1" presStyleCnt="0"/>
      <dgm:spPr/>
    </dgm:pt>
    <dgm:pt modelId="{3CC91954-6B63-4B18-B420-BC129EF1D3B5}" type="pres">
      <dgm:prSet presAssocID="{F2E19632-20D3-4C86-86EF-4E1CFC71F90A}" presName="composite" presStyleCnt="0"/>
      <dgm:spPr/>
    </dgm:pt>
    <dgm:pt modelId="{253C3105-D97C-4A6B-9245-A159D7597C4F}" type="pres">
      <dgm:prSet presAssocID="{F2E19632-20D3-4C86-86EF-4E1CFC71F90A}" presName="background" presStyleLbl="node0" presStyleIdx="1" presStyleCnt="2"/>
      <dgm:spPr/>
    </dgm:pt>
    <dgm:pt modelId="{D7B7CE9F-2CA6-450F-BD0C-2597E873DC74}" type="pres">
      <dgm:prSet presAssocID="{F2E19632-20D3-4C86-86EF-4E1CFC71F90A}" presName="text" presStyleLbl="fgAcc0" presStyleIdx="1" presStyleCnt="2">
        <dgm:presLayoutVars>
          <dgm:chPref val="3"/>
        </dgm:presLayoutVars>
      </dgm:prSet>
      <dgm:spPr/>
    </dgm:pt>
    <dgm:pt modelId="{EF4EDAF6-DF31-42DC-BFF1-C8844506EA21}" type="pres">
      <dgm:prSet presAssocID="{F2E19632-20D3-4C86-86EF-4E1CFC71F90A}" presName="hierChild2" presStyleCnt="0"/>
      <dgm:spPr/>
    </dgm:pt>
  </dgm:ptLst>
  <dgm:cxnLst>
    <dgm:cxn modelId="{917DD561-E374-432E-A1DB-AF427BF0C690}" type="presOf" srcId="{BCFA63C1-2AAA-41FF-9B7B-617552E220B4}" destId="{D34F4FED-2C20-41D3-83B2-71A3C13FDC3E}" srcOrd="0" destOrd="0" presId="urn:microsoft.com/office/officeart/2005/8/layout/hierarchy1"/>
    <dgm:cxn modelId="{A1321569-1A7B-4CA9-9EAC-10A2219ED251}" srcId="{BCFA63C1-2AAA-41FF-9B7B-617552E220B4}" destId="{F2E19632-20D3-4C86-86EF-4E1CFC71F90A}" srcOrd="1" destOrd="0" parTransId="{F5E4B3DD-B278-4AF3-B40C-BC0FCE08B99A}" sibTransId="{AF00CDD2-4150-42F5-A364-B04B583E3746}"/>
    <dgm:cxn modelId="{08AFCE4C-55D8-4513-A0FF-9DBBA6264C8B}" type="presOf" srcId="{F2E19632-20D3-4C86-86EF-4E1CFC71F90A}" destId="{D7B7CE9F-2CA6-450F-BD0C-2597E873DC74}" srcOrd="0" destOrd="0" presId="urn:microsoft.com/office/officeart/2005/8/layout/hierarchy1"/>
    <dgm:cxn modelId="{DB69116D-3314-49C3-88D9-17E872867C17}" type="presOf" srcId="{F59CD5BD-2F29-4E82-A62A-2AD2F3187622}" destId="{E42B0C00-5CAC-40C8-8113-A76CFF5A0AC4}" srcOrd="0" destOrd="0" presId="urn:microsoft.com/office/officeart/2005/8/layout/hierarchy1"/>
    <dgm:cxn modelId="{1BD273EF-8B9A-48EB-A506-B37C2CF1E4D5}" srcId="{BCFA63C1-2AAA-41FF-9B7B-617552E220B4}" destId="{F59CD5BD-2F29-4E82-A62A-2AD2F3187622}" srcOrd="0" destOrd="0" parTransId="{44AB84C2-6783-461D-B23D-9D035AA7CD10}" sibTransId="{3C4F1498-3272-4857-BB46-B20452C4B50A}"/>
    <dgm:cxn modelId="{D6C0F983-7F6C-484C-8889-8F155AE195DB}" type="presParOf" srcId="{D34F4FED-2C20-41D3-83B2-71A3C13FDC3E}" destId="{B89B78F0-F324-4AE4-8184-D45AFF9D0B39}" srcOrd="0" destOrd="0" presId="urn:microsoft.com/office/officeart/2005/8/layout/hierarchy1"/>
    <dgm:cxn modelId="{C0370F3E-940A-4D49-8A19-6F61981BE1D2}" type="presParOf" srcId="{B89B78F0-F324-4AE4-8184-D45AFF9D0B39}" destId="{4C055001-3E1D-4688-BDBF-D6537AB4A863}" srcOrd="0" destOrd="0" presId="urn:microsoft.com/office/officeart/2005/8/layout/hierarchy1"/>
    <dgm:cxn modelId="{90BDFB1E-08D2-469F-A5C1-78C095F9E166}" type="presParOf" srcId="{4C055001-3E1D-4688-BDBF-D6537AB4A863}" destId="{4CB4E38C-01C6-449C-B55C-7DFB0031A7C1}" srcOrd="0" destOrd="0" presId="urn:microsoft.com/office/officeart/2005/8/layout/hierarchy1"/>
    <dgm:cxn modelId="{7A86BFE3-BE6D-474C-A006-F08D38A94C19}" type="presParOf" srcId="{4C055001-3E1D-4688-BDBF-D6537AB4A863}" destId="{E42B0C00-5CAC-40C8-8113-A76CFF5A0AC4}" srcOrd="1" destOrd="0" presId="urn:microsoft.com/office/officeart/2005/8/layout/hierarchy1"/>
    <dgm:cxn modelId="{65EA4860-07F1-4AA9-B2B0-1F7A1F17A138}" type="presParOf" srcId="{B89B78F0-F324-4AE4-8184-D45AFF9D0B39}" destId="{56F3C6CB-EA78-488E-89D3-F79551675524}" srcOrd="1" destOrd="0" presId="urn:microsoft.com/office/officeart/2005/8/layout/hierarchy1"/>
    <dgm:cxn modelId="{6C4A25B8-564B-4DAE-9B81-BF259BE23394}" type="presParOf" srcId="{D34F4FED-2C20-41D3-83B2-71A3C13FDC3E}" destId="{EFC85BA2-3951-4C5C-ADEE-C200C31B85F0}" srcOrd="1" destOrd="0" presId="urn:microsoft.com/office/officeart/2005/8/layout/hierarchy1"/>
    <dgm:cxn modelId="{DD07E95F-5BBD-4DA2-A4C3-4AB77F13FCD8}" type="presParOf" srcId="{EFC85BA2-3951-4C5C-ADEE-C200C31B85F0}" destId="{3CC91954-6B63-4B18-B420-BC129EF1D3B5}" srcOrd="0" destOrd="0" presId="urn:microsoft.com/office/officeart/2005/8/layout/hierarchy1"/>
    <dgm:cxn modelId="{AD6DA111-6101-429C-9CCD-AFE6B6FE60F6}" type="presParOf" srcId="{3CC91954-6B63-4B18-B420-BC129EF1D3B5}" destId="{253C3105-D97C-4A6B-9245-A159D7597C4F}" srcOrd="0" destOrd="0" presId="urn:microsoft.com/office/officeart/2005/8/layout/hierarchy1"/>
    <dgm:cxn modelId="{56C288A5-0593-4D87-8C64-23AB0E0D3454}" type="presParOf" srcId="{3CC91954-6B63-4B18-B420-BC129EF1D3B5}" destId="{D7B7CE9F-2CA6-450F-BD0C-2597E873DC74}" srcOrd="1" destOrd="0" presId="urn:microsoft.com/office/officeart/2005/8/layout/hierarchy1"/>
    <dgm:cxn modelId="{BBDB13B2-13F9-43B1-BD9E-C5D5EF7FF1B9}" type="presParOf" srcId="{EFC85BA2-3951-4C5C-ADEE-C200C31B85F0}" destId="{EF4EDAF6-DF31-42DC-BFF1-C8844506EA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FA63C1-2AAA-41FF-9B7B-617552E220B4}" type="doc">
      <dgm:prSet loTypeId="urn:microsoft.com/office/officeart/2005/8/layout/hierarchy1" loCatId="hierarchy" qsTypeId="urn:microsoft.com/office/officeart/2005/8/quickstyle/simple4" qsCatId="simple" csTypeId="urn:microsoft.com/office/officeart/2005/8/colors/colorful5" csCatId="colorful" phldr="1"/>
      <dgm:spPr/>
      <dgm:t>
        <a:bodyPr/>
        <a:lstStyle/>
        <a:p>
          <a:endParaRPr lang="en-US"/>
        </a:p>
      </dgm:t>
    </dgm:pt>
    <dgm:pt modelId="{F59CD5BD-2F29-4E82-A62A-2AD2F3187622}">
      <dgm:prSet/>
      <dgm:spPr/>
      <dgm:t>
        <a:bodyPr/>
        <a:lstStyle/>
        <a:p>
          <a:r>
            <a:rPr lang="en-US" dirty="0">
              <a:solidFill>
                <a:schemeClr val="bg1"/>
              </a:solidFill>
              <a:latin typeface="Bookman Old Style" panose="02050604050505020204" pitchFamily="18" charset="0"/>
            </a:rPr>
            <a:t>Full-time employees with at least one continuous year of service and who do not have grants, scholarships, veteran’s benefits or any other public or private educational benefits</a:t>
          </a:r>
          <a:endParaRPr lang="en-US" dirty="0">
            <a:solidFill>
              <a:schemeClr val="bg1"/>
            </a:solidFill>
          </a:endParaRPr>
        </a:p>
      </dgm:t>
    </dgm:pt>
    <dgm:pt modelId="{44AB84C2-6783-461D-B23D-9D035AA7CD10}" type="parTrans" cxnId="{1BD273EF-8B9A-48EB-A506-B37C2CF1E4D5}">
      <dgm:prSet/>
      <dgm:spPr/>
      <dgm:t>
        <a:bodyPr/>
        <a:lstStyle/>
        <a:p>
          <a:endParaRPr lang="en-US"/>
        </a:p>
      </dgm:t>
    </dgm:pt>
    <dgm:pt modelId="{3C4F1498-3272-4857-BB46-B20452C4B50A}" type="sibTrans" cxnId="{1BD273EF-8B9A-48EB-A506-B37C2CF1E4D5}">
      <dgm:prSet/>
      <dgm:spPr/>
      <dgm:t>
        <a:bodyPr/>
        <a:lstStyle/>
        <a:p>
          <a:endParaRPr lang="en-US"/>
        </a:p>
      </dgm:t>
    </dgm:pt>
    <dgm:pt modelId="{F2E19632-20D3-4C86-86EF-4E1CFC71F90A}">
      <dgm:prSet custT="1"/>
      <dgm:spPr/>
      <dgm:t>
        <a:bodyPr/>
        <a:lstStyle/>
        <a:p>
          <a:r>
            <a:rPr lang="en-US" sz="1600" dirty="0">
              <a:solidFill>
                <a:schemeClr val="bg1"/>
              </a:solidFill>
              <a:latin typeface="Bookman Old Style" panose="02050604050505020204" pitchFamily="18" charset="0"/>
            </a:rPr>
            <a:t>Employees who resign or are terminated from employment within two years from the date of reimbursement must re-pay the City of Oklahoma City the full amount of reimbursement</a:t>
          </a:r>
        </a:p>
        <a:p>
          <a:r>
            <a:rPr lang="en-US" sz="1400" b="0" i="1" dirty="0">
              <a:solidFill>
                <a:schemeClr val="bg1"/>
              </a:solidFill>
              <a:latin typeface="Bookman Old Style" panose="02050604050505020204" pitchFamily="18" charset="0"/>
            </a:rPr>
            <a:t>(does not apply to reduction in force) </a:t>
          </a:r>
          <a:endParaRPr lang="en-US" sz="1400" b="0" i="1" dirty="0">
            <a:solidFill>
              <a:schemeClr val="bg1"/>
            </a:solidFill>
          </a:endParaRPr>
        </a:p>
      </dgm:t>
    </dgm:pt>
    <dgm:pt modelId="{F5E4B3DD-B278-4AF3-B40C-BC0FCE08B99A}" type="parTrans" cxnId="{A1321569-1A7B-4CA9-9EAC-10A2219ED251}">
      <dgm:prSet/>
      <dgm:spPr/>
      <dgm:t>
        <a:bodyPr/>
        <a:lstStyle/>
        <a:p>
          <a:endParaRPr lang="en-US"/>
        </a:p>
      </dgm:t>
    </dgm:pt>
    <dgm:pt modelId="{AF00CDD2-4150-42F5-A364-B04B583E3746}" type="sibTrans" cxnId="{A1321569-1A7B-4CA9-9EAC-10A2219ED251}">
      <dgm:prSet/>
      <dgm:spPr/>
      <dgm:t>
        <a:bodyPr/>
        <a:lstStyle/>
        <a:p>
          <a:endParaRPr lang="en-US"/>
        </a:p>
      </dgm:t>
    </dgm:pt>
    <dgm:pt modelId="{D34F4FED-2C20-41D3-83B2-71A3C13FDC3E}" type="pres">
      <dgm:prSet presAssocID="{BCFA63C1-2AAA-41FF-9B7B-617552E220B4}" presName="hierChild1" presStyleCnt="0">
        <dgm:presLayoutVars>
          <dgm:chPref val="1"/>
          <dgm:dir/>
          <dgm:animOne val="branch"/>
          <dgm:animLvl val="lvl"/>
          <dgm:resizeHandles/>
        </dgm:presLayoutVars>
      </dgm:prSet>
      <dgm:spPr/>
    </dgm:pt>
    <dgm:pt modelId="{B89B78F0-F324-4AE4-8184-D45AFF9D0B39}" type="pres">
      <dgm:prSet presAssocID="{F59CD5BD-2F29-4E82-A62A-2AD2F3187622}" presName="hierRoot1" presStyleCnt="0"/>
      <dgm:spPr/>
    </dgm:pt>
    <dgm:pt modelId="{4C055001-3E1D-4688-BDBF-D6537AB4A863}" type="pres">
      <dgm:prSet presAssocID="{F59CD5BD-2F29-4E82-A62A-2AD2F3187622}" presName="composite" presStyleCnt="0"/>
      <dgm:spPr/>
    </dgm:pt>
    <dgm:pt modelId="{4CB4E38C-01C6-449C-B55C-7DFB0031A7C1}" type="pres">
      <dgm:prSet presAssocID="{F59CD5BD-2F29-4E82-A62A-2AD2F3187622}" presName="background" presStyleLbl="node0" presStyleIdx="0" presStyleCnt="2"/>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pt>
    <dgm:pt modelId="{E42B0C00-5CAC-40C8-8113-A76CFF5A0AC4}" type="pres">
      <dgm:prSet presAssocID="{F59CD5BD-2F29-4E82-A62A-2AD2F3187622}" presName="text" presStyleLbl="fgAcc0" presStyleIdx="0" presStyleCnt="2">
        <dgm:presLayoutVars>
          <dgm:chPref val="3"/>
        </dgm:presLayoutVars>
      </dgm:prSet>
      <dgm:spPr/>
    </dgm:pt>
    <dgm:pt modelId="{56F3C6CB-EA78-488E-89D3-F79551675524}" type="pres">
      <dgm:prSet presAssocID="{F59CD5BD-2F29-4E82-A62A-2AD2F3187622}" presName="hierChild2" presStyleCnt="0"/>
      <dgm:spPr/>
    </dgm:pt>
    <dgm:pt modelId="{EFC85BA2-3951-4C5C-ADEE-C200C31B85F0}" type="pres">
      <dgm:prSet presAssocID="{F2E19632-20D3-4C86-86EF-4E1CFC71F90A}" presName="hierRoot1" presStyleCnt="0"/>
      <dgm:spPr/>
    </dgm:pt>
    <dgm:pt modelId="{3CC91954-6B63-4B18-B420-BC129EF1D3B5}" type="pres">
      <dgm:prSet presAssocID="{F2E19632-20D3-4C86-86EF-4E1CFC71F90A}" presName="composite" presStyleCnt="0"/>
      <dgm:spPr/>
    </dgm:pt>
    <dgm:pt modelId="{253C3105-D97C-4A6B-9245-A159D7597C4F}" type="pres">
      <dgm:prSet presAssocID="{F2E19632-20D3-4C86-86EF-4E1CFC71F90A}" presName="background" presStyleLbl="node0" presStyleIdx="1" presStyleCnt="2"/>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dgm:spPr>
    </dgm:pt>
    <dgm:pt modelId="{D7B7CE9F-2CA6-450F-BD0C-2597E873DC74}" type="pres">
      <dgm:prSet presAssocID="{F2E19632-20D3-4C86-86EF-4E1CFC71F90A}" presName="text" presStyleLbl="fgAcc0" presStyleIdx="1" presStyleCnt="2">
        <dgm:presLayoutVars>
          <dgm:chPref val="3"/>
        </dgm:presLayoutVars>
      </dgm:prSet>
      <dgm:spPr/>
    </dgm:pt>
    <dgm:pt modelId="{EF4EDAF6-DF31-42DC-BFF1-C8844506EA21}" type="pres">
      <dgm:prSet presAssocID="{F2E19632-20D3-4C86-86EF-4E1CFC71F90A}" presName="hierChild2" presStyleCnt="0"/>
      <dgm:spPr/>
    </dgm:pt>
  </dgm:ptLst>
  <dgm:cxnLst>
    <dgm:cxn modelId="{917DD561-E374-432E-A1DB-AF427BF0C690}" type="presOf" srcId="{BCFA63C1-2AAA-41FF-9B7B-617552E220B4}" destId="{D34F4FED-2C20-41D3-83B2-71A3C13FDC3E}" srcOrd="0" destOrd="0" presId="urn:microsoft.com/office/officeart/2005/8/layout/hierarchy1"/>
    <dgm:cxn modelId="{A1321569-1A7B-4CA9-9EAC-10A2219ED251}" srcId="{BCFA63C1-2AAA-41FF-9B7B-617552E220B4}" destId="{F2E19632-20D3-4C86-86EF-4E1CFC71F90A}" srcOrd="1" destOrd="0" parTransId="{F5E4B3DD-B278-4AF3-B40C-BC0FCE08B99A}" sibTransId="{AF00CDD2-4150-42F5-A364-B04B583E3746}"/>
    <dgm:cxn modelId="{08AFCE4C-55D8-4513-A0FF-9DBBA6264C8B}" type="presOf" srcId="{F2E19632-20D3-4C86-86EF-4E1CFC71F90A}" destId="{D7B7CE9F-2CA6-450F-BD0C-2597E873DC74}" srcOrd="0" destOrd="0" presId="urn:microsoft.com/office/officeart/2005/8/layout/hierarchy1"/>
    <dgm:cxn modelId="{DB69116D-3314-49C3-88D9-17E872867C17}" type="presOf" srcId="{F59CD5BD-2F29-4E82-A62A-2AD2F3187622}" destId="{E42B0C00-5CAC-40C8-8113-A76CFF5A0AC4}" srcOrd="0" destOrd="0" presId="urn:microsoft.com/office/officeart/2005/8/layout/hierarchy1"/>
    <dgm:cxn modelId="{1BD273EF-8B9A-48EB-A506-B37C2CF1E4D5}" srcId="{BCFA63C1-2AAA-41FF-9B7B-617552E220B4}" destId="{F59CD5BD-2F29-4E82-A62A-2AD2F3187622}" srcOrd="0" destOrd="0" parTransId="{44AB84C2-6783-461D-B23D-9D035AA7CD10}" sibTransId="{3C4F1498-3272-4857-BB46-B20452C4B50A}"/>
    <dgm:cxn modelId="{D6C0F983-7F6C-484C-8889-8F155AE195DB}" type="presParOf" srcId="{D34F4FED-2C20-41D3-83B2-71A3C13FDC3E}" destId="{B89B78F0-F324-4AE4-8184-D45AFF9D0B39}" srcOrd="0" destOrd="0" presId="urn:microsoft.com/office/officeart/2005/8/layout/hierarchy1"/>
    <dgm:cxn modelId="{C0370F3E-940A-4D49-8A19-6F61981BE1D2}" type="presParOf" srcId="{B89B78F0-F324-4AE4-8184-D45AFF9D0B39}" destId="{4C055001-3E1D-4688-BDBF-D6537AB4A863}" srcOrd="0" destOrd="0" presId="urn:microsoft.com/office/officeart/2005/8/layout/hierarchy1"/>
    <dgm:cxn modelId="{90BDFB1E-08D2-469F-A5C1-78C095F9E166}" type="presParOf" srcId="{4C055001-3E1D-4688-BDBF-D6537AB4A863}" destId="{4CB4E38C-01C6-449C-B55C-7DFB0031A7C1}" srcOrd="0" destOrd="0" presId="urn:microsoft.com/office/officeart/2005/8/layout/hierarchy1"/>
    <dgm:cxn modelId="{7A86BFE3-BE6D-474C-A006-F08D38A94C19}" type="presParOf" srcId="{4C055001-3E1D-4688-BDBF-D6537AB4A863}" destId="{E42B0C00-5CAC-40C8-8113-A76CFF5A0AC4}" srcOrd="1" destOrd="0" presId="urn:microsoft.com/office/officeart/2005/8/layout/hierarchy1"/>
    <dgm:cxn modelId="{65EA4860-07F1-4AA9-B2B0-1F7A1F17A138}" type="presParOf" srcId="{B89B78F0-F324-4AE4-8184-D45AFF9D0B39}" destId="{56F3C6CB-EA78-488E-89D3-F79551675524}" srcOrd="1" destOrd="0" presId="urn:microsoft.com/office/officeart/2005/8/layout/hierarchy1"/>
    <dgm:cxn modelId="{6C4A25B8-564B-4DAE-9B81-BF259BE23394}" type="presParOf" srcId="{D34F4FED-2C20-41D3-83B2-71A3C13FDC3E}" destId="{EFC85BA2-3951-4C5C-ADEE-C200C31B85F0}" srcOrd="1" destOrd="0" presId="urn:microsoft.com/office/officeart/2005/8/layout/hierarchy1"/>
    <dgm:cxn modelId="{DD07E95F-5BBD-4DA2-A4C3-4AB77F13FCD8}" type="presParOf" srcId="{EFC85BA2-3951-4C5C-ADEE-C200C31B85F0}" destId="{3CC91954-6B63-4B18-B420-BC129EF1D3B5}" srcOrd="0" destOrd="0" presId="urn:microsoft.com/office/officeart/2005/8/layout/hierarchy1"/>
    <dgm:cxn modelId="{AD6DA111-6101-429C-9CCD-AFE6B6FE60F6}" type="presParOf" srcId="{3CC91954-6B63-4B18-B420-BC129EF1D3B5}" destId="{253C3105-D97C-4A6B-9245-A159D7597C4F}" srcOrd="0" destOrd="0" presId="urn:microsoft.com/office/officeart/2005/8/layout/hierarchy1"/>
    <dgm:cxn modelId="{56C288A5-0593-4D87-8C64-23AB0E0D3454}" type="presParOf" srcId="{3CC91954-6B63-4B18-B420-BC129EF1D3B5}" destId="{D7B7CE9F-2CA6-450F-BD0C-2597E873DC74}" srcOrd="1" destOrd="0" presId="urn:microsoft.com/office/officeart/2005/8/layout/hierarchy1"/>
    <dgm:cxn modelId="{BBDB13B2-13F9-43B1-BD9E-C5D5EF7FF1B9}" type="presParOf" srcId="{EFC85BA2-3951-4C5C-ADEE-C200C31B85F0}" destId="{EF4EDAF6-DF31-42DC-BFF1-C8844506EA2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191CA4-8D59-43CA-A885-5CDE98AE7AA0}" type="doc">
      <dgm:prSet loTypeId="urn:microsoft.com/office/officeart/2005/8/layout/vList2" loCatId="list" qsTypeId="urn:microsoft.com/office/officeart/2005/8/quickstyle/simple5" qsCatId="simple" csTypeId="urn:microsoft.com/office/officeart/2005/8/colors/colorful2" csCatId="colorful"/>
      <dgm:spPr/>
      <dgm:t>
        <a:bodyPr/>
        <a:lstStyle/>
        <a:p>
          <a:endParaRPr lang="en-US"/>
        </a:p>
      </dgm:t>
    </dgm:pt>
    <dgm:pt modelId="{4D3399AD-1A5C-48B3-ACEC-6EAA2A5DC935}">
      <dgm:prSet/>
      <dgm:spPr/>
      <dgm:t>
        <a:bodyPr/>
        <a:lstStyle/>
        <a:p>
          <a:r>
            <a:rPr lang="en-US" dirty="0"/>
            <a:t>Oklahoma City Employees Retirement Systems (OCERS) – general, management and executive employees</a:t>
          </a:r>
        </a:p>
      </dgm:t>
    </dgm:pt>
    <dgm:pt modelId="{3D5B9560-A04F-4C88-AE56-BB43876A118B}" type="parTrans" cxnId="{B59DD834-8181-49EC-89B0-8947AE9E01E4}">
      <dgm:prSet/>
      <dgm:spPr/>
      <dgm:t>
        <a:bodyPr/>
        <a:lstStyle/>
        <a:p>
          <a:endParaRPr lang="en-US"/>
        </a:p>
      </dgm:t>
    </dgm:pt>
    <dgm:pt modelId="{A2C320E8-504B-4210-A112-F73E15BCEBB4}" type="sibTrans" cxnId="{B59DD834-8181-49EC-89B0-8947AE9E01E4}">
      <dgm:prSet/>
      <dgm:spPr/>
      <dgm:t>
        <a:bodyPr/>
        <a:lstStyle/>
        <a:p>
          <a:endParaRPr lang="en-US"/>
        </a:p>
      </dgm:t>
    </dgm:pt>
    <dgm:pt modelId="{BD6AF007-77F1-4836-BEBE-7780E230EDA2}">
      <dgm:prSet/>
      <dgm:spPr/>
      <dgm:t>
        <a:bodyPr/>
        <a:lstStyle/>
        <a:p>
          <a:r>
            <a:rPr lang="en-US" dirty="0"/>
            <a:t>Money Purchase Plan – management (pay plan 513 and above) and executive employees</a:t>
          </a:r>
        </a:p>
      </dgm:t>
    </dgm:pt>
    <dgm:pt modelId="{31C3AA2F-FAEA-4166-98A8-CE13D4537BF8}" type="parTrans" cxnId="{7DA76984-3DF9-485D-8E40-D444E2E74569}">
      <dgm:prSet/>
      <dgm:spPr/>
      <dgm:t>
        <a:bodyPr/>
        <a:lstStyle/>
        <a:p>
          <a:endParaRPr lang="en-US"/>
        </a:p>
      </dgm:t>
    </dgm:pt>
    <dgm:pt modelId="{87DBADD9-515A-4299-A2ED-516F7E4217DC}" type="sibTrans" cxnId="{7DA76984-3DF9-485D-8E40-D444E2E74569}">
      <dgm:prSet/>
      <dgm:spPr/>
      <dgm:t>
        <a:bodyPr/>
        <a:lstStyle/>
        <a:p>
          <a:endParaRPr lang="en-US"/>
        </a:p>
      </dgm:t>
    </dgm:pt>
    <dgm:pt modelId="{05507450-40A0-426C-A4E9-D4225DB9A98D}" type="pres">
      <dgm:prSet presAssocID="{08191CA4-8D59-43CA-A885-5CDE98AE7AA0}" presName="linear" presStyleCnt="0">
        <dgm:presLayoutVars>
          <dgm:animLvl val="lvl"/>
          <dgm:resizeHandles val="exact"/>
        </dgm:presLayoutVars>
      </dgm:prSet>
      <dgm:spPr/>
    </dgm:pt>
    <dgm:pt modelId="{224F5160-10D9-420A-B6BB-4E2461A4F945}" type="pres">
      <dgm:prSet presAssocID="{4D3399AD-1A5C-48B3-ACEC-6EAA2A5DC935}" presName="parentText" presStyleLbl="node1" presStyleIdx="0" presStyleCnt="2">
        <dgm:presLayoutVars>
          <dgm:chMax val="0"/>
          <dgm:bulletEnabled val="1"/>
        </dgm:presLayoutVars>
      </dgm:prSet>
      <dgm:spPr/>
    </dgm:pt>
    <dgm:pt modelId="{85FDA185-292F-477E-B797-25F351ECE278}" type="pres">
      <dgm:prSet presAssocID="{A2C320E8-504B-4210-A112-F73E15BCEBB4}" presName="spacer" presStyleCnt="0"/>
      <dgm:spPr/>
    </dgm:pt>
    <dgm:pt modelId="{D67B30B6-2D3D-4A41-930D-3523E8A296B0}" type="pres">
      <dgm:prSet presAssocID="{BD6AF007-77F1-4836-BEBE-7780E230EDA2}" presName="parentText" presStyleLbl="node1" presStyleIdx="1" presStyleCnt="2">
        <dgm:presLayoutVars>
          <dgm:chMax val="0"/>
          <dgm:bulletEnabled val="1"/>
        </dgm:presLayoutVars>
      </dgm:prSet>
      <dgm:spPr/>
    </dgm:pt>
  </dgm:ptLst>
  <dgm:cxnLst>
    <dgm:cxn modelId="{6CBEB220-B682-4D4F-923A-43A69EBA14B5}" type="presOf" srcId="{08191CA4-8D59-43CA-A885-5CDE98AE7AA0}" destId="{05507450-40A0-426C-A4E9-D4225DB9A98D}" srcOrd="0" destOrd="0" presId="urn:microsoft.com/office/officeart/2005/8/layout/vList2"/>
    <dgm:cxn modelId="{B59DD834-8181-49EC-89B0-8947AE9E01E4}" srcId="{08191CA4-8D59-43CA-A885-5CDE98AE7AA0}" destId="{4D3399AD-1A5C-48B3-ACEC-6EAA2A5DC935}" srcOrd="0" destOrd="0" parTransId="{3D5B9560-A04F-4C88-AE56-BB43876A118B}" sibTransId="{A2C320E8-504B-4210-A112-F73E15BCEBB4}"/>
    <dgm:cxn modelId="{CBF5533D-1D94-481D-AF38-801A0D00AD4A}" type="presOf" srcId="{BD6AF007-77F1-4836-BEBE-7780E230EDA2}" destId="{D67B30B6-2D3D-4A41-930D-3523E8A296B0}" srcOrd="0" destOrd="0" presId="urn:microsoft.com/office/officeart/2005/8/layout/vList2"/>
    <dgm:cxn modelId="{7DA76984-3DF9-485D-8E40-D444E2E74569}" srcId="{08191CA4-8D59-43CA-A885-5CDE98AE7AA0}" destId="{BD6AF007-77F1-4836-BEBE-7780E230EDA2}" srcOrd="1" destOrd="0" parTransId="{31C3AA2F-FAEA-4166-98A8-CE13D4537BF8}" sibTransId="{87DBADD9-515A-4299-A2ED-516F7E4217DC}"/>
    <dgm:cxn modelId="{9AD043BA-038B-44B9-9385-145512125ACD}" type="presOf" srcId="{4D3399AD-1A5C-48B3-ACEC-6EAA2A5DC935}" destId="{224F5160-10D9-420A-B6BB-4E2461A4F945}" srcOrd="0" destOrd="0" presId="urn:microsoft.com/office/officeart/2005/8/layout/vList2"/>
    <dgm:cxn modelId="{DB3BD92A-EC1B-4834-B2D8-8A77D288CE99}" type="presParOf" srcId="{05507450-40A0-426C-A4E9-D4225DB9A98D}" destId="{224F5160-10D9-420A-B6BB-4E2461A4F945}" srcOrd="0" destOrd="0" presId="urn:microsoft.com/office/officeart/2005/8/layout/vList2"/>
    <dgm:cxn modelId="{01460A0F-7BE2-43F4-B600-4EAD80A559E7}" type="presParOf" srcId="{05507450-40A0-426C-A4E9-D4225DB9A98D}" destId="{85FDA185-292F-477E-B797-25F351ECE278}" srcOrd="1" destOrd="0" presId="urn:microsoft.com/office/officeart/2005/8/layout/vList2"/>
    <dgm:cxn modelId="{343672AA-FFED-407D-9D19-684CA77E6EBD}" type="presParOf" srcId="{05507450-40A0-426C-A4E9-D4225DB9A98D}" destId="{D67B30B6-2D3D-4A41-930D-3523E8A296B0}"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2AA0E6-56F1-4CB9-B468-9B37150BC71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E01D160-A2A4-4902-8103-31C05E2241CB}">
      <dgm:prSet/>
      <dgm:spPr/>
      <dgm:t>
        <a:bodyPr/>
        <a:lstStyle/>
        <a:p>
          <a:r>
            <a:rPr lang="en-US" dirty="0"/>
            <a:t>You and the City contribute to fund the plan. This is a defined benefit plan.</a:t>
          </a:r>
        </a:p>
      </dgm:t>
    </dgm:pt>
    <dgm:pt modelId="{26064607-EC05-43C8-8FEE-A98163A76CF1}" type="parTrans" cxnId="{8E4BFC0F-1E65-41D1-A55E-9BFE16057DAB}">
      <dgm:prSet/>
      <dgm:spPr/>
      <dgm:t>
        <a:bodyPr/>
        <a:lstStyle/>
        <a:p>
          <a:endParaRPr lang="en-US"/>
        </a:p>
      </dgm:t>
    </dgm:pt>
    <dgm:pt modelId="{AF3FF7D1-654F-41A9-8DEA-FA7752D9CE86}" type="sibTrans" cxnId="{8E4BFC0F-1E65-41D1-A55E-9BFE16057DAB}">
      <dgm:prSet/>
      <dgm:spPr/>
      <dgm:t>
        <a:bodyPr/>
        <a:lstStyle/>
        <a:p>
          <a:endParaRPr lang="en-US"/>
        </a:p>
      </dgm:t>
    </dgm:pt>
    <dgm:pt modelId="{D54549E6-B5DB-474A-AB36-E5EF3DED69C5}">
      <dgm:prSet/>
      <dgm:spPr/>
      <dgm:t>
        <a:bodyPr/>
        <a:lstStyle/>
        <a:p>
          <a:r>
            <a:rPr lang="en-US" dirty="0"/>
            <a:t>Your retirement benefit is based on “credited service” </a:t>
          </a:r>
          <a:r>
            <a:rPr lang="en-US" u="sng" dirty="0"/>
            <a:t>(2% per year)</a:t>
          </a:r>
          <a:r>
            <a:rPr lang="en-US" dirty="0"/>
            <a:t> and your “average final compensation” </a:t>
          </a:r>
          <a:r>
            <a:rPr lang="en-US" u="sng" dirty="0"/>
            <a:t>(highest 3 out of the last 5 years)</a:t>
          </a:r>
          <a:r>
            <a:rPr lang="en-US" dirty="0"/>
            <a:t>.</a:t>
          </a:r>
        </a:p>
      </dgm:t>
    </dgm:pt>
    <dgm:pt modelId="{7F97A5D9-9A54-409B-882C-B28EBA478B57}" type="parTrans" cxnId="{8BA439FA-D58D-438C-88C7-8E1001A5FF64}">
      <dgm:prSet/>
      <dgm:spPr/>
      <dgm:t>
        <a:bodyPr/>
        <a:lstStyle/>
        <a:p>
          <a:endParaRPr lang="en-US"/>
        </a:p>
      </dgm:t>
    </dgm:pt>
    <dgm:pt modelId="{3CEC073A-A427-4336-B127-E31EDE189BCE}" type="sibTrans" cxnId="{8BA439FA-D58D-438C-88C7-8E1001A5FF64}">
      <dgm:prSet/>
      <dgm:spPr/>
      <dgm:t>
        <a:bodyPr/>
        <a:lstStyle/>
        <a:p>
          <a:endParaRPr lang="en-US"/>
        </a:p>
      </dgm:t>
    </dgm:pt>
    <dgm:pt modelId="{E9F6964E-6E06-49BB-BD42-4D0889286086}">
      <dgm:prSet/>
      <dgm:spPr/>
      <dgm:t>
        <a:bodyPr/>
        <a:lstStyle/>
        <a:p>
          <a:r>
            <a:rPr lang="en-US" dirty="0"/>
            <a:t>You receive a monthly benefit payable until your death, OR a lump sum payment of up to $30,000 and a reduced monthly benefit payable until your death.     </a:t>
          </a:r>
        </a:p>
      </dgm:t>
    </dgm:pt>
    <dgm:pt modelId="{77F2C653-68CB-4192-9391-B59819E547B4}" type="parTrans" cxnId="{78941550-D52B-4C92-A403-A6F4E7FD719B}">
      <dgm:prSet/>
      <dgm:spPr/>
      <dgm:t>
        <a:bodyPr/>
        <a:lstStyle/>
        <a:p>
          <a:endParaRPr lang="en-US"/>
        </a:p>
      </dgm:t>
    </dgm:pt>
    <dgm:pt modelId="{A9432A6F-9F0D-4B80-A909-E88BED008D16}" type="sibTrans" cxnId="{78941550-D52B-4C92-A403-A6F4E7FD719B}">
      <dgm:prSet/>
      <dgm:spPr/>
      <dgm:t>
        <a:bodyPr/>
        <a:lstStyle/>
        <a:p>
          <a:endParaRPr lang="en-US"/>
        </a:p>
      </dgm:t>
    </dgm:pt>
    <dgm:pt modelId="{A08F3EAB-DF04-45E3-9458-70CCC8EC3F85}" type="pres">
      <dgm:prSet presAssocID="{C02AA0E6-56F1-4CB9-B468-9B37150BC71E}" presName="linear" presStyleCnt="0">
        <dgm:presLayoutVars>
          <dgm:animLvl val="lvl"/>
          <dgm:resizeHandles val="exact"/>
        </dgm:presLayoutVars>
      </dgm:prSet>
      <dgm:spPr/>
    </dgm:pt>
    <dgm:pt modelId="{AEB0A68C-1005-4344-95E4-53CA53CE0573}" type="pres">
      <dgm:prSet presAssocID="{3E01D160-A2A4-4902-8103-31C05E2241CB}" presName="parentText" presStyleLbl="node1" presStyleIdx="0" presStyleCnt="3">
        <dgm:presLayoutVars>
          <dgm:chMax val="0"/>
          <dgm:bulletEnabled val="1"/>
        </dgm:presLayoutVars>
      </dgm:prSet>
      <dgm:spPr/>
    </dgm:pt>
    <dgm:pt modelId="{CA4F6EB1-CB49-4A10-86A3-A976DE6A830E}" type="pres">
      <dgm:prSet presAssocID="{AF3FF7D1-654F-41A9-8DEA-FA7752D9CE86}" presName="spacer" presStyleCnt="0"/>
      <dgm:spPr/>
    </dgm:pt>
    <dgm:pt modelId="{F29E751C-4B23-43BB-9E7D-1177484C1866}" type="pres">
      <dgm:prSet presAssocID="{D54549E6-B5DB-474A-AB36-E5EF3DED69C5}" presName="parentText" presStyleLbl="node1" presStyleIdx="1" presStyleCnt="3">
        <dgm:presLayoutVars>
          <dgm:chMax val="0"/>
          <dgm:bulletEnabled val="1"/>
        </dgm:presLayoutVars>
      </dgm:prSet>
      <dgm:spPr/>
    </dgm:pt>
    <dgm:pt modelId="{91F85648-8C90-4CDC-86A5-133E3A73060D}" type="pres">
      <dgm:prSet presAssocID="{3CEC073A-A427-4336-B127-E31EDE189BCE}" presName="spacer" presStyleCnt="0"/>
      <dgm:spPr/>
    </dgm:pt>
    <dgm:pt modelId="{7716F260-F8FC-49A9-A06D-486752F49092}" type="pres">
      <dgm:prSet presAssocID="{E9F6964E-6E06-49BB-BD42-4D0889286086}" presName="parentText" presStyleLbl="node1" presStyleIdx="2" presStyleCnt="3">
        <dgm:presLayoutVars>
          <dgm:chMax val="0"/>
          <dgm:bulletEnabled val="1"/>
        </dgm:presLayoutVars>
      </dgm:prSet>
      <dgm:spPr/>
    </dgm:pt>
  </dgm:ptLst>
  <dgm:cxnLst>
    <dgm:cxn modelId="{8E4BFC0F-1E65-41D1-A55E-9BFE16057DAB}" srcId="{C02AA0E6-56F1-4CB9-B468-9B37150BC71E}" destId="{3E01D160-A2A4-4902-8103-31C05E2241CB}" srcOrd="0" destOrd="0" parTransId="{26064607-EC05-43C8-8FEE-A98163A76CF1}" sibTransId="{AF3FF7D1-654F-41A9-8DEA-FA7752D9CE86}"/>
    <dgm:cxn modelId="{A221DF27-2EB0-466A-BE1F-8F2EF79B2D92}" type="presOf" srcId="{D54549E6-B5DB-474A-AB36-E5EF3DED69C5}" destId="{F29E751C-4B23-43BB-9E7D-1177484C1866}" srcOrd="0" destOrd="0" presId="urn:microsoft.com/office/officeart/2005/8/layout/vList2"/>
    <dgm:cxn modelId="{96F28D5D-76E6-4032-8E9F-4E3D0D048CA9}" type="presOf" srcId="{E9F6964E-6E06-49BB-BD42-4D0889286086}" destId="{7716F260-F8FC-49A9-A06D-486752F49092}" srcOrd="0" destOrd="0" presId="urn:microsoft.com/office/officeart/2005/8/layout/vList2"/>
    <dgm:cxn modelId="{78941550-D52B-4C92-A403-A6F4E7FD719B}" srcId="{C02AA0E6-56F1-4CB9-B468-9B37150BC71E}" destId="{E9F6964E-6E06-49BB-BD42-4D0889286086}" srcOrd="2" destOrd="0" parTransId="{77F2C653-68CB-4192-9391-B59819E547B4}" sibTransId="{A9432A6F-9F0D-4B80-A909-E88BED008D16}"/>
    <dgm:cxn modelId="{70E7A9AD-2F07-4BCC-BC76-55B2EF2E4B1E}" type="presOf" srcId="{3E01D160-A2A4-4902-8103-31C05E2241CB}" destId="{AEB0A68C-1005-4344-95E4-53CA53CE0573}" srcOrd="0" destOrd="0" presId="urn:microsoft.com/office/officeart/2005/8/layout/vList2"/>
    <dgm:cxn modelId="{00E16FE5-9C92-4DF6-A3A5-6E5DD06E1517}" type="presOf" srcId="{C02AA0E6-56F1-4CB9-B468-9B37150BC71E}" destId="{A08F3EAB-DF04-45E3-9458-70CCC8EC3F85}" srcOrd="0" destOrd="0" presId="urn:microsoft.com/office/officeart/2005/8/layout/vList2"/>
    <dgm:cxn modelId="{8BA439FA-D58D-438C-88C7-8E1001A5FF64}" srcId="{C02AA0E6-56F1-4CB9-B468-9B37150BC71E}" destId="{D54549E6-B5DB-474A-AB36-E5EF3DED69C5}" srcOrd="1" destOrd="0" parTransId="{7F97A5D9-9A54-409B-882C-B28EBA478B57}" sibTransId="{3CEC073A-A427-4336-B127-E31EDE189BCE}"/>
    <dgm:cxn modelId="{94967357-31CE-4ABE-859F-3CD945418DB5}" type="presParOf" srcId="{A08F3EAB-DF04-45E3-9458-70CCC8EC3F85}" destId="{AEB0A68C-1005-4344-95E4-53CA53CE0573}" srcOrd="0" destOrd="0" presId="urn:microsoft.com/office/officeart/2005/8/layout/vList2"/>
    <dgm:cxn modelId="{B2BE34E9-EF4D-4209-AE1F-60DA946448B6}" type="presParOf" srcId="{A08F3EAB-DF04-45E3-9458-70CCC8EC3F85}" destId="{CA4F6EB1-CB49-4A10-86A3-A976DE6A830E}" srcOrd="1" destOrd="0" presId="urn:microsoft.com/office/officeart/2005/8/layout/vList2"/>
    <dgm:cxn modelId="{48948C92-3C88-473E-AEE7-9D5A61FE9D29}" type="presParOf" srcId="{A08F3EAB-DF04-45E3-9458-70CCC8EC3F85}" destId="{F29E751C-4B23-43BB-9E7D-1177484C1866}" srcOrd="2" destOrd="0" presId="urn:microsoft.com/office/officeart/2005/8/layout/vList2"/>
    <dgm:cxn modelId="{172F6C4C-7719-4F03-8E8A-4784C03E03C3}" type="presParOf" srcId="{A08F3EAB-DF04-45E3-9458-70CCC8EC3F85}" destId="{91F85648-8C90-4CDC-86A5-133E3A73060D}" srcOrd="3" destOrd="0" presId="urn:microsoft.com/office/officeart/2005/8/layout/vList2"/>
    <dgm:cxn modelId="{6B3D0467-63CE-45CF-AC37-E7545B9593CB}" type="presParOf" srcId="{A08F3EAB-DF04-45E3-9458-70CCC8EC3F85}" destId="{7716F260-F8FC-49A9-A06D-486752F49092}"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22A306-B150-49B5-9FEF-A254C8777D04}" type="doc">
      <dgm:prSet loTypeId="urn:microsoft.com/office/officeart/2005/8/layout/process4" loCatId="process" qsTypeId="urn:microsoft.com/office/officeart/2005/8/quickstyle/simple3" qsCatId="simple" csTypeId="urn:microsoft.com/office/officeart/2005/8/colors/colorful2" csCatId="colorful"/>
      <dgm:spPr/>
      <dgm:t>
        <a:bodyPr/>
        <a:lstStyle/>
        <a:p>
          <a:endParaRPr lang="en-US"/>
        </a:p>
      </dgm:t>
    </dgm:pt>
    <dgm:pt modelId="{7D87080C-602B-4402-B5A6-99EBF0447413}">
      <dgm:prSet/>
      <dgm:spPr/>
      <dgm:t>
        <a:bodyPr/>
        <a:lstStyle/>
        <a:p>
          <a:r>
            <a:rPr lang="en-US" dirty="0"/>
            <a:t>Employees - 6% of your salary, excluded from Federal and State Income Taxes.</a:t>
          </a:r>
        </a:p>
      </dgm:t>
    </dgm:pt>
    <dgm:pt modelId="{4405F013-C7F2-4C6E-9EE9-C7553C95F5C0}" type="parTrans" cxnId="{424A60AD-00C2-428D-9DA1-2E5A4BB60525}">
      <dgm:prSet/>
      <dgm:spPr/>
      <dgm:t>
        <a:bodyPr/>
        <a:lstStyle/>
        <a:p>
          <a:endParaRPr lang="en-US"/>
        </a:p>
      </dgm:t>
    </dgm:pt>
    <dgm:pt modelId="{7CDFFDBE-9A61-4C72-8177-D414A71674FE}" type="sibTrans" cxnId="{424A60AD-00C2-428D-9DA1-2E5A4BB60525}">
      <dgm:prSet/>
      <dgm:spPr/>
      <dgm:t>
        <a:bodyPr/>
        <a:lstStyle/>
        <a:p>
          <a:endParaRPr lang="en-US"/>
        </a:p>
      </dgm:t>
    </dgm:pt>
    <dgm:pt modelId="{6319EA1E-2573-4856-B1DE-A71CAC4D2D32}">
      <dgm:prSet/>
      <dgm:spPr/>
      <dgm:t>
        <a:bodyPr/>
        <a:lstStyle/>
        <a:p>
          <a:r>
            <a:rPr lang="en-US" dirty="0"/>
            <a:t>The City – variable rate.  </a:t>
          </a:r>
        </a:p>
      </dgm:t>
    </dgm:pt>
    <dgm:pt modelId="{78B0D15D-2C87-4383-9D95-AE84C0997D4F}" type="parTrans" cxnId="{654E360D-9D72-4387-A779-C62878A05310}">
      <dgm:prSet/>
      <dgm:spPr/>
      <dgm:t>
        <a:bodyPr/>
        <a:lstStyle/>
        <a:p>
          <a:endParaRPr lang="en-US"/>
        </a:p>
      </dgm:t>
    </dgm:pt>
    <dgm:pt modelId="{326FC3E0-A775-42E5-863B-96DF88187A13}" type="sibTrans" cxnId="{654E360D-9D72-4387-A779-C62878A05310}">
      <dgm:prSet/>
      <dgm:spPr/>
      <dgm:t>
        <a:bodyPr/>
        <a:lstStyle/>
        <a:p>
          <a:endParaRPr lang="en-US"/>
        </a:p>
      </dgm:t>
    </dgm:pt>
    <dgm:pt modelId="{A953EC8F-B9A8-45D3-80B7-790874DD9B80}" type="pres">
      <dgm:prSet presAssocID="{3F22A306-B150-49B5-9FEF-A254C8777D04}" presName="Name0" presStyleCnt="0">
        <dgm:presLayoutVars>
          <dgm:dir/>
          <dgm:animLvl val="lvl"/>
          <dgm:resizeHandles val="exact"/>
        </dgm:presLayoutVars>
      </dgm:prSet>
      <dgm:spPr/>
    </dgm:pt>
    <dgm:pt modelId="{858542BA-C2FC-4907-B57C-15CB3D03B17A}" type="pres">
      <dgm:prSet presAssocID="{6319EA1E-2573-4856-B1DE-A71CAC4D2D32}" presName="boxAndChildren" presStyleCnt="0"/>
      <dgm:spPr/>
    </dgm:pt>
    <dgm:pt modelId="{0AA1B869-A493-4123-B475-3A65B16ABA92}" type="pres">
      <dgm:prSet presAssocID="{6319EA1E-2573-4856-B1DE-A71CAC4D2D32}" presName="parentTextBox" presStyleLbl="node1" presStyleIdx="0" presStyleCnt="2"/>
      <dgm:spPr/>
    </dgm:pt>
    <dgm:pt modelId="{F1752E16-278F-41B8-B129-EDED0882B8FA}" type="pres">
      <dgm:prSet presAssocID="{7CDFFDBE-9A61-4C72-8177-D414A71674FE}" presName="sp" presStyleCnt="0"/>
      <dgm:spPr/>
    </dgm:pt>
    <dgm:pt modelId="{B332B801-BFD5-4EF9-A906-7400DABE8FA3}" type="pres">
      <dgm:prSet presAssocID="{7D87080C-602B-4402-B5A6-99EBF0447413}" presName="arrowAndChildren" presStyleCnt="0"/>
      <dgm:spPr/>
    </dgm:pt>
    <dgm:pt modelId="{16EF0DC4-1E54-487C-B816-C60E74DE54B6}" type="pres">
      <dgm:prSet presAssocID="{7D87080C-602B-4402-B5A6-99EBF0447413}" presName="parentTextArrow" presStyleLbl="node1" presStyleIdx="1" presStyleCnt="2"/>
      <dgm:spPr/>
    </dgm:pt>
  </dgm:ptLst>
  <dgm:cxnLst>
    <dgm:cxn modelId="{654E360D-9D72-4387-A779-C62878A05310}" srcId="{3F22A306-B150-49B5-9FEF-A254C8777D04}" destId="{6319EA1E-2573-4856-B1DE-A71CAC4D2D32}" srcOrd="1" destOrd="0" parTransId="{78B0D15D-2C87-4383-9D95-AE84C0997D4F}" sibTransId="{326FC3E0-A775-42E5-863B-96DF88187A13}"/>
    <dgm:cxn modelId="{9FC8F41F-708D-49BC-8C7C-916B26DC6582}" type="presOf" srcId="{3F22A306-B150-49B5-9FEF-A254C8777D04}" destId="{A953EC8F-B9A8-45D3-80B7-790874DD9B80}" srcOrd="0" destOrd="0" presId="urn:microsoft.com/office/officeart/2005/8/layout/process4"/>
    <dgm:cxn modelId="{99654065-12F4-40B9-A11C-5F8D68B2628E}" type="presOf" srcId="{6319EA1E-2573-4856-B1DE-A71CAC4D2D32}" destId="{0AA1B869-A493-4123-B475-3A65B16ABA92}" srcOrd="0" destOrd="0" presId="urn:microsoft.com/office/officeart/2005/8/layout/process4"/>
    <dgm:cxn modelId="{E625508A-D328-4279-9179-887886E8AA20}" type="presOf" srcId="{7D87080C-602B-4402-B5A6-99EBF0447413}" destId="{16EF0DC4-1E54-487C-B816-C60E74DE54B6}" srcOrd="0" destOrd="0" presId="urn:microsoft.com/office/officeart/2005/8/layout/process4"/>
    <dgm:cxn modelId="{424A60AD-00C2-428D-9DA1-2E5A4BB60525}" srcId="{3F22A306-B150-49B5-9FEF-A254C8777D04}" destId="{7D87080C-602B-4402-B5A6-99EBF0447413}" srcOrd="0" destOrd="0" parTransId="{4405F013-C7F2-4C6E-9EE9-C7553C95F5C0}" sibTransId="{7CDFFDBE-9A61-4C72-8177-D414A71674FE}"/>
    <dgm:cxn modelId="{CC8A8D82-335B-4C0F-9320-2003AE33BCC7}" type="presParOf" srcId="{A953EC8F-B9A8-45D3-80B7-790874DD9B80}" destId="{858542BA-C2FC-4907-B57C-15CB3D03B17A}" srcOrd="0" destOrd="0" presId="urn:microsoft.com/office/officeart/2005/8/layout/process4"/>
    <dgm:cxn modelId="{2275EF4B-A1F0-485F-ADFC-A1D3BB3BEF60}" type="presParOf" srcId="{858542BA-C2FC-4907-B57C-15CB3D03B17A}" destId="{0AA1B869-A493-4123-B475-3A65B16ABA92}" srcOrd="0" destOrd="0" presId="urn:microsoft.com/office/officeart/2005/8/layout/process4"/>
    <dgm:cxn modelId="{8B1130E5-9E08-4502-AC89-EB32C7780C96}" type="presParOf" srcId="{A953EC8F-B9A8-45D3-80B7-790874DD9B80}" destId="{F1752E16-278F-41B8-B129-EDED0882B8FA}" srcOrd="1" destOrd="0" presId="urn:microsoft.com/office/officeart/2005/8/layout/process4"/>
    <dgm:cxn modelId="{CC0DD80E-8F35-41E3-AB5F-168896173ECD}" type="presParOf" srcId="{A953EC8F-B9A8-45D3-80B7-790874DD9B80}" destId="{B332B801-BFD5-4EF9-A906-7400DABE8FA3}" srcOrd="2" destOrd="0" presId="urn:microsoft.com/office/officeart/2005/8/layout/process4"/>
    <dgm:cxn modelId="{25E0764D-F9B8-47D5-AC05-8A9A8CF61CAA}" type="presParOf" srcId="{B332B801-BFD5-4EF9-A906-7400DABE8FA3}" destId="{16EF0DC4-1E54-487C-B816-C60E74DE54B6}"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BD39E0-3169-4E76-AA35-ACA7948DB244}"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en-US"/>
        </a:p>
      </dgm:t>
    </dgm:pt>
    <dgm:pt modelId="{C31560DB-821F-4FD8-93D5-F12A63279B59}">
      <dgm:prSet/>
      <dgm:spPr/>
      <dgm:t>
        <a:bodyPr/>
        <a:lstStyle/>
        <a:p>
          <a:r>
            <a:rPr lang="en-US" b="1" dirty="0"/>
            <a:t>With less than five years of credited service</a:t>
          </a:r>
          <a:endParaRPr lang="en-US" dirty="0"/>
        </a:p>
      </dgm:t>
    </dgm:pt>
    <dgm:pt modelId="{0687468E-4E34-46DD-BB6D-3BCDC4849BEF}" type="parTrans" cxnId="{E912595E-6459-4570-84AB-BB8BE83B90FB}">
      <dgm:prSet/>
      <dgm:spPr/>
      <dgm:t>
        <a:bodyPr/>
        <a:lstStyle/>
        <a:p>
          <a:endParaRPr lang="en-US"/>
        </a:p>
      </dgm:t>
    </dgm:pt>
    <dgm:pt modelId="{91AD461C-5C87-465C-955D-2B4643BDC71E}" type="sibTrans" cxnId="{E912595E-6459-4570-84AB-BB8BE83B90FB}">
      <dgm:prSet/>
      <dgm:spPr/>
      <dgm:t>
        <a:bodyPr/>
        <a:lstStyle/>
        <a:p>
          <a:endParaRPr lang="en-US"/>
        </a:p>
      </dgm:t>
    </dgm:pt>
    <dgm:pt modelId="{862A1FF5-8E33-4990-B07E-866122E984F0}">
      <dgm:prSet custT="1"/>
      <dgm:spPr/>
      <dgm:t>
        <a:bodyPr/>
        <a:lstStyle/>
        <a:p>
          <a:r>
            <a:rPr lang="en-US" sz="1400" dirty="0"/>
            <a:t>You will receive a lump sum refund of </a:t>
          </a:r>
          <a:r>
            <a:rPr lang="en-US" sz="1400" b="1" dirty="0">
              <a:solidFill>
                <a:srgbClr val="FF0000"/>
              </a:solidFill>
            </a:rPr>
            <a:t>employee contributions only</a:t>
          </a:r>
          <a:r>
            <a:rPr lang="en-US" sz="1400" dirty="0"/>
            <a:t>; or</a:t>
          </a:r>
        </a:p>
      </dgm:t>
    </dgm:pt>
    <dgm:pt modelId="{340B3CEE-94BD-4080-B4C5-2453BDB5C718}" type="parTrans" cxnId="{55AD2445-9CA0-44A7-A4E6-3E6941430CC3}">
      <dgm:prSet/>
      <dgm:spPr>
        <a:ln w="25400"/>
      </dgm:spPr>
      <dgm:t>
        <a:bodyPr/>
        <a:lstStyle/>
        <a:p>
          <a:endParaRPr lang="en-US"/>
        </a:p>
      </dgm:t>
    </dgm:pt>
    <dgm:pt modelId="{3146A5BB-6289-4F95-8F76-6C4AFC49AEBE}" type="sibTrans" cxnId="{55AD2445-9CA0-44A7-A4E6-3E6941430CC3}">
      <dgm:prSet/>
      <dgm:spPr/>
      <dgm:t>
        <a:bodyPr/>
        <a:lstStyle/>
        <a:p>
          <a:endParaRPr lang="en-US"/>
        </a:p>
      </dgm:t>
    </dgm:pt>
    <dgm:pt modelId="{F024699B-56C9-4E89-96B7-152D9D7C121A}">
      <dgm:prSet custT="1"/>
      <dgm:spPr/>
      <dgm:t>
        <a:bodyPr/>
        <a:lstStyle/>
        <a:p>
          <a:r>
            <a:rPr lang="en-US" sz="1400" dirty="0"/>
            <a:t>The refund may be rolled into an Individual Retirement Account (IRA).</a:t>
          </a:r>
        </a:p>
      </dgm:t>
    </dgm:pt>
    <dgm:pt modelId="{1F046D7E-CD1B-45CF-B931-1CDEE4B46316}" type="parTrans" cxnId="{8D273C08-59D1-4377-ACA2-2114F6A187A0}">
      <dgm:prSet/>
      <dgm:spPr>
        <a:ln w="25400"/>
      </dgm:spPr>
      <dgm:t>
        <a:bodyPr/>
        <a:lstStyle/>
        <a:p>
          <a:endParaRPr lang="en-US"/>
        </a:p>
      </dgm:t>
    </dgm:pt>
    <dgm:pt modelId="{B26F54A6-299D-42C7-B856-7DB3179DFD4F}" type="sibTrans" cxnId="{8D273C08-59D1-4377-ACA2-2114F6A187A0}">
      <dgm:prSet/>
      <dgm:spPr/>
      <dgm:t>
        <a:bodyPr/>
        <a:lstStyle/>
        <a:p>
          <a:endParaRPr lang="en-US"/>
        </a:p>
      </dgm:t>
    </dgm:pt>
    <dgm:pt modelId="{4134B49E-84B2-4DAD-BEBE-00E83195C0EB}">
      <dgm:prSet/>
      <dgm:spPr/>
      <dgm:t>
        <a:bodyPr/>
        <a:lstStyle/>
        <a:p>
          <a:r>
            <a:rPr lang="en-US" b="1" dirty="0"/>
            <a:t>With five or more years of credited service</a:t>
          </a:r>
          <a:endParaRPr lang="en-US" dirty="0"/>
        </a:p>
      </dgm:t>
    </dgm:pt>
    <dgm:pt modelId="{878C180E-6633-44D4-A5A6-18B77B084A30}" type="parTrans" cxnId="{341C3FBF-C563-4485-A190-AEE6AF79C1B6}">
      <dgm:prSet/>
      <dgm:spPr/>
      <dgm:t>
        <a:bodyPr/>
        <a:lstStyle/>
        <a:p>
          <a:endParaRPr lang="en-US"/>
        </a:p>
      </dgm:t>
    </dgm:pt>
    <dgm:pt modelId="{DF33F254-D737-4794-A7F2-9C67C8C9FBA4}" type="sibTrans" cxnId="{341C3FBF-C563-4485-A190-AEE6AF79C1B6}">
      <dgm:prSet/>
      <dgm:spPr/>
      <dgm:t>
        <a:bodyPr/>
        <a:lstStyle/>
        <a:p>
          <a:endParaRPr lang="en-US"/>
        </a:p>
      </dgm:t>
    </dgm:pt>
    <dgm:pt modelId="{25B5FC65-6656-42E9-A76F-B1F33D33090A}">
      <dgm:prSet custT="1"/>
      <dgm:spPr/>
      <dgm:t>
        <a:bodyPr/>
        <a:lstStyle/>
        <a:p>
          <a:r>
            <a:rPr lang="en-US" sz="1400" dirty="0"/>
            <a:t>You may elect a lump sum refund of </a:t>
          </a:r>
          <a:r>
            <a:rPr lang="en-US" sz="1400" dirty="0">
              <a:solidFill>
                <a:srgbClr val="FF0000"/>
              </a:solidFill>
            </a:rPr>
            <a:t>employee contributions only</a:t>
          </a:r>
          <a:r>
            <a:rPr lang="en-US" sz="1400" dirty="0"/>
            <a:t>; or</a:t>
          </a:r>
        </a:p>
      </dgm:t>
    </dgm:pt>
    <dgm:pt modelId="{083ADF07-1110-41E6-B7A7-5BCF0E3C66A6}" type="parTrans" cxnId="{31105890-01CD-4CB4-90A8-36F0362F7E0F}">
      <dgm:prSet/>
      <dgm:spPr>
        <a:ln w="25400"/>
      </dgm:spPr>
      <dgm:t>
        <a:bodyPr/>
        <a:lstStyle/>
        <a:p>
          <a:endParaRPr lang="en-US"/>
        </a:p>
      </dgm:t>
    </dgm:pt>
    <dgm:pt modelId="{C420523D-A9D5-475D-BB57-2CA2A7594C01}" type="sibTrans" cxnId="{31105890-01CD-4CB4-90A8-36F0362F7E0F}">
      <dgm:prSet/>
      <dgm:spPr/>
      <dgm:t>
        <a:bodyPr/>
        <a:lstStyle/>
        <a:p>
          <a:endParaRPr lang="en-US"/>
        </a:p>
      </dgm:t>
    </dgm:pt>
    <dgm:pt modelId="{4FC456D1-18C6-4525-AB19-127DC6F54A18}">
      <dgm:prSet custT="1"/>
      <dgm:spPr/>
      <dgm:t>
        <a:bodyPr/>
        <a:lstStyle/>
        <a:p>
          <a:r>
            <a:rPr lang="en-US" sz="1400" dirty="0"/>
            <a:t>A deferred (vested) retirement in which you receive a monthly benefit at a later date. </a:t>
          </a:r>
        </a:p>
        <a:p>
          <a:r>
            <a:rPr lang="en-US" sz="1050" b="1" i="1" dirty="0"/>
            <a:t>(contact the Employee Retirement System for more details).</a:t>
          </a:r>
        </a:p>
      </dgm:t>
    </dgm:pt>
    <dgm:pt modelId="{607A423E-AA43-4111-B546-D0A9FC42BE1C}" type="parTrans" cxnId="{BB444A07-1999-4BE2-AB36-D476F3A8F349}">
      <dgm:prSet/>
      <dgm:spPr>
        <a:ln w="25400"/>
      </dgm:spPr>
      <dgm:t>
        <a:bodyPr/>
        <a:lstStyle/>
        <a:p>
          <a:endParaRPr lang="en-US"/>
        </a:p>
      </dgm:t>
    </dgm:pt>
    <dgm:pt modelId="{09C72440-8E03-4263-A1B2-042EC9D6B884}" type="sibTrans" cxnId="{BB444A07-1999-4BE2-AB36-D476F3A8F349}">
      <dgm:prSet/>
      <dgm:spPr/>
      <dgm:t>
        <a:bodyPr/>
        <a:lstStyle/>
        <a:p>
          <a:endParaRPr lang="en-US"/>
        </a:p>
      </dgm:t>
    </dgm:pt>
    <dgm:pt modelId="{DF029308-16B5-47C9-9D45-AF24A5E12815}" type="pres">
      <dgm:prSet presAssocID="{E6BD39E0-3169-4E76-AA35-ACA7948DB244}" presName="diagram" presStyleCnt="0">
        <dgm:presLayoutVars>
          <dgm:chPref val="1"/>
          <dgm:dir/>
          <dgm:animOne val="branch"/>
          <dgm:animLvl val="lvl"/>
          <dgm:resizeHandles/>
        </dgm:presLayoutVars>
      </dgm:prSet>
      <dgm:spPr/>
    </dgm:pt>
    <dgm:pt modelId="{F5EBE790-C680-4195-A8DB-ED748EC893F3}" type="pres">
      <dgm:prSet presAssocID="{C31560DB-821F-4FD8-93D5-F12A63279B59}" presName="root" presStyleCnt="0"/>
      <dgm:spPr/>
    </dgm:pt>
    <dgm:pt modelId="{C0C70A3B-31D2-4EA3-AC90-5338B1C8C16E}" type="pres">
      <dgm:prSet presAssocID="{C31560DB-821F-4FD8-93D5-F12A63279B59}" presName="rootComposite" presStyleCnt="0"/>
      <dgm:spPr/>
    </dgm:pt>
    <dgm:pt modelId="{8A3E2093-B2D2-474E-A0FE-1E5E66F44CCD}" type="pres">
      <dgm:prSet presAssocID="{C31560DB-821F-4FD8-93D5-F12A63279B59}" presName="rootText" presStyleLbl="node1" presStyleIdx="0" presStyleCnt="2"/>
      <dgm:spPr/>
    </dgm:pt>
    <dgm:pt modelId="{383DE34B-3038-409D-9FDF-A1A8F64B9A4B}" type="pres">
      <dgm:prSet presAssocID="{C31560DB-821F-4FD8-93D5-F12A63279B59}" presName="rootConnector" presStyleLbl="node1" presStyleIdx="0" presStyleCnt="2"/>
      <dgm:spPr/>
    </dgm:pt>
    <dgm:pt modelId="{B56F1811-17B1-4398-8B7B-14D7901D8A6F}" type="pres">
      <dgm:prSet presAssocID="{C31560DB-821F-4FD8-93D5-F12A63279B59}" presName="childShape" presStyleCnt="0"/>
      <dgm:spPr/>
    </dgm:pt>
    <dgm:pt modelId="{F8F9B007-6719-4C32-AA60-616220B9D1C3}" type="pres">
      <dgm:prSet presAssocID="{340B3CEE-94BD-4080-B4C5-2453BDB5C718}" presName="Name13" presStyleLbl="parChTrans1D2" presStyleIdx="0" presStyleCnt="4"/>
      <dgm:spPr/>
    </dgm:pt>
    <dgm:pt modelId="{7416651D-9E69-47FF-951A-152EB1C875CC}" type="pres">
      <dgm:prSet presAssocID="{862A1FF5-8E33-4990-B07E-866122E984F0}" presName="childText" presStyleLbl="bgAcc1" presStyleIdx="0" presStyleCnt="4">
        <dgm:presLayoutVars>
          <dgm:bulletEnabled val="1"/>
        </dgm:presLayoutVars>
      </dgm:prSet>
      <dgm:spPr/>
    </dgm:pt>
    <dgm:pt modelId="{9BE6F6B1-30E9-4276-B448-07D299E7989F}" type="pres">
      <dgm:prSet presAssocID="{1F046D7E-CD1B-45CF-B931-1CDEE4B46316}" presName="Name13" presStyleLbl="parChTrans1D2" presStyleIdx="1" presStyleCnt="4"/>
      <dgm:spPr/>
    </dgm:pt>
    <dgm:pt modelId="{245BD623-F65B-4B7B-8A84-27B95086603E}" type="pres">
      <dgm:prSet presAssocID="{F024699B-56C9-4E89-96B7-152D9D7C121A}" presName="childText" presStyleLbl="bgAcc1" presStyleIdx="1" presStyleCnt="4">
        <dgm:presLayoutVars>
          <dgm:bulletEnabled val="1"/>
        </dgm:presLayoutVars>
      </dgm:prSet>
      <dgm:spPr/>
    </dgm:pt>
    <dgm:pt modelId="{AE57917B-C2AA-4A4A-89F8-29F6B25DAE8C}" type="pres">
      <dgm:prSet presAssocID="{4134B49E-84B2-4DAD-BEBE-00E83195C0EB}" presName="root" presStyleCnt="0"/>
      <dgm:spPr/>
    </dgm:pt>
    <dgm:pt modelId="{6949B8E5-E12F-446C-A549-8EACF02FD9A0}" type="pres">
      <dgm:prSet presAssocID="{4134B49E-84B2-4DAD-BEBE-00E83195C0EB}" presName="rootComposite" presStyleCnt="0"/>
      <dgm:spPr/>
    </dgm:pt>
    <dgm:pt modelId="{73DB1484-7BA2-4636-91A6-DCF69D5DE71D}" type="pres">
      <dgm:prSet presAssocID="{4134B49E-84B2-4DAD-BEBE-00E83195C0EB}" presName="rootText" presStyleLbl="node1" presStyleIdx="1" presStyleCnt="2"/>
      <dgm:spPr/>
    </dgm:pt>
    <dgm:pt modelId="{7C055F9B-0F73-464C-88B8-1FE745A61E79}" type="pres">
      <dgm:prSet presAssocID="{4134B49E-84B2-4DAD-BEBE-00E83195C0EB}" presName="rootConnector" presStyleLbl="node1" presStyleIdx="1" presStyleCnt="2"/>
      <dgm:spPr/>
    </dgm:pt>
    <dgm:pt modelId="{69DE303F-23A5-4B66-B7C4-3A57311D7E40}" type="pres">
      <dgm:prSet presAssocID="{4134B49E-84B2-4DAD-BEBE-00E83195C0EB}" presName="childShape" presStyleCnt="0"/>
      <dgm:spPr/>
    </dgm:pt>
    <dgm:pt modelId="{8AAC8E0F-0D2F-419F-982C-A7FC4E6A8CAB}" type="pres">
      <dgm:prSet presAssocID="{083ADF07-1110-41E6-B7A7-5BCF0E3C66A6}" presName="Name13" presStyleLbl="parChTrans1D2" presStyleIdx="2" presStyleCnt="4"/>
      <dgm:spPr/>
    </dgm:pt>
    <dgm:pt modelId="{AF701938-EB42-40A7-941C-51CB23A1582A}" type="pres">
      <dgm:prSet presAssocID="{25B5FC65-6656-42E9-A76F-B1F33D33090A}" presName="childText" presStyleLbl="bgAcc1" presStyleIdx="2" presStyleCnt="4">
        <dgm:presLayoutVars>
          <dgm:bulletEnabled val="1"/>
        </dgm:presLayoutVars>
      </dgm:prSet>
      <dgm:spPr/>
    </dgm:pt>
    <dgm:pt modelId="{D652819E-7D10-4D53-8187-3C2A4AB78836}" type="pres">
      <dgm:prSet presAssocID="{607A423E-AA43-4111-B546-D0A9FC42BE1C}" presName="Name13" presStyleLbl="parChTrans1D2" presStyleIdx="3" presStyleCnt="4"/>
      <dgm:spPr/>
    </dgm:pt>
    <dgm:pt modelId="{ECBB217E-4F96-4D85-BBDF-AA763DC5FC61}" type="pres">
      <dgm:prSet presAssocID="{4FC456D1-18C6-4525-AB19-127DC6F54A18}" presName="childText" presStyleLbl="bgAcc1" presStyleIdx="3" presStyleCnt="4" custScaleY="186988">
        <dgm:presLayoutVars>
          <dgm:bulletEnabled val="1"/>
        </dgm:presLayoutVars>
      </dgm:prSet>
      <dgm:spPr/>
    </dgm:pt>
  </dgm:ptLst>
  <dgm:cxnLst>
    <dgm:cxn modelId="{BB444A07-1999-4BE2-AB36-D476F3A8F349}" srcId="{4134B49E-84B2-4DAD-BEBE-00E83195C0EB}" destId="{4FC456D1-18C6-4525-AB19-127DC6F54A18}" srcOrd="1" destOrd="0" parTransId="{607A423E-AA43-4111-B546-D0A9FC42BE1C}" sibTransId="{09C72440-8E03-4263-A1B2-042EC9D6B884}"/>
    <dgm:cxn modelId="{8D273C08-59D1-4377-ACA2-2114F6A187A0}" srcId="{C31560DB-821F-4FD8-93D5-F12A63279B59}" destId="{F024699B-56C9-4E89-96B7-152D9D7C121A}" srcOrd="1" destOrd="0" parTransId="{1F046D7E-CD1B-45CF-B931-1CDEE4B46316}" sibTransId="{B26F54A6-299D-42C7-B856-7DB3179DFD4F}"/>
    <dgm:cxn modelId="{85536F0D-7DCB-4E7A-BD36-B1B1BBA84971}" type="presOf" srcId="{4134B49E-84B2-4DAD-BEBE-00E83195C0EB}" destId="{7C055F9B-0F73-464C-88B8-1FE745A61E79}" srcOrd="1" destOrd="0" presId="urn:microsoft.com/office/officeart/2005/8/layout/hierarchy3"/>
    <dgm:cxn modelId="{E210D52D-69B3-4963-B933-7825B7ECD1AC}" type="presOf" srcId="{4FC456D1-18C6-4525-AB19-127DC6F54A18}" destId="{ECBB217E-4F96-4D85-BBDF-AA763DC5FC61}" srcOrd="0" destOrd="0" presId="urn:microsoft.com/office/officeart/2005/8/layout/hierarchy3"/>
    <dgm:cxn modelId="{E912595E-6459-4570-84AB-BB8BE83B90FB}" srcId="{E6BD39E0-3169-4E76-AA35-ACA7948DB244}" destId="{C31560DB-821F-4FD8-93D5-F12A63279B59}" srcOrd="0" destOrd="0" parTransId="{0687468E-4E34-46DD-BB6D-3BCDC4849BEF}" sibTransId="{91AD461C-5C87-465C-955D-2B4643BDC71E}"/>
    <dgm:cxn modelId="{DF417861-C183-43F8-9C2D-63E64E0DA9B1}" type="presOf" srcId="{C31560DB-821F-4FD8-93D5-F12A63279B59}" destId="{383DE34B-3038-409D-9FDF-A1A8F64B9A4B}" srcOrd="1" destOrd="0" presId="urn:microsoft.com/office/officeart/2005/8/layout/hierarchy3"/>
    <dgm:cxn modelId="{55AD2445-9CA0-44A7-A4E6-3E6941430CC3}" srcId="{C31560DB-821F-4FD8-93D5-F12A63279B59}" destId="{862A1FF5-8E33-4990-B07E-866122E984F0}" srcOrd="0" destOrd="0" parTransId="{340B3CEE-94BD-4080-B4C5-2453BDB5C718}" sibTransId="{3146A5BB-6289-4F95-8F76-6C4AFC49AEBE}"/>
    <dgm:cxn modelId="{23583B50-6BE4-4E88-AD3F-71A1E19F4BAF}" type="presOf" srcId="{4134B49E-84B2-4DAD-BEBE-00E83195C0EB}" destId="{73DB1484-7BA2-4636-91A6-DCF69D5DE71D}" srcOrd="0" destOrd="0" presId="urn:microsoft.com/office/officeart/2005/8/layout/hierarchy3"/>
    <dgm:cxn modelId="{08B01B52-54E7-41D9-882C-478F7DD2DB0A}" type="presOf" srcId="{607A423E-AA43-4111-B546-D0A9FC42BE1C}" destId="{D652819E-7D10-4D53-8187-3C2A4AB78836}" srcOrd="0" destOrd="0" presId="urn:microsoft.com/office/officeart/2005/8/layout/hierarchy3"/>
    <dgm:cxn modelId="{790C9A7C-D26A-4F37-8C31-48C78EFB47A1}" type="presOf" srcId="{862A1FF5-8E33-4990-B07E-866122E984F0}" destId="{7416651D-9E69-47FF-951A-152EB1C875CC}" srcOrd="0" destOrd="0" presId="urn:microsoft.com/office/officeart/2005/8/layout/hierarchy3"/>
    <dgm:cxn modelId="{31105890-01CD-4CB4-90A8-36F0362F7E0F}" srcId="{4134B49E-84B2-4DAD-BEBE-00E83195C0EB}" destId="{25B5FC65-6656-42E9-A76F-B1F33D33090A}" srcOrd="0" destOrd="0" parTransId="{083ADF07-1110-41E6-B7A7-5BCF0E3C66A6}" sibTransId="{C420523D-A9D5-475D-BB57-2CA2A7594C01}"/>
    <dgm:cxn modelId="{6E669997-BE0B-4C4B-95D5-147A3EABE441}" type="presOf" srcId="{25B5FC65-6656-42E9-A76F-B1F33D33090A}" destId="{AF701938-EB42-40A7-941C-51CB23A1582A}" srcOrd="0" destOrd="0" presId="urn:microsoft.com/office/officeart/2005/8/layout/hierarchy3"/>
    <dgm:cxn modelId="{E77DB19A-8A36-4171-9567-4B98E1F5766F}" type="presOf" srcId="{1F046D7E-CD1B-45CF-B931-1CDEE4B46316}" destId="{9BE6F6B1-30E9-4276-B448-07D299E7989F}" srcOrd="0" destOrd="0" presId="urn:microsoft.com/office/officeart/2005/8/layout/hierarchy3"/>
    <dgm:cxn modelId="{5BE7EFB1-65FE-4C1B-A918-61DEECFDD4D8}" type="presOf" srcId="{C31560DB-821F-4FD8-93D5-F12A63279B59}" destId="{8A3E2093-B2D2-474E-A0FE-1E5E66F44CCD}" srcOrd="0" destOrd="0" presId="urn:microsoft.com/office/officeart/2005/8/layout/hierarchy3"/>
    <dgm:cxn modelId="{341C3FBF-C563-4485-A190-AEE6AF79C1B6}" srcId="{E6BD39E0-3169-4E76-AA35-ACA7948DB244}" destId="{4134B49E-84B2-4DAD-BEBE-00E83195C0EB}" srcOrd="1" destOrd="0" parTransId="{878C180E-6633-44D4-A5A6-18B77B084A30}" sibTransId="{DF33F254-D737-4794-A7F2-9C67C8C9FBA4}"/>
    <dgm:cxn modelId="{FF8698CD-6C91-4D8D-A8C7-24C9B06FC7B4}" type="presOf" srcId="{E6BD39E0-3169-4E76-AA35-ACA7948DB244}" destId="{DF029308-16B5-47C9-9D45-AF24A5E12815}" srcOrd="0" destOrd="0" presId="urn:microsoft.com/office/officeart/2005/8/layout/hierarchy3"/>
    <dgm:cxn modelId="{8A19E2E2-63D6-43B4-8FC4-C3AD7DC0B194}" type="presOf" srcId="{340B3CEE-94BD-4080-B4C5-2453BDB5C718}" destId="{F8F9B007-6719-4C32-AA60-616220B9D1C3}" srcOrd="0" destOrd="0" presId="urn:microsoft.com/office/officeart/2005/8/layout/hierarchy3"/>
    <dgm:cxn modelId="{334626F8-DA60-4324-8220-F9FCA3FF9BDB}" type="presOf" srcId="{083ADF07-1110-41E6-B7A7-5BCF0E3C66A6}" destId="{8AAC8E0F-0D2F-419F-982C-A7FC4E6A8CAB}" srcOrd="0" destOrd="0" presId="urn:microsoft.com/office/officeart/2005/8/layout/hierarchy3"/>
    <dgm:cxn modelId="{4F12A0FB-5FAB-4004-A7AE-AB02ED167B1A}" type="presOf" srcId="{F024699B-56C9-4E89-96B7-152D9D7C121A}" destId="{245BD623-F65B-4B7B-8A84-27B95086603E}" srcOrd="0" destOrd="0" presId="urn:microsoft.com/office/officeart/2005/8/layout/hierarchy3"/>
    <dgm:cxn modelId="{76B3C3BB-C3B5-4D87-9EAA-610047506843}" type="presParOf" srcId="{DF029308-16B5-47C9-9D45-AF24A5E12815}" destId="{F5EBE790-C680-4195-A8DB-ED748EC893F3}" srcOrd="0" destOrd="0" presId="urn:microsoft.com/office/officeart/2005/8/layout/hierarchy3"/>
    <dgm:cxn modelId="{580647C0-9C4D-4FC2-85AB-BE3F4837CB65}" type="presParOf" srcId="{F5EBE790-C680-4195-A8DB-ED748EC893F3}" destId="{C0C70A3B-31D2-4EA3-AC90-5338B1C8C16E}" srcOrd="0" destOrd="0" presId="urn:microsoft.com/office/officeart/2005/8/layout/hierarchy3"/>
    <dgm:cxn modelId="{C86F5B88-3606-4E8A-8239-10769A8A5220}" type="presParOf" srcId="{C0C70A3B-31D2-4EA3-AC90-5338B1C8C16E}" destId="{8A3E2093-B2D2-474E-A0FE-1E5E66F44CCD}" srcOrd="0" destOrd="0" presId="urn:microsoft.com/office/officeart/2005/8/layout/hierarchy3"/>
    <dgm:cxn modelId="{50F25987-B56B-4A57-BC7F-8C2D3FFDCE47}" type="presParOf" srcId="{C0C70A3B-31D2-4EA3-AC90-5338B1C8C16E}" destId="{383DE34B-3038-409D-9FDF-A1A8F64B9A4B}" srcOrd="1" destOrd="0" presId="urn:microsoft.com/office/officeart/2005/8/layout/hierarchy3"/>
    <dgm:cxn modelId="{B6E2F8B7-78AC-42A8-8340-F08BFDF499DF}" type="presParOf" srcId="{F5EBE790-C680-4195-A8DB-ED748EC893F3}" destId="{B56F1811-17B1-4398-8B7B-14D7901D8A6F}" srcOrd="1" destOrd="0" presId="urn:microsoft.com/office/officeart/2005/8/layout/hierarchy3"/>
    <dgm:cxn modelId="{39012759-5064-4F3F-B96C-5901169B8F79}" type="presParOf" srcId="{B56F1811-17B1-4398-8B7B-14D7901D8A6F}" destId="{F8F9B007-6719-4C32-AA60-616220B9D1C3}" srcOrd="0" destOrd="0" presId="urn:microsoft.com/office/officeart/2005/8/layout/hierarchy3"/>
    <dgm:cxn modelId="{A8ECDB6A-4B58-4260-A6B3-2A7BFE999B36}" type="presParOf" srcId="{B56F1811-17B1-4398-8B7B-14D7901D8A6F}" destId="{7416651D-9E69-47FF-951A-152EB1C875CC}" srcOrd="1" destOrd="0" presId="urn:microsoft.com/office/officeart/2005/8/layout/hierarchy3"/>
    <dgm:cxn modelId="{08246F57-96E4-430E-B471-AF2476539BAF}" type="presParOf" srcId="{B56F1811-17B1-4398-8B7B-14D7901D8A6F}" destId="{9BE6F6B1-30E9-4276-B448-07D299E7989F}" srcOrd="2" destOrd="0" presId="urn:microsoft.com/office/officeart/2005/8/layout/hierarchy3"/>
    <dgm:cxn modelId="{4D83EE59-7A4A-4078-85FB-8FE00B9C507E}" type="presParOf" srcId="{B56F1811-17B1-4398-8B7B-14D7901D8A6F}" destId="{245BD623-F65B-4B7B-8A84-27B95086603E}" srcOrd="3" destOrd="0" presId="urn:microsoft.com/office/officeart/2005/8/layout/hierarchy3"/>
    <dgm:cxn modelId="{B7FE4259-53CC-4F38-9088-DC1C3C48FCA4}" type="presParOf" srcId="{DF029308-16B5-47C9-9D45-AF24A5E12815}" destId="{AE57917B-C2AA-4A4A-89F8-29F6B25DAE8C}" srcOrd="1" destOrd="0" presId="urn:microsoft.com/office/officeart/2005/8/layout/hierarchy3"/>
    <dgm:cxn modelId="{17EE1347-1147-43CB-B806-2FEB2490EF4E}" type="presParOf" srcId="{AE57917B-C2AA-4A4A-89F8-29F6B25DAE8C}" destId="{6949B8E5-E12F-446C-A549-8EACF02FD9A0}" srcOrd="0" destOrd="0" presId="urn:microsoft.com/office/officeart/2005/8/layout/hierarchy3"/>
    <dgm:cxn modelId="{7E00FF42-A9AD-424F-9CEC-DF9B53AF5E72}" type="presParOf" srcId="{6949B8E5-E12F-446C-A549-8EACF02FD9A0}" destId="{73DB1484-7BA2-4636-91A6-DCF69D5DE71D}" srcOrd="0" destOrd="0" presId="urn:microsoft.com/office/officeart/2005/8/layout/hierarchy3"/>
    <dgm:cxn modelId="{FA760307-1A30-456C-8568-D451FE9C9394}" type="presParOf" srcId="{6949B8E5-E12F-446C-A549-8EACF02FD9A0}" destId="{7C055F9B-0F73-464C-88B8-1FE745A61E79}" srcOrd="1" destOrd="0" presId="urn:microsoft.com/office/officeart/2005/8/layout/hierarchy3"/>
    <dgm:cxn modelId="{14AE0467-6871-42A4-BFA8-75F2E7E0F5EC}" type="presParOf" srcId="{AE57917B-C2AA-4A4A-89F8-29F6B25DAE8C}" destId="{69DE303F-23A5-4B66-B7C4-3A57311D7E40}" srcOrd="1" destOrd="0" presId="urn:microsoft.com/office/officeart/2005/8/layout/hierarchy3"/>
    <dgm:cxn modelId="{3487BCD5-7DFF-4A7C-8C95-19FD5919BB95}" type="presParOf" srcId="{69DE303F-23A5-4B66-B7C4-3A57311D7E40}" destId="{8AAC8E0F-0D2F-419F-982C-A7FC4E6A8CAB}" srcOrd="0" destOrd="0" presId="urn:microsoft.com/office/officeart/2005/8/layout/hierarchy3"/>
    <dgm:cxn modelId="{8A11CCBB-E8FD-40A8-AD6D-7CF4A40DA63F}" type="presParOf" srcId="{69DE303F-23A5-4B66-B7C4-3A57311D7E40}" destId="{AF701938-EB42-40A7-941C-51CB23A1582A}" srcOrd="1" destOrd="0" presId="urn:microsoft.com/office/officeart/2005/8/layout/hierarchy3"/>
    <dgm:cxn modelId="{B56B75B1-ECA7-4E35-AC82-1EB8A5D92EE4}" type="presParOf" srcId="{69DE303F-23A5-4B66-B7C4-3A57311D7E40}" destId="{D652819E-7D10-4D53-8187-3C2A4AB78836}" srcOrd="2" destOrd="0" presId="urn:microsoft.com/office/officeart/2005/8/layout/hierarchy3"/>
    <dgm:cxn modelId="{45EA50C2-1104-4886-9171-C8B4C9DB5BD6}" type="presParOf" srcId="{69DE303F-23A5-4B66-B7C4-3A57311D7E40}" destId="{ECBB217E-4F96-4D85-BBDF-AA763DC5FC61}" srcOrd="3"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BF85E7-A50A-4EA4-8061-33F96A09E1A3}" type="doc">
      <dgm:prSet loTypeId="urn:microsoft.com/office/officeart/2005/8/layout/vList2" loCatId="list" qsTypeId="urn:microsoft.com/office/officeart/2005/8/quickstyle/simple2" qsCatId="simple" csTypeId="urn:microsoft.com/office/officeart/2005/8/colors/accent2_2" csCatId="accent2"/>
      <dgm:spPr/>
      <dgm:t>
        <a:bodyPr/>
        <a:lstStyle/>
        <a:p>
          <a:endParaRPr lang="en-US"/>
        </a:p>
      </dgm:t>
    </dgm:pt>
    <dgm:pt modelId="{5ECBA096-59AD-4960-9493-627A74CA9E79}">
      <dgm:prSet/>
      <dgm:spPr/>
      <dgm:t>
        <a:bodyPr/>
        <a:lstStyle/>
        <a:p>
          <a:pPr algn="ctr"/>
          <a:r>
            <a:rPr lang="en-US" dirty="0"/>
            <a:t>Management pay plan 513 and above are eligible</a:t>
          </a:r>
        </a:p>
      </dgm:t>
    </dgm:pt>
    <dgm:pt modelId="{0252A202-CEA4-41DC-A762-A025CA4E4966}" type="parTrans" cxnId="{CEB03093-1F77-4E97-9EE1-9727017138D3}">
      <dgm:prSet/>
      <dgm:spPr/>
      <dgm:t>
        <a:bodyPr/>
        <a:lstStyle/>
        <a:p>
          <a:endParaRPr lang="en-US"/>
        </a:p>
      </dgm:t>
    </dgm:pt>
    <dgm:pt modelId="{C0D74C60-5504-4944-A17F-6846F6431C4D}" type="sibTrans" cxnId="{CEB03093-1F77-4E97-9EE1-9727017138D3}">
      <dgm:prSet/>
      <dgm:spPr/>
      <dgm:t>
        <a:bodyPr/>
        <a:lstStyle/>
        <a:p>
          <a:endParaRPr lang="en-US"/>
        </a:p>
      </dgm:t>
    </dgm:pt>
    <dgm:pt modelId="{EDD9D3A7-0133-4E22-8029-D09019DC5452}">
      <dgm:prSet/>
      <dgm:spPr/>
      <dgm:t>
        <a:bodyPr/>
        <a:lstStyle/>
        <a:p>
          <a:pPr algn="ctr"/>
          <a:r>
            <a:rPr lang="en-US" dirty="0"/>
            <a:t>Self directed investment plan</a:t>
          </a:r>
        </a:p>
      </dgm:t>
    </dgm:pt>
    <dgm:pt modelId="{B7FF8CDA-30C1-4640-B983-AF2F6BA04920}" type="parTrans" cxnId="{DBA72F6E-0BF9-4724-8649-6A5E1D79E4E7}">
      <dgm:prSet/>
      <dgm:spPr/>
      <dgm:t>
        <a:bodyPr/>
        <a:lstStyle/>
        <a:p>
          <a:endParaRPr lang="en-US"/>
        </a:p>
      </dgm:t>
    </dgm:pt>
    <dgm:pt modelId="{1513A2BA-DA09-4571-8E31-022CCF1B6182}" type="sibTrans" cxnId="{DBA72F6E-0BF9-4724-8649-6A5E1D79E4E7}">
      <dgm:prSet/>
      <dgm:spPr/>
      <dgm:t>
        <a:bodyPr/>
        <a:lstStyle/>
        <a:p>
          <a:endParaRPr lang="en-US"/>
        </a:p>
      </dgm:t>
    </dgm:pt>
    <dgm:pt modelId="{AF1C50CD-7511-4E32-A5EA-3EFBBA5419D9}">
      <dgm:prSet/>
      <dgm:spPr/>
      <dgm:t>
        <a:bodyPr/>
        <a:lstStyle/>
        <a:p>
          <a:pPr algn="ctr"/>
          <a:r>
            <a:rPr lang="en-US" dirty="0"/>
            <a:t>Cannot increase or decrease contribution</a:t>
          </a:r>
        </a:p>
      </dgm:t>
    </dgm:pt>
    <dgm:pt modelId="{E70D2750-091C-4422-B512-4848E40200D0}" type="parTrans" cxnId="{A3D5264B-A8A1-4392-8B40-440A11CE058F}">
      <dgm:prSet/>
      <dgm:spPr/>
      <dgm:t>
        <a:bodyPr/>
        <a:lstStyle/>
        <a:p>
          <a:endParaRPr lang="en-US"/>
        </a:p>
      </dgm:t>
    </dgm:pt>
    <dgm:pt modelId="{88D4B9F0-B5B0-47E7-BEF9-EF7750E025C5}" type="sibTrans" cxnId="{A3D5264B-A8A1-4392-8B40-440A11CE058F}">
      <dgm:prSet/>
      <dgm:spPr/>
      <dgm:t>
        <a:bodyPr/>
        <a:lstStyle/>
        <a:p>
          <a:endParaRPr lang="en-US"/>
        </a:p>
      </dgm:t>
    </dgm:pt>
    <dgm:pt modelId="{244F55E2-BA8E-4BC0-87CA-0E01A98EFDFF}">
      <dgm:prSet/>
      <dgm:spPr/>
      <dgm:t>
        <a:bodyPr/>
        <a:lstStyle/>
        <a:p>
          <a:pPr algn="ctr"/>
          <a:r>
            <a:rPr lang="en-US" dirty="0"/>
            <a:t>Administered by ICMARC</a:t>
          </a:r>
        </a:p>
      </dgm:t>
    </dgm:pt>
    <dgm:pt modelId="{0F106D04-2754-4A67-B931-5CB266FBD9D4}" type="parTrans" cxnId="{4FCC04C5-00BE-4AFC-BE2B-E685B856E0C1}">
      <dgm:prSet/>
      <dgm:spPr/>
      <dgm:t>
        <a:bodyPr/>
        <a:lstStyle/>
        <a:p>
          <a:endParaRPr lang="en-US"/>
        </a:p>
      </dgm:t>
    </dgm:pt>
    <dgm:pt modelId="{1181B6E2-806D-4049-8303-019A6178D00A}" type="sibTrans" cxnId="{4FCC04C5-00BE-4AFC-BE2B-E685B856E0C1}">
      <dgm:prSet/>
      <dgm:spPr/>
      <dgm:t>
        <a:bodyPr/>
        <a:lstStyle/>
        <a:p>
          <a:endParaRPr lang="en-US"/>
        </a:p>
      </dgm:t>
    </dgm:pt>
    <dgm:pt modelId="{553C2639-6501-44AE-86E0-E2C302933AE7}">
      <dgm:prSet/>
      <dgm:spPr/>
      <dgm:t>
        <a:bodyPr/>
        <a:lstStyle/>
        <a:p>
          <a:pPr algn="ctr"/>
          <a:r>
            <a:rPr lang="en-US" dirty="0"/>
            <a:t>You must complete paperwork with the Employee Retirement System in order to sign up.</a:t>
          </a:r>
        </a:p>
      </dgm:t>
    </dgm:pt>
    <dgm:pt modelId="{47EDF567-E809-44CC-B000-BA856FB22A91}" type="parTrans" cxnId="{2471C31A-1936-48D0-A539-05014A5A2F29}">
      <dgm:prSet/>
      <dgm:spPr/>
      <dgm:t>
        <a:bodyPr/>
        <a:lstStyle/>
        <a:p>
          <a:endParaRPr lang="en-US"/>
        </a:p>
      </dgm:t>
    </dgm:pt>
    <dgm:pt modelId="{8AF63568-4993-4FEB-9853-9A8B2FD7282E}" type="sibTrans" cxnId="{2471C31A-1936-48D0-A539-05014A5A2F29}">
      <dgm:prSet/>
      <dgm:spPr/>
      <dgm:t>
        <a:bodyPr/>
        <a:lstStyle/>
        <a:p>
          <a:endParaRPr lang="en-US"/>
        </a:p>
      </dgm:t>
    </dgm:pt>
    <dgm:pt modelId="{A77164EA-10D3-4816-BDE2-6621B2CE67F6}" type="pres">
      <dgm:prSet presAssocID="{0EBF85E7-A50A-4EA4-8061-33F96A09E1A3}" presName="linear" presStyleCnt="0">
        <dgm:presLayoutVars>
          <dgm:animLvl val="lvl"/>
          <dgm:resizeHandles val="exact"/>
        </dgm:presLayoutVars>
      </dgm:prSet>
      <dgm:spPr/>
    </dgm:pt>
    <dgm:pt modelId="{106CE170-1ACC-4C37-A49C-4CA58F4D1C81}" type="pres">
      <dgm:prSet presAssocID="{5ECBA096-59AD-4960-9493-627A74CA9E79}" presName="parentText" presStyleLbl="node1" presStyleIdx="0" presStyleCnt="5">
        <dgm:presLayoutVars>
          <dgm:chMax val="0"/>
          <dgm:bulletEnabled val="1"/>
        </dgm:presLayoutVars>
      </dgm:prSet>
      <dgm:spPr/>
    </dgm:pt>
    <dgm:pt modelId="{40A3354C-E78E-4609-B391-12F2A605D55C}" type="pres">
      <dgm:prSet presAssocID="{C0D74C60-5504-4944-A17F-6846F6431C4D}" presName="spacer" presStyleCnt="0"/>
      <dgm:spPr/>
    </dgm:pt>
    <dgm:pt modelId="{571C289F-6188-4FD6-8D31-CDDD79E7289A}" type="pres">
      <dgm:prSet presAssocID="{EDD9D3A7-0133-4E22-8029-D09019DC5452}" presName="parentText" presStyleLbl="node1" presStyleIdx="1" presStyleCnt="5">
        <dgm:presLayoutVars>
          <dgm:chMax val="0"/>
          <dgm:bulletEnabled val="1"/>
        </dgm:presLayoutVars>
      </dgm:prSet>
      <dgm:spPr/>
    </dgm:pt>
    <dgm:pt modelId="{BB6C67D9-8559-4418-9DDC-8FD805FD0A1F}" type="pres">
      <dgm:prSet presAssocID="{1513A2BA-DA09-4571-8E31-022CCF1B6182}" presName="spacer" presStyleCnt="0"/>
      <dgm:spPr/>
    </dgm:pt>
    <dgm:pt modelId="{0A728806-E753-40A8-8723-C36F87B41D62}" type="pres">
      <dgm:prSet presAssocID="{AF1C50CD-7511-4E32-A5EA-3EFBBA5419D9}" presName="parentText" presStyleLbl="node1" presStyleIdx="2" presStyleCnt="5">
        <dgm:presLayoutVars>
          <dgm:chMax val="0"/>
          <dgm:bulletEnabled val="1"/>
        </dgm:presLayoutVars>
      </dgm:prSet>
      <dgm:spPr/>
    </dgm:pt>
    <dgm:pt modelId="{35F9A1C9-D1EE-4D0B-A8A0-F4834878D4C2}" type="pres">
      <dgm:prSet presAssocID="{88D4B9F0-B5B0-47E7-BEF9-EF7750E025C5}" presName="spacer" presStyleCnt="0"/>
      <dgm:spPr/>
    </dgm:pt>
    <dgm:pt modelId="{2C24E8DD-574E-4B05-A54C-58E56508E4DA}" type="pres">
      <dgm:prSet presAssocID="{244F55E2-BA8E-4BC0-87CA-0E01A98EFDFF}" presName="parentText" presStyleLbl="node1" presStyleIdx="3" presStyleCnt="5">
        <dgm:presLayoutVars>
          <dgm:chMax val="0"/>
          <dgm:bulletEnabled val="1"/>
        </dgm:presLayoutVars>
      </dgm:prSet>
      <dgm:spPr/>
    </dgm:pt>
    <dgm:pt modelId="{B8718091-86D6-4FEE-BA17-A5490CBCB07D}" type="pres">
      <dgm:prSet presAssocID="{1181B6E2-806D-4049-8303-019A6178D00A}" presName="spacer" presStyleCnt="0"/>
      <dgm:spPr/>
    </dgm:pt>
    <dgm:pt modelId="{120A7484-0D30-4D16-98CB-906CA1A83252}" type="pres">
      <dgm:prSet presAssocID="{553C2639-6501-44AE-86E0-E2C302933AE7}" presName="parentText" presStyleLbl="node1" presStyleIdx="4" presStyleCnt="5">
        <dgm:presLayoutVars>
          <dgm:chMax val="0"/>
          <dgm:bulletEnabled val="1"/>
        </dgm:presLayoutVars>
      </dgm:prSet>
      <dgm:spPr/>
    </dgm:pt>
  </dgm:ptLst>
  <dgm:cxnLst>
    <dgm:cxn modelId="{2471C31A-1936-48D0-A539-05014A5A2F29}" srcId="{0EBF85E7-A50A-4EA4-8061-33F96A09E1A3}" destId="{553C2639-6501-44AE-86E0-E2C302933AE7}" srcOrd="4" destOrd="0" parTransId="{47EDF567-E809-44CC-B000-BA856FB22A91}" sibTransId="{8AF63568-4993-4FEB-9853-9A8B2FD7282E}"/>
    <dgm:cxn modelId="{87A9AB20-7B4D-4C88-BBF2-E4D63A9C2C12}" type="presOf" srcId="{0EBF85E7-A50A-4EA4-8061-33F96A09E1A3}" destId="{A77164EA-10D3-4816-BDE2-6621B2CE67F6}" srcOrd="0" destOrd="0" presId="urn:microsoft.com/office/officeart/2005/8/layout/vList2"/>
    <dgm:cxn modelId="{1970A925-88B3-43BA-9C15-B464167CFD35}" type="presOf" srcId="{5ECBA096-59AD-4960-9493-627A74CA9E79}" destId="{106CE170-1ACC-4C37-A49C-4CA58F4D1C81}" srcOrd="0" destOrd="0" presId="urn:microsoft.com/office/officeart/2005/8/layout/vList2"/>
    <dgm:cxn modelId="{117E7C2B-4952-47D3-9308-1A960DA0FFF6}" type="presOf" srcId="{EDD9D3A7-0133-4E22-8029-D09019DC5452}" destId="{571C289F-6188-4FD6-8D31-CDDD79E7289A}" srcOrd="0" destOrd="0" presId="urn:microsoft.com/office/officeart/2005/8/layout/vList2"/>
    <dgm:cxn modelId="{38A04142-6823-49C7-BEC8-3979E86417DF}" type="presOf" srcId="{AF1C50CD-7511-4E32-A5EA-3EFBBA5419D9}" destId="{0A728806-E753-40A8-8723-C36F87B41D62}" srcOrd="0" destOrd="0" presId="urn:microsoft.com/office/officeart/2005/8/layout/vList2"/>
    <dgm:cxn modelId="{A3D5264B-A8A1-4392-8B40-440A11CE058F}" srcId="{0EBF85E7-A50A-4EA4-8061-33F96A09E1A3}" destId="{AF1C50CD-7511-4E32-A5EA-3EFBBA5419D9}" srcOrd="2" destOrd="0" parTransId="{E70D2750-091C-4422-B512-4848E40200D0}" sibTransId="{88D4B9F0-B5B0-47E7-BEF9-EF7750E025C5}"/>
    <dgm:cxn modelId="{DBA72F6E-0BF9-4724-8649-6A5E1D79E4E7}" srcId="{0EBF85E7-A50A-4EA4-8061-33F96A09E1A3}" destId="{EDD9D3A7-0133-4E22-8029-D09019DC5452}" srcOrd="1" destOrd="0" parTransId="{B7FF8CDA-30C1-4640-B983-AF2F6BA04920}" sibTransId="{1513A2BA-DA09-4571-8E31-022CCF1B6182}"/>
    <dgm:cxn modelId="{CEB03093-1F77-4E97-9EE1-9727017138D3}" srcId="{0EBF85E7-A50A-4EA4-8061-33F96A09E1A3}" destId="{5ECBA096-59AD-4960-9493-627A74CA9E79}" srcOrd="0" destOrd="0" parTransId="{0252A202-CEA4-41DC-A762-A025CA4E4966}" sibTransId="{C0D74C60-5504-4944-A17F-6846F6431C4D}"/>
    <dgm:cxn modelId="{67CEE1B5-1D09-4323-8348-F0586DF9932E}" type="presOf" srcId="{553C2639-6501-44AE-86E0-E2C302933AE7}" destId="{120A7484-0D30-4D16-98CB-906CA1A83252}" srcOrd="0" destOrd="0" presId="urn:microsoft.com/office/officeart/2005/8/layout/vList2"/>
    <dgm:cxn modelId="{37A7B9C0-337C-4C86-921B-120361351713}" type="presOf" srcId="{244F55E2-BA8E-4BC0-87CA-0E01A98EFDFF}" destId="{2C24E8DD-574E-4B05-A54C-58E56508E4DA}" srcOrd="0" destOrd="0" presId="urn:microsoft.com/office/officeart/2005/8/layout/vList2"/>
    <dgm:cxn modelId="{4FCC04C5-00BE-4AFC-BE2B-E685B856E0C1}" srcId="{0EBF85E7-A50A-4EA4-8061-33F96A09E1A3}" destId="{244F55E2-BA8E-4BC0-87CA-0E01A98EFDFF}" srcOrd="3" destOrd="0" parTransId="{0F106D04-2754-4A67-B931-5CB266FBD9D4}" sibTransId="{1181B6E2-806D-4049-8303-019A6178D00A}"/>
    <dgm:cxn modelId="{D39B2ACD-37FF-4939-AC77-0A1AC8E179E2}" type="presParOf" srcId="{A77164EA-10D3-4816-BDE2-6621B2CE67F6}" destId="{106CE170-1ACC-4C37-A49C-4CA58F4D1C81}" srcOrd="0" destOrd="0" presId="urn:microsoft.com/office/officeart/2005/8/layout/vList2"/>
    <dgm:cxn modelId="{221D8A58-AF3B-4758-B32A-C1042329E9B1}" type="presParOf" srcId="{A77164EA-10D3-4816-BDE2-6621B2CE67F6}" destId="{40A3354C-E78E-4609-B391-12F2A605D55C}" srcOrd="1" destOrd="0" presId="urn:microsoft.com/office/officeart/2005/8/layout/vList2"/>
    <dgm:cxn modelId="{60E3C96E-F04B-4CE1-BC5F-44CA6D74D956}" type="presParOf" srcId="{A77164EA-10D3-4816-BDE2-6621B2CE67F6}" destId="{571C289F-6188-4FD6-8D31-CDDD79E7289A}" srcOrd="2" destOrd="0" presId="urn:microsoft.com/office/officeart/2005/8/layout/vList2"/>
    <dgm:cxn modelId="{14304A54-9BF8-40D1-8972-487FBB574EEB}" type="presParOf" srcId="{A77164EA-10D3-4816-BDE2-6621B2CE67F6}" destId="{BB6C67D9-8559-4418-9DDC-8FD805FD0A1F}" srcOrd="3" destOrd="0" presId="urn:microsoft.com/office/officeart/2005/8/layout/vList2"/>
    <dgm:cxn modelId="{9A9061BA-BB39-48F0-AE02-4CE46F5E34F3}" type="presParOf" srcId="{A77164EA-10D3-4816-BDE2-6621B2CE67F6}" destId="{0A728806-E753-40A8-8723-C36F87B41D62}" srcOrd="4" destOrd="0" presId="urn:microsoft.com/office/officeart/2005/8/layout/vList2"/>
    <dgm:cxn modelId="{88B688BF-6819-44D4-96A4-B08AA661EB2D}" type="presParOf" srcId="{A77164EA-10D3-4816-BDE2-6621B2CE67F6}" destId="{35F9A1C9-D1EE-4D0B-A8A0-F4834878D4C2}" srcOrd="5" destOrd="0" presId="urn:microsoft.com/office/officeart/2005/8/layout/vList2"/>
    <dgm:cxn modelId="{5F0D09EB-DEDB-40AA-897D-549BF282C0F4}" type="presParOf" srcId="{A77164EA-10D3-4816-BDE2-6621B2CE67F6}" destId="{2C24E8DD-574E-4B05-A54C-58E56508E4DA}" srcOrd="6" destOrd="0" presId="urn:microsoft.com/office/officeart/2005/8/layout/vList2"/>
    <dgm:cxn modelId="{145659FA-B6E1-4B6B-8D91-B23ECE9EF25E}" type="presParOf" srcId="{A77164EA-10D3-4816-BDE2-6621B2CE67F6}" destId="{B8718091-86D6-4FEE-BA17-A5490CBCB07D}" srcOrd="7" destOrd="0" presId="urn:microsoft.com/office/officeart/2005/8/layout/vList2"/>
    <dgm:cxn modelId="{8186A2CA-B3B8-4499-B111-E48371B57DA5}" type="presParOf" srcId="{A77164EA-10D3-4816-BDE2-6621B2CE67F6}" destId="{120A7484-0D30-4D16-98CB-906CA1A8325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CE5FF-00CB-4131-8A30-AE8E7A188B10}">
      <dsp:nvSpPr>
        <dsp:cNvPr id="0" name=""/>
        <dsp:cNvSpPr/>
      </dsp:nvSpPr>
      <dsp:spPr>
        <a:xfrm>
          <a:off x="0" y="309960"/>
          <a:ext cx="4695825" cy="1378259"/>
        </a:xfrm>
        <a:prstGeom prst="roundRect">
          <a:avLst/>
        </a:prstGeom>
        <a:gradFill rotWithShape="0">
          <a:gsLst>
            <a:gs pos="0">
              <a:schemeClr val="accent1">
                <a:hueOff val="0"/>
                <a:satOff val="0"/>
                <a:lumOff val="0"/>
                <a:alphaOff val="0"/>
                <a:tint val="60000"/>
                <a:satMod val="100000"/>
                <a:lumMod val="11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Less than 5 years: </a:t>
          </a:r>
        </a:p>
        <a:p>
          <a:pPr marL="0" lvl="0" indent="0" algn="l" defTabSz="1377950">
            <a:lnSpc>
              <a:spcPct val="90000"/>
            </a:lnSpc>
            <a:spcBef>
              <a:spcPct val="0"/>
            </a:spcBef>
            <a:spcAft>
              <a:spcPct val="35000"/>
            </a:spcAft>
            <a:buNone/>
          </a:pPr>
          <a:r>
            <a:rPr lang="en-US" sz="3100" kern="1200" dirty="0"/>
            <a:t>3 hours and 42 minutes</a:t>
          </a:r>
        </a:p>
      </dsp:txBody>
      <dsp:txXfrm>
        <a:off x="67281" y="377241"/>
        <a:ext cx="4561263" cy="1243697"/>
      </dsp:txXfrm>
    </dsp:sp>
    <dsp:sp modelId="{B6F11D72-D58E-4A88-8E7F-2C530DCE1E3D}">
      <dsp:nvSpPr>
        <dsp:cNvPr id="0" name=""/>
        <dsp:cNvSpPr/>
      </dsp:nvSpPr>
      <dsp:spPr>
        <a:xfrm>
          <a:off x="0" y="1777500"/>
          <a:ext cx="4695825" cy="1378259"/>
        </a:xfrm>
        <a:prstGeom prst="roundRect">
          <a:avLst/>
        </a:prstGeom>
        <a:gradFill rotWithShape="0">
          <a:gsLst>
            <a:gs pos="0">
              <a:schemeClr val="accent1">
                <a:hueOff val="0"/>
                <a:satOff val="0"/>
                <a:lumOff val="0"/>
                <a:alphaOff val="0"/>
                <a:tint val="60000"/>
                <a:satMod val="100000"/>
                <a:lumMod val="11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5 to 10 years: </a:t>
          </a:r>
        </a:p>
        <a:p>
          <a:pPr marL="0" lvl="0" indent="0" algn="l" defTabSz="1377950">
            <a:lnSpc>
              <a:spcPct val="90000"/>
            </a:lnSpc>
            <a:spcBef>
              <a:spcPct val="0"/>
            </a:spcBef>
            <a:spcAft>
              <a:spcPct val="35000"/>
            </a:spcAft>
            <a:buNone/>
          </a:pPr>
          <a:r>
            <a:rPr lang="en-US" sz="3100" kern="1200" dirty="0"/>
            <a:t>4 hours and 18 minutes</a:t>
          </a:r>
        </a:p>
      </dsp:txBody>
      <dsp:txXfrm>
        <a:off x="67281" y="1844781"/>
        <a:ext cx="4561263" cy="1243697"/>
      </dsp:txXfrm>
    </dsp:sp>
    <dsp:sp modelId="{67FE819D-2321-43ED-83A9-07F870493E73}">
      <dsp:nvSpPr>
        <dsp:cNvPr id="0" name=""/>
        <dsp:cNvSpPr/>
      </dsp:nvSpPr>
      <dsp:spPr>
        <a:xfrm>
          <a:off x="0" y="3245040"/>
          <a:ext cx="4695825" cy="1378259"/>
        </a:xfrm>
        <a:prstGeom prst="roundRect">
          <a:avLst/>
        </a:prstGeom>
        <a:gradFill rotWithShape="0">
          <a:gsLst>
            <a:gs pos="0">
              <a:schemeClr val="accent1">
                <a:hueOff val="0"/>
                <a:satOff val="0"/>
                <a:lumOff val="0"/>
                <a:alphaOff val="0"/>
                <a:tint val="60000"/>
                <a:satMod val="100000"/>
                <a:lumMod val="11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10 to 15 years:</a:t>
          </a:r>
        </a:p>
        <a:p>
          <a:pPr marL="0" lvl="0" indent="0" algn="l" defTabSz="1377950">
            <a:lnSpc>
              <a:spcPct val="90000"/>
            </a:lnSpc>
            <a:spcBef>
              <a:spcPct val="0"/>
            </a:spcBef>
            <a:spcAft>
              <a:spcPct val="35000"/>
            </a:spcAft>
            <a:buNone/>
          </a:pPr>
          <a:r>
            <a:rPr lang="en-US" sz="3100" kern="1200" dirty="0"/>
            <a:t> 5 hours and 18 minutes</a:t>
          </a:r>
        </a:p>
      </dsp:txBody>
      <dsp:txXfrm>
        <a:off x="67281" y="3312321"/>
        <a:ext cx="4561263" cy="1243697"/>
      </dsp:txXfrm>
    </dsp:sp>
    <dsp:sp modelId="{72D19502-711E-4DEE-A59E-6D9BC3AFD9CD}">
      <dsp:nvSpPr>
        <dsp:cNvPr id="0" name=""/>
        <dsp:cNvSpPr/>
      </dsp:nvSpPr>
      <dsp:spPr>
        <a:xfrm>
          <a:off x="0" y="4712580"/>
          <a:ext cx="4695825" cy="1378259"/>
        </a:xfrm>
        <a:prstGeom prst="roundRect">
          <a:avLst/>
        </a:prstGeom>
        <a:gradFill rotWithShape="0">
          <a:gsLst>
            <a:gs pos="0">
              <a:schemeClr val="accent1">
                <a:hueOff val="0"/>
                <a:satOff val="0"/>
                <a:lumOff val="0"/>
                <a:alphaOff val="0"/>
                <a:tint val="60000"/>
                <a:satMod val="100000"/>
                <a:lumMod val="110000"/>
              </a:schemeClr>
            </a:gs>
            <a:gs pos="100000">
              <a:schemeClr val="accent1">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15 years or more: </a:t>
          </a:r>
        </a:p>
        <a:p>
          <a:pPr marL="0" lvl="0" indent="0" algn="l" defTabSz="1377950">
            <a:lnSpc>
              <a:spcPct val="90000"/>
            </a:lnSpc>
            <a:spcBef>
              <a:spcPct val="0"/>
            </a:spcBef>
            <a:spcAft>
              <a:spcPct val="35000"/>
            </a:spcAft>
            <a:buNone/>
          </a:pPr>
          <a:r>
            <a:rPr lang="en-US" sz="3100" kern="1200" dirty="0"/>
            <a:t>6 hours and 12 minutes</a:t>
          </a:r>
        </a:p>
      </dsp:txBody>
      <dsp:txXfrm>
        <a:off x="67281" y="4779861"/>
        <a:ext cx="4561263" cy="12436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1B869-A493-4123-B475-3A65B16ABA92}">
      <dsp:nvSpPr>
        <dsp:cNvPr id="0" name=""/>
        <dsp:cNvSpPr/>
      </dsp:nvSpPr>
      <dsp:spPr>
        <a:xfrm>
          <a:off x="0" y="3366905"/>
          <a:ext cx="4695825" cy="2209054"/>
        </a:xfrm>
        <a:prstGeom prst="rect">
          <a:avLst/>
        </a:prstGeom>
        <a:gradFill rotWithShape="0">
          <a:gsLst>
            <a:gs pos="0">
              <a:schemeClr val="accent2">
                <a:hueOff val="0"/>
                <a:satOff val="0"/>
                <a:lumOff val="0"/>
                <a:alphaOff val="0"/>
                <a:tint val="60000"/>
                <a:satMod val="100000"/>
                <a:lumMod val="11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The City – 7%  </a:t>
          </a:r>
        </a:p>
      </dsp:txBody>
      <dsp:txXfrm>
        <a:off x="0" y="3366905"/>
        <a:ext cx="4695825" cy="2209054"/>
      </dsp:txXfrm>
    </dsp:sp>
    <dsp:sp modelId="{16EF0DC4-1E54-487C-B816-C60E74DE54B6}">
      <dsp:nvSpPr>
        <dsp:cNvPr id="0" name=""/>
        <dsp:cNvSpPr/>
      </dsp:nvSpPr>
      <dsp:spPr>
        <a:xfrm rot="10800000">
          <a:off x="0" y="2515"/>
          <a:ext cx="4695825" cy="3397525"/>
        </a:xfrm>
        <a:prstGeom prst="upArrowCallout">
          <a:avLst/>
        </a:prstGeom>
        <a:gradFill rotWithShape="0">
          <a:gsLst>
            <a:gs pos="0">
              <a:schemeClr val="accent2">
                <a:hueOff val="5542319"/>
                <a:satOff val="-953"/>
                <a:lumOff val="-9804"/>
                <a:alphaOff val="0"/>
                <a:tint val="60000"/>
                <a:satMod val="100000"/>
                <a:lumMod val="110000"/>
              </a:schemeClr>
            </a:gs>
            <a:gs pos="100000">
              <a:schemeClr val="accent2">
                <a:hueOff val="5542319"/>
                <a:satOff val="-953"/>
                <a:lumOff val="-9804"/>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Employees - 6% of your salary, excluded from Federal and State Income Taxes.</a:t>
          </a:r>
        </a:p>
      </dsp:txBody>
      <dsp:txXfrm rot="10800000">
        <a:off x="0" y="2515"/>
        <a:ext cx="4695825" cy="22076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7F62F-5F09-47D2-AF0B-B75AE46D9904}">
      <dsp:nvSpPr>
        <dsp:cNvPr id="0" name=""/>
        <dsp:cNvSpPr/>
      </dsp:nvSpPr>
      <dsp:spPr>
        <a:xfrm>
          <a:off x="0" y="417287"/>
          <a:ext cx="4695825" cy="2315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448" tIns="437388" rIns="36444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you will receive a lump sum refund of EMPLOYEE  contributions; or</a:t>
          </a:r>
        </a:p>
        <a:p>
          <a:pPr marL="228600" lvl="1" indent="-228600" algn="l" defTabSz="933450">
            <a:lnSpc>
              <a:spcPct val="90000"/>
            </a:lnSpc>
            <a:spcBef>
              <a:spcPct val="0"/>
            </a:spcBef>
            <a:spcAft>
              <a:spcPct val="15000"/>
            </a:spcAft>
            <a:buChar char="•"/>
          </a:pPr>
          <a:r>
            <a:rPr lang="en-US" sz="2100" kern="1200" dirty="0"/>
            <a:t>the refund may be rolled into an Individual Retirement Account (IRA).</a:t>
          </a:r>
        </a:p>
      </dsp:txBody>
      <dsp:txXfrm>
        <a:off x="0" y="417287"/>
        <a:ext cx="4695825" cy="2315250"/>
      </dsp:txXfrm>
    </dsp:sp>
    <dsp:sp modelId="{661A62FA-E1C6-48FA-9C42-1AF3A2AC6C84}">
      <dsp:nvSpPr>
        <dsp:cNvPr id="0" name=""/>
        <dsp:cNvSpPr/>
      </dsp:nvSpPr>
      <dsp:spPr>
        <a:xfrm>
          <a:off x="234791" y="107327"/>
          <a:ext cx="3287077"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933450">
            <a:lnSpc>
              <a:spcPct val="90000"/>
            </a:lnSpc>
            <a:spcBef>
              <a:spcPct val="0"/>
            </a:spcBef>
            <a:spcAft>
              <a:spcPct val="35000"/>
            </a:spcAft>
            <a:buNone/>
          </a:pPr>
          <a:r>
            <a:rPr lang="en-US" sz="2100" kern="1200" dirty="0"/>
            <a:t>With less than five years of credited service</a:t>
          </a:r>
        </a:p>
      </dsp:txBody>
      <dsp:txXfrm>
        <a:off x="265053" y="137589"/>
        <a:ext cx="3226553" cy="559396"/>
      </dsp:txXfrm>
    </dsp:sp>
    <dsp:sp modelId="{6E517E24-65DD-44D1-BA0A-55D2F496FEBC}">
      <dsp:nvSpPr>
        <dsp:cNvPr id="0" name=""/>
        <dsp:cNvSpPr/>
      </dsp:nvSpPr>
      <dsp:spPr>
        <a:xfrm>
          <a:off x="0" y="3155897"/>
          <a:ext cx="4695825" cy="2315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448" tIns="437388" rIns="36444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you may elect a lump sum refund of  EMPLOYEE and EMPLOYER contributions at the time of termination.  </a:t>
          </a:r>
        </a:p>
        <a:p>
          <a:pPr marL="457200" lvl="2" indent="-228600" algn="l" defTabSz="933450">
            <a:lnSpc>
              <a:spcPct val="90000"/>
            </a:lnSpc>
            <a:spcBef>
              <a:spcPct val="0"/>
            </a:spcBef>
            <a:spcAft>
              <a:spcPct val="15000"/>
            </a:spcAft>
            <a:buChar char="•"/>
          </a:pPr>
          <a:r>
            <a:rPr lang="en-US" sz="2100" kern="1200" dirty="0"/>
            <a:t>Contact ERS for additional options..</a:t>
          </a:r>
        </a:p>
      </dsp:txBody>
      <dsp:txXfrm>
        <a:off x="0" y="3155897"/>
        <a:ext cx="4695825" cy="2315250"/>
      </dsp:txXfrm>
    </dsp:sp>
    <dsp:sp modelId="{54782BC1-5A39-407C-8361-B99F099BB327}">
      <dsp:nvSpPr>
        <dsp:cNvPr id="0" name=""/>
        <dsp:cNvSpPr/>
      </dsp:nvSpPr>
      <dsp:spPr>
        <a:xfrm>
          <a:off x="234791" y="2845937"/>
          <a:ext cx="3287077"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933450">
            <a:lnSpc>
              <a:spcPct val="90000"/>
            </a:lnSpc>
            <a:spcBef>
              <a:spcPct val="0"/>
            </a:spcBef>
            <a:spcAft>
              <a:spcPct val="35000"/>
            </a:spcAft>
            <a:buNone/>
          </a:pPr>
          <a:r>
            <a:rPr lang="en-US" sz="2100" kern="1200" dirty="0"/>
            <a:t>With five or more years of credited service</a:t>
          </a:r>
        </a:p>
      </dsp:txBody>
      <dsp:txXfrm>
        <a:off x="265053" y="2876199"/>
        <a:ext cx="3226553" cy="5593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1E161-5214-4AA5-97C5-70B7DF839CD9}">
      <dsp:nvSpPr>
        <dsp:cNvPr id="0" name=""/>
        <dsp:cNvSpPr/>
      </dsp:nvSpPr>
      <dsp:spPr>
        <a:xfrm>
          <a:off x="2276461" y="0"/>
          <a:ext cx="3276594" cy="2057400"/>
        </a:xfrm>
        <a:prstGeom prst="triangle">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a:t>
          </a:r>
          <a:r>
            <a:rPr lang="en-US" sz="1400" b="1" kern="1200" dirty="0"/>
            <a:t> </a:t>
          </a:r>
        </a:p>
        <a:p>
          <a:pPr marL="0" lvl="0" indent="0" algn="ctr" defTabSz="622300">
            <a:lnSpc>
              <a:spcPct val="90000"/>
            </a:lnSpc>
            <a:spcBef>
              <a:spcPct val="0"/>
            </a:spcBef>
            <a:spcAft>
              <a:spcPct val="35000"/>
            </a:spcAft>
            <a:buNone/>
          </a:pPr>
          <a:r>
            <a:rPr lang="en-US" sz="1400" b="1" kern="1200" dirty="0"/>
            <a:t>Emergency Room</a:t>
          </a:r>
        </a:p>
        <a:p>
          <a:pPr marL="0" lvl="0" indent="0" algn="ctr" defTabSz="622300">
            <a:lnSpc>
              <a:spcPct val="90000"/>
            </a:lnSpc>
            <a:spcBef>
              <a:spcPct val="0"/>
            </a:spcBef>
            <a:spcAft>
              <a:spcPct val="35000"/>
            </a:spcAft>
            <a:buNone/>
          </a:pPr>
          <a:r>
            <a:rPr lang="en-US" sz="1400" b="1" kern="1200" dirty="0"/>
            <a:t>Inpatient Care</a:t>
          </a:r>
          <a:endParaRPr lang="en-US" sz="1000" b="1" kern="1200" dirty="0"/>
        </a:p>
      </dsp:txBody>
      <dsp:txXfrm>
        <a:off x="3095610" y="1028700"/>
        <a:ext cx="1638297" cy="1028700"/>
      </dsp:txXfrm>
    </dsp:sp>
    <dsp:sp modelId="{D610DCFE-A903-4EF3-A5D0-D8B67A208BF8}">
      <dsp:nvSpPr>
        <dsp:cNvPr id="0" name=""/>
        <dsp:cNvSpPr/>
      </dsp:nvSpPr>
      <dsp:spPr>
        <a:xfrm>
          <a:off x="609597" y="2057400"/>
          <a:ext cx="3314656" cy="2057400"/>
        </a:xfrm>
        <a:prstGeom prst="triangle">
          <a:avLst/>
        </a:prstGeom>
        <a:solidFill>
          <a:srgbClr val="0099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No Cost</a:t>
          </a:r>
        </a:p>
        <a:p>
          <a:pPr marL="0" lvl="0" indent="0" algn="ctr" defTabSz="622300">
            <a:lnSpc>
              <a:spcPct val="90000"/>
            </a:lnSpc>
            <a:spcBef>
              <a:spcPct val="0"/>
            </a:spcBef>
            <a:spcAft>
              <a:spcPct val="35000"/>
            </a:spcAft>
            <a:buNone/>
          </a:pPr>
          <a:r>
            <a:rPr lang="en-US" sz="1400" b="1" kern="1200" dirty="0"/>
            <a:t>OKC Care Employee Medical Center</a:t>
          </a:r>
        </a:p>
        <a:p>
          <a:pPr marL="0" lvl="0" indent="0" algn="ctr" defTabSz="622300">
            <a:lnSpc>
              <a:spcPct val="90000"/>
            </a:lnSpc>
            <a:spcBef>
              <a:spcPct val="0"/>
            </a:spcBef>
            <a:spcAft>
              <a:spcPct val="35000"/>
            </a:spcAft>
            <a:buNone/>
          </a:pPr>
          <a:r>
            <a:rPr lang="en-US" sz="1400" b="1" kern="1200" dirty="0"/>
            <a:t>EAP</a:t>
          </a:r>
        </a:p>
      </dsp:txBody>
      <dsp:txXfrm>
        <a:off x="1438261" y="3086100"/>
        <a:ext cx="1657328" cy="1028700"/>
      </dsp:txXfrm>
    </dsp:sp>
    <dsp:sp modelId="{63313E38-A7BD-451F-A7FE-8E251FECDA60}">
      <dsp:nvSpPr>
        <dsp:cNvPr id="0" name=""/>
        <dsp:cNvSpPr/>
      </dsp:nvSpPr>
      <dsp:spPr>
        <a:xfrm rot="10800000">
          <a:off x="2257409" y="2057400"/>
          <a:ext cx="3314697" cy="2057400"/>
        </a:xfrm>
        <a:prstGeom prst="triangle">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en-US" sz="900" b="1" kern="1200" dirty="0">
            <a:solidFill>
              <a:schemeClr val="tx1"/>
            </a:solidFill>
          </a:endParaRPr>
        </a:p>
        <a:p>
          <a:pPr marL="0" lvl="0" indent="0" algn="ctr" defTabSz="400050">
            <a:lnSpc>
              <a:spcPct val="90000"/>
            </a:lnSpc>
            <a:spcBef>
              <a:spcPct val="0"/>
            </a:spcBef>
            <a:spcAft>
              <a:spcPct val="35000"/>
            </a:spcAft>
            <a:buNone/>
          </a:pPr>
          <a:r>
            <a:rPr lang="en-US" sz="1400" b="1" u="sng" kern="1200" dirty="0">
              <a:solidFill>
                <a:schemeClr val="tx1"/>
              </a:solidFill>
            </a:rPr>
            <a:t>$$</a:t>
          </a:r>
        </a:p>
        <a:p>
          <a:pPr marL="0" lvl="0" indent="0" algn="ctr" defTabSz="400050">
            <a:lnSpc>
              <a:spcPct val="90000"/>
            </a:lnSpc>
            <a:spcBef>
              <a:spcPct val="0"/>
            </a:spcBef>
            <a:spcAft>
              <a:spcPct val="35000"/>
            </a:spcAft>
            <a:buNone/>
          </a:pPr>
          <a:r>
            <a:rPr lang="en-US" sz="1200" b="1" kern="1200" dirty="0">
              <a:solidFill>
                <a:schemeClr val="tx1"/>
              </a:solidFill>
            </a:rPr>
            <a:t>Urgent Care</a:t>
          </a:r>
        </a:p>
        <a:p>
          <a:pPr marL="0" lvl="0" indent="0" algn="ctr" defTabSz="400050">
            <a:lnSpc>
              <a:spcPct val="90000"/>
            </a:lnSpc>
            <a:spcBef>
              <a:spcPct val="0"/>
            </a:spcBef>
            <a:spcAft>
              <a:spcPct val="35000"/>
            </a:spcAft>
            <a:buNone/>
          </a:pPr>
          <a:r>
            <a:rPr lang="en-US" sz="1200" b="1" kern="1200" dirty="0">
              <a:solidFill>
                <a:schemeClr val="tx1"/>
              </a:solidFill>
            </a:rPr>
            <a:t>Specialist</a:t>
          </a:r>
        </a:p>
        <a:p>
          <a:pPr marL="0" lvl="0" indent="0" algn="ctr" defTabSz="400050">
            <a:lnSpc>
              <a:spcPct val="90000"/>
            </a:lnSpc>
            <a:spcBef>
              <a:spcPct val="0"/>
            </a:spcBef>
            <a:spcAft>
              <a:spcPct val="35000"/>
            </a:spcAft>
            <a:buNone/>
          </a:pPr>
          <a:r>
            <a:rPr lang="en-US" sz="1200" b="1" kern="1200" dirty="0">
              <a:solidFill>
                <a:schemeClr val="tx1"/>
              </a:solidFill>
            </a:rPr>
            <a:t>Outpatient Care</a:t>
          </a:r>
          <a:endParaRPr lang="en-US" sz="900" b="1" kern="1200" dirty="0">
            <a:solidFill>
              <a:schemeClr val="tx1"/>
            </a:solidFill>
          </a:endParaRPr>
        </a:p>
      </dsp:txBody>
      <dsp:txXfrm rot="10800000">
        <a:off x="3086083" y="2057400"/>
        <a:ext cx="1657349" cy="1028700"/>
      </dsp:txXfrm>
    </dsp:sp>
    <dsp:sp modelId="{DB8D859B-F255-4736-9C22-EDF5AD248C08}">
      <dsp:nvSpPr>
        <dsp:cNvPr id="0" name=""/>
        <dsp:cNvSpPr/>
      </dsp:nvSpPr>
      <dsp:spPr>
        <a:xfrm>
          <a:off x="3895707" y="2057400"/>
          <a:ext cx="3352821" cy="2057400"/>
        </a:xfrm>
        <a:prstGeom prst="triangle">
          <a:avLst/>
        </a:prstGeom>
        <a:solidFill>
          <a:srgbClr val="0099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sng" kern="1200" dirty="0"/>
            <a:t>$</a:t>
          </a:r>
        </a:p>
        <a:p>
          <a:pPr marL="0" lvl="0" indent="0" algn="ctr" defTabSz="622300">
            <a:lnSpc>
              <a:spcPct val="90000"/>
            </a:lnSpc>
            <a:spcBef>
              <a:spcPct val="0"/>
            </a:spcBef>
            <a:spcAft>
              <a:spcPct val="35000"/>
            </a:spcAft>
            <a:buNone/>
          </a:pPr>
          <a:r>
            <a:rPr lang="en-US" sz="1400" b="1" kern="1200" dirty="0"/>
            <a:t>Telemedicine</a:t>
          </a:r>
        </a:p>
        <a:p>
          <a:pPr marL="0" lvl="0" indent="0" algn="ctr" defTabSz="622300">
            <a:lnSpc>
              <a:spcPct val="90000"/>
            </a:lnSpc>
            <a:spcBef>
              <a:spcPct val="0"/>
            </a:spcBef>
            <a:spcAft>
              <a:spcPct val="35000"/>
            </a:spcAft>
            <a:buNone/>
          </a:pPr>
          <a:r>
            <a:rPr lang="en-US" sz="1400" b="1" kern="1200" dirty="0"/>
            <a:t>Primary Care</a:t>
          </a:r>
          <a:endParaRPr lang="en-US" sz="1200" b="1" kern="1200" dirty="0"/>
        </a:p>
      </dsp:txBody>
      <dsp:txXfrm>
        <a:off x="4733912" y="3086100"/>
        <a:ext cx="1676411" cy="10287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6C1FB-8EAE-4369-AE85-1B6EF311C502}">
      <dsp:nvSpPr>
        <dsp:cNvPr id="0" name=""/>
        <dsp:cNvSpPr/>
      </dsp:nvSpPr>
      <dsp:spPr>
        <a:xfrm>
          <a:off x="0" y="0"/>
          <a:ext cx="469582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1A2541-5072-4280-9368-72F18B5A365A}">
      <dsp:nvSpPr>
        <dsp:cNvPr id="0" name=""/>
        <dsp:cNvSpPr/>
      </dsp:nvSpPr>
      <dsp:spPr>
        <a:xfrm>
          <a:off x="0" y="0"/>
          <a:ext cx="4695825"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 Formulary is a list of medications that are covered under the plan.  </a:t>
          </a:r>
        </a:p>
      </dsp:txBody>
      <dsp:txXfrm>
        <a:off x="0" y="0"/>
        <a:ext cx="4695825" cy="1394618"/>
      </dsp:txXfrm>
    </dsp:sp>
    <dsp:sp modelId="{B85386B9-81D3-4676-BA6A-987AF56E5DFB}">
      <dsp:nvSpPr>
        <dsp:cNvPr id="0" name=""/>
        <dsp:cNvSpPr/>
      </dsp:nvSpPr>
      <dsp:spPr>
        <a:xfrm>
          <a:off x="0" y="1394618"/>
          <a:ext cx="469582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2F387-5C6A-45B1-B80E-2AF84D587EF2}">
      <dsp:nvSpPr>
        <dsp:cNvPr id="0" name=""/>
        <dsp:cNvSpPr/>
      </dsp:nvSpPr>
      <dsp:spPr>
        <a:xfrm>
          <a:off x="0" y="1394618"/>
          <a:ext cx="4695825"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Each medication class is represented in the formulary.</a:t>
          </a:r>
        </a:p>
      </dsp:txBody>
      <dsp:txXfrm>
        <a:off x="0" y="1394618"/>
        <a:ext cx="4695825" cy="1394618"/>
      </dsp:txXfrm>
    </dsp:sp>
    <dsp:sp modelId="{B8179F23-BA5C-4CEB-93FB-2BBDEAEB4D57}">
      <dsp:nvSpPr>
        <dsp:cNvPr id="0" name=""/>
        <dsp:cNvSpPr/>
      </dsp:nvSpPr>
      <dsp:spPr>
        <a:xfrm>
          <a:off x="0" y="2789237"/>
          <a:ext cx="469582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A6CC4-1C4E-4795-8B2A-28CB717A18E6}">
      <dsp:nvSpPr>
        <dsp:cNvPr id="0" name=""/>
        <dsp:cNvSpPr/>
      </dsp:nvSpPr>
      <dsp:spPr>
        <a:xfrm>
          <a:off x="0" y="2789237"/>
          <a:ext cx="4695825"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It is important to verify your medications are on the formulary. </a:t>
          </a:r>
        </a:p>
      </dsp:txBody>
      <dsp:txXfrm>
        <a:off x="0" y="2789237"/>
        <a:ext cx="4695825" cy="1394618"/>
      </dsp:txXfrm>
    </dsp:sp>
    <dsp:sp modelId="{D0C18B90-2126-4F07-B0CE-9B43266B29F2}">
      <dsp:nvSpPr>
        <dsp:cNvPr id="0" name=""/>
        <dsp:cNvSpPr/>
      </dsp:nvSpPr>
      <dsp:spPr>
        <a:xfrm>
          <a:off x="0" y="4183856"/>
          <a:ext cx="469582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707587-EB45-4BD8-B157-3C5C9F31BDB7}">
      <dsp:nvSpPr>
        <dsp:cNvPr id="0" name=""/>
        <dsp:cNvSpPr/>
      </dsp:nvSpPr>
      <dsp:spPr>
        <a:xfrm>
          <a:off x="0" y="4183856"/>
          <a:ext cx="4695825" cy="139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If your medication is not listed on the formulary,  the medication  </a:t>
          </a:r>
          <a:r>
            <a:rPr lang="en-US" sz="2300" b="1" kern="1200" dirty="0"/>
            <a:t>WILL NOT BE COVERED</a:t>
          </a:r>
          <a:endParaRPr lang="en-US" sz="2300" kern="1200" dirty="0"/>
        </a:p>
      </dsp:txBody>
      <dsp:txXfrm>
        <a:off x="0" y="4183856"/>
        <a:ext cx="4695825" cy="139461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7F62F-5F09-47D2-AF0B-B75AE46D9904}">
      <dsp:nvSpPr>
        <dsp:cNvPr id="0" name=""/>
        <dsp:cNvSpPr/>
      </dsp:nvSpPr>
      <dsp:spPr>
        <a:xfrm>
          <a:off x="0" y="343937"/>
          <a:ext cx="4695825" cy="239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448" tIns="395732" rIns="36444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A prior authorization is a requirement that the physician obtain approval prior to prescribing a specific medication.</a:t>
          </a:r>
        </a:p>
        <a:p>
          <a:pPr marL="171450" lvl="1" indent="-171450" algn="l" defTabSz="844550">
            <a:lnSpc>
              <a:spcPct val="90000"/>
            </a:lnSpc>
            <a:spcBef>
              <a:spcPct val="0"/>
            </a:spcBef>
            <a:spcAft>
              <a:spcPct val="15000"/>
            </a:spcAft>
            <a:buChar char="•"/>
          </a:pPr>
          <a:r>
            <a:rPr lang="en-US" sz="1900" kern="1200" dirty="0"/>
            <a:t>Your physician will be responsible to submit the required documentation.</a:t>
          </a:r>
        </a:p>
      </dsp:txBody>
      <dsp:txXfrm>
        <a:off x="0" y="343937"/>
        <a:ext cx="4695825" cy="2394000"/>
      </dsp:txXfrm>
    </dsp:sp>
    <dsp:sp modelId="{661A62FA-E1C6-48FA-9C42-1AF3A2AC6C84}">
      <dsp:nvSpPr>
        <dsp:cNvPr id="0" name=""/>
        <dsp:cNvSpPr/>
      </dsp:nvSpPr>
      <dsp:spPr>
        <a:xfrm>
          <a:off x="234791" y="63497"/>
          <a:ext cx="3287077"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844550">
            <a:lnSpc>
              <a:spcPct val="90000"/>
            </a:lnSpc>
            <a:spcBef>
              <a:spcPct val="0"/>
            </a:spcBef>
            <a:spcAft>
              <a:spcPct val="35000"/>
            </a:spcAft>
            <a:buNone/>
          </a:pPr>
          <a:r>
            <a:rPr lang="en-US" sz="1900" kern="1200" dirty="0"/>
            <a:t>Prior Authorization</a:t>
          </a:r>
        </a:p>
      </dsp:txBody>
      <dsp:txXfrm>
        <a:off x="262171" y="90877"/>
        <a:ext cx="3232317" cy="506120"/>
      </dsp:txXfrm>
    </dsp:sp>
    <dsp:sp modelId="{6E517E24-65DD-44D1-BA0A-55D2F496FEBC}">
      <dsp:nvSpPr>
        <dsp:cNvPr id="0" name=""/>
        <dsp:cNvSpPr/>
      </dsp:nvSpPr>
      <dsp:spPr>
        <a:xfrm>
          <a:off x="0" y="3120977"/>
          <a:ext cx="4695825" cy="2394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448" tIns="395732" rIns="36444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Some medications require that alternatives have been prescribed and are ineffective or not appropriate treatment options.</a:t>
          </a:r>
        </a:p>
        <a:p>
          <a:pPr marL="171450" lvl="1" indent="-171450" algn="l" defTabSz="844550">
            <a:lnSpc>
              <a:spcPct val="90000"/>
            </a:lnSpc>
            <a:spcBef>
              <a:spcPct val="0"/>
            </a:spcBef>
            <a:spcAft>
              <a:spcPct val="15000"/>
            </a:spcAft>
            <a:buChar char="•"/>
          </a:pPr>
          <a:r>
            <a:rPr lang="en-US" sz="1900" kern="1200" dirty="0"/>
            <a:t>Your physician will be responsible to submit the required documentation.</a:t>
          </a:r>
        </a:p>
      </dsp:txBody>
      <dsp:txXfrm>
        <a:off x="0" y="3120977"/>
        <a:ext cx="4695825" cy="2394000"/>
      </dsp:txXfrm>
    </dsp:sp>
    <dsp:sp modelId="{54782BC1-5A39-407C-8361-B99F099BB327}">
      <dsp:nvSpPr>
        <dsp:cNvPr id="0" name=""/>
        <dsp:cNvSpPr/>
      </dsp:nvSpPr>
      <dsp:spPr>
        <a:xfrm>
          <a:off x="234791" y="2840537"/>
          <a:ext cx="3287077"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844550">
            <a:lnSpc>
              <a:spcPct val="90000"/>
            </a:lnSpc>
            <a:spcBef>
              <a:spcPct val="0"/>
            </a:spcBef>
            <a:spcAft>
              <a:spcPct val="35000"/>
            </a:spcAft>
            <a:buNone/>
          </a:pPr>
          <a:r>
            <a:rPr lang="en-US" sz="1900" kern="1200" dirty="0"/>
            <a:t>Step Therapy</a:t>
          </a:r>
        </a:p>
      </dsp:txBody>
      <dsp:txXfrm>
        <a:off x="262171" y="2867917"/>
        <a:ext cx="3232317" cy="5061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2D296-43BA-44E7-96DE-62A9405D9A62}">
      <dsp:nvSpPr>
        <dsp:cNvPr id="0" name=""/>
        <dsp:cNvSpPr/>
      </dsp:nvSpPr>
      <dsp:spPr>
        <a:xfrm rot="5400000">
          <a:off x="2482895" y="-550343"/>
          <a:ext cx="1585884" cy="3083141"/>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Rates based off of group rates, not age</a:t>
          </a:r>
        </a:p>
        <a:p>
          <a:pPr marL="114300" lvl="1" indent="-114300" algn="l" defTabSz="533400">
            <a:lnSpc>
              <a:spcPct val="90000"/>
            </a:lnSpc>
            <a:spcBef>
              <a:spcPct val="0"/>
            </a:spcBef>
            <a:spcAft>
              <a:spcPct val="15000"/>
            </a:spcAft>
            <a:buChar char="•"/>
          </a:pPr>
          <a:r>
            <a:rPr lang="en-US" sz="1200" kern="1200" dirty="0"/>
            <a:t>Guaranteed issue for new hires</a:t>
          </a:r>
        </a:p>
        <a:p>
          <a:pPr marL="114300" lvl="1" indent="-114300" algn="l" defTabSz="533400">
            <a:lnSpc>
              <a:spcPct val="90000"/>
            </a:lnSpc>
            <a:spcBef>
              <a:spcPct val="0"/>
            </a:spcBef>
            <a:spcAft>
              <a:spcPct val="15000"/>
            </a:spcAft>
            <a:buChar char="•"/>
          </a:pPr>
          <a:r>
            <a:rPr lang="en-US" sz="1200" kern="1200" dirty="0"/>
            <a:t>Typically lower premium cost</a:t>
          </a:r>
        </a:p>
      </dsp:txBody>
      <dsp:txXfrm rot="-5400000">
        <a:off x="1734267" y="275701"/>
        <a:ext cx="3005725" cy="1431052"/>
      </dsp:txXfrm>
    </dsp:sp>
    <dsp:sp modelId="{46AB6DAE-A70F-46EB-B89E-027A3614D95F}">
      <dsp:nvSpPr>
        <dsp:cNvPr id="0" name=""/>
        <dsp:cNvSpPr/>
      </dsp:nvSpPr>
      <dsp:spPr>
        <a:xfrm>
          <a:off x="0" y="49"/>
          <a:ext cx="1734267" cy="1982355"/>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Group Life -</a:t>
          </a:r>
        </a:p>
      </dsp:txBody>
      <dsp:txXfrm>
        <a:off x="84660" y="84709"/>
        <a:ext cx="1564947" cy="1813035"/>
      </dsp:txXfrm>
    </dsp:sp>
    <dsp:sp modelId="{618AC7E9-D3FC-4466-B4A8-7D6F0C0CC03D}">
      <dsp:nvSpPr>
        <dsp:cNvPr id="0" name=""/>
        <dsp:cNvSpPr/>
      </dsp:nvSpPr>
      <dsp:spPr>
        <a:xfrm rot="5400000">
          <a:off x="2482895" y="1531129"/>
          <a:ext cx="1585884" cy="3083141"/>
        </a:xfrm>
        <a:prstGeom prst="round2SameRect">
          <a:avLst/>
        </a:prstGeom>
        <a:solidFill>
          <a:schemeClr val="accent5">
            <a:tint val="40000"/>
            <a:alpha val="90000"/>
            <a:hueOff val="-16106327"/>
            <a:satOff val="2911"/>
            <a:lumOff val="-1019"/>
            <a:alphaOff val="0"/>
          </a:schemeClr>
        </a:solidFill>
        <a:ln w="12700" cap="flat" cmpd="sng" algn="ctr">
          <a:solidFill>
            <a:schemeClr val="accent5">
              <a:tint val="40000"/>
              <a:alpha val="90000"/>
              <a:hueOff val="-16106327"/>
              <a:satOff val="2911"/>
              <a:lumOff val="-10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Purchase in 10, 20, 30 year terms</a:t>
          </a:r>
        </a:p>
        <a:p>
          <a:pPr marL="114300" lvl="1" indent="-114300" algn="l" defTabSz="533400">
            <a:lnSpc>
              <a:spcPct val="90000"/>
            </a:lnSpc>
            <a:spcBef>
              <a:spcPct val="0"/>
            </a:spcBef>
            <a:spcAft>
              <a:spcPct val="15000"/>
            </a:spcAft>
            <a:buChar char="•"/>
          </a:pPr>
          <a:r>
            <a:rPr lang="en-US" sz="1200" kern="1200" dirty="0"/>
            <a:t>Rate stays the same throughout term</a:t>
          </a:r>
        </a:p>
        <a:p>
          <a:pPr marL="114300" lvl="1" indent="-114300" algn="l" defTabSz="533400">
            <a:lnSpc>
              <a:spcPct val="90000"/>
            </a:lnSpc>
            <a:spcBef>
              <a:spcPct val="0"/>
            </a:spcBef>
            <a:spcAft>
              <a:spcPct val="15000"/>
            </a:spcAft>
            <a:buChar char="•"/>
          </a:pPr>
          <a:r>
            <a:rPr lang="en-US" sz="1200" kern="1200" dirty="0"/>
            <a:t>Upon separation of employment, policy can be converted to direct bill for the same rate.</a:t>
          </a:r>
        </a:p>
        <a:p>
          <a:pPr marL="114300" lvl="1" indent="-114300" algn="l" defTabSz="533400">
            <a:lnSpc>
              <a:spcPct val="90000"/>
            </a:lnSpc>
            <a:spcBef>
              <a:spcPct val="0"/>
            </a:spcBef>
            <a:spcAft>
              <a:spcPct val="15000"/>
            </a:spcAft>
            <a:buChar char="•"/>
          </a:pPr>
          <a:r>
            <a:rPr lang="en-US" sz="1200" kern="1200" dirty="0"/>
            <a:t>Ability to reissue policy at end of term.  Rate will change based on your current age.</a:t>
          </a:r>
        </a:p>
      </dsp:txBody>
      <dsp:txXfrm rot="-5400000">
        <a:off x="1734267" y="2357173"/>
        <a:ext cx="3005725" cy="1431052"/>
      </dsp:txXfrm>
    </dsp:sp>
    <dsp:sp modelId="{F3D4F96F-7045-4163-B90F-D6AAB461BEAC}">
      <dsp:nvSpPr>
        <dsp:cNvPr id="0" name=""/>
        <dsp:cNvSpPr/>
      </dsp:nvSpPr>
      <dsp:spPr>
        <a:xfrm>
          <a:off x="0" y="2081522"/>
          <a:ext cx="1734267" cy="1982355"/>
        </a:xfrm>
        <a:prstGeom prst="roundRect">
          <a:avLst/>
        </a:prstGeom>
        <a:solidFill>
          <a:schemeClr val="accent5">
            <a:hueOff val="-16063984"/>
            <a:satOff val="2870"/>
            <a:lumOff val="-6275"/>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Individual Life -</a:t>
          </a:r>
        </a:p>
      </dsp:txBody>
      <dsp:txXfrm>
        <a:off x="84660" y="2166182"/>
        <a:ext cx="1564947" cy="18130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C4EE1-1FFF-4ADA-BCA0-20447B1C47DC}">
      <dsp:nvSpPr>
        <dsp:cNvPr id="0" name=""/>
        <dsp:cNvSpPr/>
      </dsp:nvSpPr>
      <dsp:spPr>
        <a:xfrm>
          <a:off x="1736562" y="899928"/>
          <a:ext cx="336031" cy="91440"/>
        </a:xfrm>
        <a:custGeom>
          <a:avLst/>
          <a:gdLst/>
          <a:ahLst/>
          <a:cxnLst/>
          <a:rect l="0" t="0" r="0" b="0"/>
          <a:pathLst>
            <a:path>
              <a:moveTo>
                <a:pt x="0" y="45720"/>
              </a:moveTo>
              <a:lnTo>
                <a:pt x="185115" y="45720"/>
              </a:lnTo>
              <a:lnTo>
                <a:pt x="185115" y="48445"/>
              </a:lnTo>
              <a:lnTo>
                <a:pt x="336031" y="48445"/>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95412" y="943682"/>
        <a:ext cx="18332" cy="3931"/>
      </dsp:txXfrm>
    </dsp:sp>
    <dsp:sp modelId="{80076DEF-F875-427B-8D55-412899B884E9}">
      <dsp:nvSpPr>
        <dsp:cNvPr id="0" name=""/>
        <dsp:cNvSpPr/>
      </dsp:nvSpPr>
      <dsp:spPr>
        <a:xfrm>
          <a:off x="30556" y="433306"/>
          <a:ext cx="1707805" cy="10246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84" tIns="87841" rIns="83684" bIns="87841"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2"/>
              </a:solidFill>
            </a:rPr>
            <a:t>Marriage / Divorce</a:t>
          </a:r>
        </a:p>
      </dsp:txBody>
      <dsp:txXfrm>
        <a:off x="30556" y="433306"/>
        <a:ext cx="1707805" cy="1024683"/>
      </dsp:txXfrm>
    </dsp:sp>
    <dsp:sp modelId="{C893C01C-DE89-4839-AC97-BFB52F2BC99A}">
      <dsp:nvSpPr>
        <dsp:cNvPr id="0" name=""/>
        <dsp:cNvSpPr/>
      </dsp:nvSpPr>
      <dsp:spPr>
        <a:xfrm>
          <a:off x="3810999" y="902653"/>
          <a:ext cx="362195" cy="91440"/>
        </a:xfrm>
        <a:custGeom>
          <a:avLst/>
          <a:gdLst/>
          <a:ahLst/>
          <a:cxnLst/>
          <a:rect l="0" t="0" r="0" b="0"/>
          <a:pathLst>
            <a:path>
              <a:moveTo>
                <a:pt x="0" y="45720"/>
              </a:moveTo>
              <a:lnTo>
                <a:pt x="362195" y="45720"/>
              </a:lnTo>
            </a:path>
          </a:pathLst>
        </a:custGeom>
        <a:noFill/>
        <a:ln w="9525" cap="flat" cmpd="sng" algn="ctr">
          <a:solidFill>
            <a:schemeClr val="accent5">
              <a:hueOff val="-2677331"/>
              <a:satOff val="478"/>
              <a:lumOff val="-104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982277" y="946408"/>
        <a:ext cx="19639" cy="3931"/>
      </dsp:txXfrm>
    </dsp:sp>
    <dsp:sp modelId="{6FB571D7-A040-4669-A83A-F75E7D39E6C3}">
      <dsp:nvSpPr>
        <dsp:cNvPr id="0" name=""/>
        <dsp:cNvSpPr/>
      </dsp:nvSpPr>
      <dsp:spPr>
        <a:xfrm>
          <a:off x="2104994" y="436032"/>
          <a:ext cx="1707805" cy="1024683"/>
        </a:xfrm>
        <a:prstGeom prst="rect">
          <a:avLst/>
        </a:prstGeom>
        <a:solidFill>
          <a:schemeClr val="accent5">
            <a:hueOff val="-2294855"/>
            <a:satOff val="410"/>
            <a:lumOff val="-89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84" tIns="87841" rIns="83684" bIns="8784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rPr>
            <a:t>Birth /Adoption / Gain Legal Custody</a:t>
          </a:r>
        </a:p>
      </dsp:txBody>
      <dsp:txXfrm>
        <a:off x="2104994" y="436032"/>
        <a:ext cx="1707805" cy="1024683"/>
      </dsp:txXfrm>
    </dsp:sp>
    <dsp:sp modelId="{5F4FFA62-8421-4C49-8216-422AC28E76F5}">
      <dsp:nvSpPr>
        <dsp:cNvPr id="0" name=""/>
        <dsp:cNvSpPr/>
      </dsp:nvSpPr>
      <dsp:spPr>
        <a:xfrm>
          <a:off x="5911600" y="902653"/>
          <a:ext cx="362195" cy="91440"/>
        </a:xfrm>
        <a:custGeom>
          <a:avLst/>
          <a:gdLst/>
          <a:ahLst/>
          <a:cxnLst/>
          <a:rect l="0" t="0" r="0" b="0"/>
          <a:pathLst>
            <a:path>
              <a:moveTo>
                <a:pt x="0" y="45720"/>
              </a:moveTo>
              <a:lnTo>
                <a:pt x="362195" y="45720"/>
              </a:lnTo>
            </a:path>
          </a:pathLst>
        </a:custGeom>
        <a:noFill/>
        <a:ln w="9525" cap="flat" cmpd="sng" algn="ctr">
          <a:solidFill>
            <a:schemeClr val="accent5">
              <a:hueOff val="-5354661"/>
              <a:satOff val="957"/>
              <a:lumOff val="-209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082878" y="946408"/>
        <a:ext cx="19639" cy="3931"/>
      </dsp:txXfrm>
    </dsp:sp>
    <dsp:sp modelId="{B517D493-4F72-472C-8212-80841836F1BE}">
      <dsp:nvSpPr>
        <dsp:cNvPr id="0" name=""/>
        <dsp:cNvSpPr/>
      </dsp:nvSpPr>
      <dsp:spPr>
        <a:xfrm>
          <a:off x="4205595" y="436032"/>
          <a:ext cx="1707805" cy="1024683"/>
        </a:xfrm>
        <a:prstGeom prst="rect">
          <a:avLst/>
        </a:prstGeom>
        <a:solidFill>
          <a:schemeClr val="accent5">
            <a:hueOff val="-4589710"/>
            <a:satOff val="820"/>
            <a:lumOff val="-17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84" tIns="87841" rIns="83684" bIns="8784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rPr>
            <a:t>Dependent’s change in status (employment)</a:t>
          </a:r>
        </a:p>
      </dsp:txBody>
      <dsp:txXfrm>
        <a:off x="4205595" y="436032"/>
        <a:ext cx="1707805" cy="1024683"/>
      </dsp:txXfrm>
    </dsp:sp>
    <dsp:sp modelId="{F4B72687-1DD6-476E-85E0-133AD87A83EC}">
      <dsp:nvSpPr>
        <dsp:cNvPr id="0" name=""/>
        <dsp:cNvSpPr/>
      </dsp:nvSpPr>
      <dsp:spPr>
        <a:xfrm>
          <a:off x="858296" y="1458915"/>
          <a:ext cx="6301802" cy="504513"/>
        </a:xfrm>
        <a:custGeom>
          <a:avLst/>
          <a:gdLst/>
          <a:ahLst/>
          <a:cxnLst/>
          <a:rect l="0" t="0" r="0" b="0"/>
          <a:pathLst>
            <a:path>
              <a:moveTo>
                <a:pt x="6301802" y="0"/>
              </a:moveTo>
              <a:lnTo>
                <a:pt x="6301802" y="269356"/>
              </a:lnTo>
              <a:lnTo>
                <a:pt x="0" y="269356"/>
              </a:lnTo>
              <a:lnTo>
                <a:pt x="0" y="504513"/>
              </a:lnTo>
            </a:path>
          </a:pathLst>
        </a:custGeom>
        <a:noFill/>
        <a:ln w="9525" cap="flat" cmpd="sng" algn="ctr">
          <a:solidFill>
            <a:schemeClr val="accent5">
              <a:hueOff val="-8031992"/>
              <a:satOff val="1435"/>
              <a:lumOff val="-31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851085" y="1709206"/>
        <a:ext cx="316224" cy="3931"/>
      </dsp:txXfrm>
    </dsp:sp>
    <dsp:sp modelId="{86C39593-5F56-4462-BB9F-E31913EDF971}">
      <dsp:nvSpPr>
        <dsp:cNvPr id="0" name=""/>
        <dsp:cNvSpPr/>
      </dsp:nvSpPr>
      <dsp:spPr>
        <a:xfrm>
          <a:off x="6306196" y="436032"/>
          <a:ext cx="1707805" cy="1024683"/>
        </a:xfrm>
        <a:prstGeom prst="rect">
          <a:avLst/>
        </a:prstGeom>
        <a:solidFill>
          <a:schemeClr val="accent5">
            <a:hueOff val="-6884565"/>
            <a:satOff val="1230"/>
            <a:lumOff val="-26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84" tIns="87841" rIns="83684" bIns="8784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rPr>
            <a:t>Employee or Spouse changes employment status</a:t>
          </a:r>
        </a:p>
      </dsp:txBody>
      <dsp:txXfrm>
        <a:off x="6306196" y="436032"/>
        <a:ext cx="1707805" cy="1024683"/>
      </dsp:txXfrm>
    </dsp:sp>
    <dsp:sp modelId="{A3DB23A3-6B7F-48EC-800F-65D6C66D40CF}">
      <dsp:nvSpPr>
        <dsp:cNvPr id="0" name=""/>
        <dsp:cNvSpPr/>
      </dsp:nvSpPr>
      <dsp:spPr>
        <a:xfrm>
          <a:off x="1710398" y="2462450"/>
          <a:ext cx="362195" cy="91440"/>
        </a:xfrm>
        <a:custGeom>
          <a:avLst/>
          <a:gdLst/>
          <a:ahLst/>
          <a:cxnLst/>
          <a:rect l="0" t="0" r="0" b="0"/>
          <a:pathLst>
            <a:path>
              <a:moveTo>
                <a:pt x="0" y="45720"/>
              </a:moveTo>
              <a:lnTo>
                <a:pt x="362195" y="45720"/>
              </a:lnTo>
            </a:path>
          </a:pathLst>
        </a:custGeom>
        <a:noFill/>
        <a:ln w="9525" cap="flat" cmpd="sng" algn="ctr">
          <a:solidFill>
            <a:schemeClr val="accent5">
              <a:hueOff val="-10709323"/>
              <a:satOff val="1913"/>
              <a:lumOff val="-418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881676" y="2506204"/>
        <a:ext cx="19639" cy="3931"/>
      </dsp:txXfrm>
    </dsp:sp>
    <dsp:sp modelId="{C285EBF1-0B29-4532-AC1D-29D08AB58910}">
      <dsp:nvSpPr>
        <dsp:cNvPr id="0" name=""/>
        <dsp:cNvSpPr/>
      </dsp:nvSpPr>
      <dsp:spPr>
        <a:xfrm>
          <a:off x="4393" y="1995829"/>
          <a:ext cx="1707805" cy="1024683"/>
        </a:xfrm>
        <a:prstGeom prst="rect">
          <a:avLst/>
        </a:prstGeom>
        <a:solidFill>
          <a:schemeClr val="accent5">
            <a:hueOff val="-9179420"/>
            <a:satOff val="1640"/>
            <a:lumOff val="-358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84" tIns="87841" rIns="83684" bIns="87841"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2"/>
              </a:solidFill>
            </a:rPr>
            <a:t>Death</a:t>
          </a:r>
        </a:p>
      </dsp:txBody>
      <dsp:txXfrm>
        <a:off x="4393" y="1995829"/>
        <a:ext cx="1707805" cy="1024683"/>
      </dsp:txXfrm>
    </dsp:sp>
    <dsp:sp modelId="{8E9122EB-FB61-4FA7-96BE-5878B7D28B9C}">
      <dsp:nvSpPr>
        <dsp:cNvPr id="0" name=""/>
        <dsp:cNvSpPr/>
      </dsp:nvSpPr>
      <dsp:spPr>
        <a:xfrm>
          <a:off x="3915585" y="2462450"/>
          <a:ext cx="362195" cy="91440"/>
        </a:xfrm>
        <a:custGeom>
          <a:avLst/>
          <a:gdLst/>
          <a:ahLst/>
          <a:cxnLst/>
          <a:rect l="0" t="0" r="0" b="0"/>
          <a:pathLst>
            <a:path>
              <a:moveTo>
                <a:pt x="0" y="45720"/>
              </a:moveTo>
              <a:lnTo>
                <a:pt x="362195" y="45720"/>
              </a:lnTo>
            </a:path>
          </a:pathLst>
        </a:custGeom>
        <a:noFill/>
        <a:ln w="9525" cap="flat" cmpd="sng" algn="ctr">
          <a:solidFill>
            <a:schemeClr val="accent5">
              <a:hueOff val="-13386653"/>
              <a:satOff val="2392"/>
              <a:lumOff val="-522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086863" y="2506204"/>
        <a:ext cx="19639" cy="3931"/>
      </dsp:txXfrm>
    </dsp:sp>
    <dsp:sp modelId="{C79B3C56-A230-4240-A212-AE6BFC396084}">
      <dsp:nvSpPr>
        <dsp:cNvPr id="0" name=""/>
        <dsp:cNvSpPr/>
      </dsp:nvSpPr>
      <dsp:spPr>
        <a:xfrm>
          <a:off x="2104994" y="1853510"/>
          <a:ext cx="1812391" cy="1309319"/>
        </a:xfrm>
        <a:prstGeom prst="rect">
          <a:avLst/>
        </a:prstGeom>
        <a:solidFill>
          <a:schemeClr val="accent5">
            <a:hueOff val="-11474274"/>
            <a:satOff val="2050"/>
            <a:lumOff val="-44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84" tIns="87841" rIns="83684" bIns="8784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rPr>
            <a:t>Significant change in premium cost or coverage attributable to spouse’s employment</a:t>
          </a:r>
        </a:p>
      </dsp:txBody>
      <dsp:txXfrm>
        <a:off x="2104994" y="1853510"/>
        <a:ext cx="1812391" cy="1309319"/>
      </dsp:txXfrm>
    </dsp:sp>
    <dsp:sp modelId="{2DF2A787-BAB4-4F31-9FE5-41E160F00F20}">
      <dsp:nvSpPr>
        <dsp:cNvPr id="0" name=""/>
        <dsp:cNvSpPr/>
      </dsp:nvSpPr>
      <dsp:spPr>
        <a:xfrm>
          <a:off x="6016186" y="2462450"/>
          <a:ext cx="362195" cy="91440"/>
        </a:xfrm>
        <a:custGeom>
          <a:avLst/>
          <a:gdLst/>
          <a:ahLst/>
          <a:cxnLst/>
          <a:rect l="0" t="0" r="0" b="0"/>
          <a:pathLst>
            <a:path>
              <a:moveTo>
                <a:pt x="0" y="45720"/>
              </a:moveTo>
              <a:lnTo>
                <a:pt x="362195" y="45720"/>
              </a:lnTo>
            </a:path>
          </a:pathLst>
        </a:custGeom>
        <a:noFill/>
        <a:ln w="9525" cap="flat" cmpd="sng" algn="ctr">
          <a:solidFill>
            <a:schemeClr val="accent5">
              <a:hueOff val="-16063984"/>
              <a:satOff val="2870"/>
              <a:lumOff val="-627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187464" y="2506204"/>
        <a:ext cx="19639" cy="3931"/>
      </dsp:txXfrm>
    </dsp:sp>
    <dsp:sp modelId="{9FB06670-6067-462C-B17A-6540FCE2A687}">
      <dsp:nvSpPr>
        <dsp:cNvPr id="0" name=""/>
        <dsp:cNvSpPr/>
      </dsp:nvSpPr>
      <dsp:spPr>
        <a:xfrm>
          <a:off x="4310181" y="1995829"/>
          <a:ext cx="1707805" cy="1024683"/>
        </a:xfrm>
        <a:prstGeom prst="rect">
          <a:avLst/>
        </a:prstGeom>
        <a:solidFill>
          <a:schemeClr val="accent5">
            <a:hueOff val="-13769129"/>
            <a:satOff val="2460"/>
            <a:lumOff val="-53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84" tIns="87841" rIns="83684" bIns="8784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rPr>
            <a:t>New residence inside/outside of HMO service area</a:t>
          </a:r>
        </a:p>
      </dsp:txBody>
      <dsp:txXfrm>
        <a:off x="4310181" y="1995829"/>
        <a:ext cx="1707805" cy="1024683"/>
      </dsp:txXfrm>
    </dsp:sp>
    <dsp:sp modelId="{DA5798FB-B4CE-46AF-ADA9-0CF64246A60E}">
      <dsp:nvSpPr>
        <dsp:cNvPr id="0" name=""/>
        <dsp:cNvSpPr/>
      </dsp:nvSpPr>
      <dsp:spPr>
        <a:xfrm>
          <a:off x="6410782" y="1995829"/>
          <a:ext cx="1707805" cy="1024683"/>
        </a:xfrm>
        <a:prstGeom prst="rect">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84" tIns="87841" rIns="83684" bIns="87841"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2"/>
              </a:solidFill>
            </a:rPr>
            <a:t>Questions???? Contact Employee Benefits</a:t>
          </a:r>
        </a:p>
      </dsp:txBody>
      <dsp:txXfrm>
        <a:off x="6410782" y="1995829"/>
        <a:ext cx="1707805" cy="102468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729E6-FFEF-4976-9FAE-FD7385070367}">
      <dsp:nvSpPr>
        <dsp:cNvPr id="0" name=""/>
        <dsp:cNvSpPr/>
      </dsp:nvSpPr>
      <dsp:spPr>
        <a:xfrm>
          <a:off x="2476" y="481819"/>
          <a:ext cx="2543047" cy="2403738"/>
        </a:xfrm>
        <a:prstGeom prst="roundRect">
          <a:avLst>
            <a:gd name="adj" fmla="val 10000"/>
          </a:avLst>
        </a:prstGeom>
        <a:gradFill rotWithShape="0">
          <a:gsLst>
            <a:gs pos="0">
              <a:schemeClr val="accent6">
                <a:hueOff val="0"/>
                <a:satOff val="0"/>
                <a:lumOff val="0"/>
                <a:alphaOff val="0"/>
                <a:tint val="60000"/>
                <a:satMod val="100000"/>
                <a:lumMod val="110000"/>
              </a:schemeClr>
            </a:gs>
            <a:gs pos="100000">
              <a:schemeClr val="accent6">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FCB4FB-3957-43D7-8BD8-AEA3D74B5EC8}">
      <dsp:nvSpPr>
        <dsp:cNvPr id="0" name=""/>
        <dsp:cNvSpPr/>
      </dsp:nvSpPr>
      <dsp:spPr>
        <a:xfrm>
          <a:off x="246145" y="713304"/>
          <a:ext cx="2543047" cy="2403738"/>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Before - Tax Option (also called Section 125 or Cafeteria Plan) allows you to have your group insurance premiums deducted from your paycheck before taxes. </a:t>
          </a:r>
        </a:p>
      </dsp:txBody>
      <dsp:txXfrm>
        <a:off x="316548" y="783707"/>
        <a:ext cx="2402241" cy="2262932"/>
      </dsp:txXfrm>
    </dsp:sp>
    <dsp:sp modelId="{91C505E6-9BDA-43FB-AEB7-C94F852FE225}">
      <dsp:nvSpPr>
        <dsp:cNvPr id="0" name=""/>
        <dsp:cNvSpPr/>
      </dsp:nvSpPr>
      <dsp:spPr>
        <a:xfrm>
          <a:off x="3032861" y="481819"/>
          <a:ext cx="2543047" cy="2403738"/>
        </a:xfrm>
        <a:prstGeom prst="roundRect">
          <a:avLst>
            <a:gd name="adj" fmla="val 10000"/>
          </a:avLst>
        </a:prstGeom>
        <a:gradFill rotWithShape="0">
          <a:gsLst>
            <a:gs pos="0">
              <a:schemeClr val="accent6">
                <a:hueOff val="0"/>
                <a:satOff val="0"/>
                <a:lumOff val="0"/>
                <a:alphaOff val="0"/>
                <a:tint val="60000"/>
                <a:satMod val="100000"/>
                <a:lumMod val="110000"/>
              </a:schemeClr>
            </a:gs>
            <a:gs pos="100000">
              <a:schemeClr val="accent6">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1A457E1-506A-41C3-94A4-487EF461BC1E}">
      <dsp:nvSpPr>
        <dsp:cNvPr id="0" name=""/>
        <dsp:cNvSpPr/>
      </dsp:nvSpPr>
      <dsp:spPr>
        <a:xfrm>
          <a:off x="3276530" y="713304"/>
          <a:ext cx="2543047" cy="2403738"/>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This means you pay no federal or state tax on your premium contributions, resulting in more take home pay.</a:t>
          </a:r>
        </a:p>
      </dsp:txBody>
      <dsp:txXfrm>
        <a:off x="3346933" y="783707"/>
        <a:ext cx="2402241" cy="2262932"/>
      </dsp:txXfrm>
    </dsp:sp>
    <dsp:sp modelId="{BCCDB67A-4CED-4EBC-8822-E53634678751}">
      <dsp:nvSpPr>
        <dsp:cNvPr id="0" name=""/>
        <dsp:cNvSpPr/>
      </dsp:nvSpPr>
      <dsp:spPr>
        <a:xfrm>
          <a:off x="6063246" y="481819"/>
          <a:ext cx="2148808" cy="2397263"/>
        </a:xfrm>
        <a:prstGeom prst="roundRect">
          <a:avLst>
            <a:gd name="adj" fmla="val 10000"/>
          </a:avLst>
        </a:prstGeom>
        <a:gradFill rotWithShape="0">
          <a:gsLst>
            <a:gs pos="0">
              <a:schemeClr val="accent6">
                <a:hueOff val="0"/>
                <a:satOff val="0"/>
                <a:lumOff val="0"/>
                <a:alphaOff val="0"/>
                <a:tint val="60000"/>
                <a:satMod val="100000"/>
                <a:lumMod val="110000"/>
              </a:schemeClr>
            </a:gs>
            <a:gs pos="100000">
              <a:schemeClr val="accent6">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A8A43A-ECFE-4CB3-B54B-73D1F0D3AA3A}">
      <dsp:nvSpPr>
        <dsp:cNvPr id="0" name=""/>
        <dsp:cNvSpPr/>
      </dsp:nvSpPr>
      <dsp:spPr>
        <a:xfrm>
          <a:off x="6306915" y="713304"/>
          <a:ext cx="2148808" cy="239726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Deductions must all be either before or after tax, if applicable.</a:t>
          </a:r>
        </a:p>
      </dsp:txBody>
      <dsp:txXfrm>
        <a:off x="6369851" y="776240"/>
        <a:ext cx="2022936" cy="227139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BED0D-BDCD-420E-BAC9-6BC38C8C552F}">
      <dsp:nvSpPr>
        <dsp:cNvPr id="0" name=""/>
        <dsp:cNvSpPr/>
      </dsp:nvSpPr>
      <dsp:spPr>
        <a:xfrm>
          <a:off x="0" y="83837"/>
          <a:ext cx="4695825" cy="176904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enrollment packet has valuable information and forms; please take the time this weekend to read over the information and complete and sign the attached forms. Please circle the plans you wish to elect on the enrollment form.</a:t>
          </a:r>
        </a:p>
      </dsp:txBody>
      <dsp:txXfrm>
        <a:off x="86357" y="170194"/>
        <a:ext cx="4523111" cy="1596326"/>
      </dsp:txXfrm>
    </dsp:sp>
    <dsp:sp modelId="{1B34FCBB-3391-4E2E-84F0-269FBDF12F98}">
      <dsp:nvSpPr>
        <dsp:cNvPr id="0" name=""/>
        <dsp:cNvSpPr/>
      </dsp:nvSpPr>
      <dsp:spPr>
        <a:xfrm>
          <a:off x="0" y="1904717"/>
          <a:ext cx="4695825" cy="1769040"/>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Even if you are not electing coverage for spouse or dependent children, you should still designate beneficiaries for Group Life Insurance, Final Wages, and Retirement.  Regardless of any elections you make, these will all still apply.</a:t>
          </a:r>
        </a:p>
      </dsp:txBody>
      <dsp:txXfrm>
        <a:off x="86357" y="1991074"/>
        <a:ext cx="4523111" cy="1596326"/>
      </dsp:txXfrm>
    </dsp:sp>
    <dsp:sp modelId="{B879AA91-CEA6-4592-9F42-E199866DC8B9}">
      <dsp:nvSpPr>
        <dsp:cNvPr id="0" name=""/>
        <dsp:cNvSpPr/>
      </dsp:nvSpPr>
      <dsp:spPr>
        <a:xfrm>
          <a:off x="0" y="3725597"/>
          <a:ext cx="4695825" cy="1769040"/>
        </a:xfrm>
        <a:prstGeom prst="round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DO NOT FORGET TO BRING ENROLLMENT FORM BACK ON MONDAY!!!</a:t>
          </a:r>
          <a:endParaRPr lang="en-US" sz="1800" kern="1200" dirty="0">
            <a:solidFill>
              <a:schemeClr val="bg1"/>
            </a:solidFill>
          </a:endParaRPr>
        </a:p>
      </dsp:txBody>
      <dsp:txXfrm>
        <a:off x="86357" y="3811954"/>
        <a:ext cx="4523111" cy="159632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29BE77-C48C-46D6-888A-3CFF72A64A80}">
      <dsp:nvSpPr>
        <dsp:cNvPr id="0" name=""/>
        <dsp:cNvSpPr/>
      </dsp:nvSpPr>
      <dsp:spPr>
        <a:xfrm>
          <a:off x="0" y="1856"/>
          <a:ext cx="4466744" cy="12741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Certificate of Creditable Coverage</a:t>
          </a:r>
        </a:p>
      </dsp:txBody>
      <dsp:txXfrm>
        <a:off x="62198" y="64054"/>
        <a:ext cx="4342348" cy="1149734"/>
      </dsp:txXfrm>
    </dsp:sp>
    <dsp:sp modelId="{C1113DA1-6F4E-4471-B820-B7786E30627B}">
      <dsp:nvSpPr>
        <dsp:cNvPr id="0" name=""/>
        <dsp:cNvSpPr/>
      </dsp:nvSpPr>
      <dsp:spPr>
        <a:xfrm>
          <a:off x="0" y="1371027"/>
          <a:ext cx="4466744" cy="12741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Affordable Care Act</a:t>
          </a:r>
        </a:p>
      </dsp:txBody>
      <dsp:txXfrm>
        <a:off x="62198" y="1433225"/>
        <a:ext cx="4342348" cy="1149734"/>
      </dsp:txXfrm>
    </dsp:sp>
    <dsp:sp modelId="{40540C53-459B-4B49-A1BE-EA5175B3A5ED}">
      <dsp:nvSpPr>
        <dsp:cNvPr id="0" name=""/>
        <dsp:cNvSpPr/>
      </dsp:nvSpPr>
      <dsp:spPr>
        <a:xfrm>
          <a:off x="0" y="2740197"/>
          <a:ext cx="4466744" cy="12741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Special Enrollment Rights</a:t>
          </a:r>
        </a:p>
      </dsp:txBody>
      <dsp:txXfrm>
        <a:off x="62198" y="2802395"/>
        <a:ext cx="4342348" cy="1149734"/>
      </dsp:txXfrm>
    </dsp:sp>
    <dsp:sp modelId="{C45F1F62-4345-41FB-B147-AFF896A6DB15}">
      <dsp:nvSpPr>
        <dsp:cNvPr id="0" name=""/>
        <dsp:cNvSpPr/>
      </dsp:nvSpPr>
      <dsp:spPr>
        <a:xfrm>
          <a:off x="0" y="4109367"/>
          <a:ext cx="4466744" cy="127413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Notice of Privacy Practices</a:t>
          </a:r>
        </a:p>
      </dsp:txBody>
      <dsp:txXfrm>
        <a:off x="62198" y="4171565"/>
        <a:ext cx="4342348" cy="1149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E2D2F-A2D6-40A2-AECC-308CC522024D}">
      <dsp:nvSpPr>
        <dsp:cNvPr id="0" name=""/>
        <dsp:cNvSpPr/>
      </dsp:nvSpPr>
      <dsp:spPr>
        <a:xfrm>
          <a:off x="0" y="462238"/>
          <a:ext cx="4808289" cy="2171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Accrued vacation becomes available after  your first six (6) months of employment</a:t>
          </a:r>
        </a:p>
      </dsp:txBody>
      <dsp:txXfrm>
        <a:off x="106005" y="568243"/>
        <a:ext cx="4596279" cy="1959510"/>
      </dsp:txXfrm>
    </dsp:sp>
    <dsp:sp modelId="{2147E3AA-72C9-4217-B21A-C9C4075C96DA}">
      <dsp:nvSpPr>
        <dsp:cNvPr id="0" name=""/>
        <dsp:cNvSpPr/>
      </dsp:nvSpPr>
      <dsp:spPr>
        <a:xfrm>
          <a:off x="0" y="2725918"/>
          <a:ext cx="4808289" cy="2171520"/>
        </a:xfrm>
        <a:prstGeom prst="roundRect">
          <a:avLst/>
        </a:prstGeom>
        <a:solidFill>
          <a:schemeClr val="accent5">
            <a:hueOff val="-16063984"/>
            <a:satOff val="2870"/>
            <a:lumOff val="-62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Approval for time off must be approved by your supervisor prior to using leave</a:t>
          </a:r>
        </a:p>
      </dsp:txBody>
      <dsp:txXfrm>
        <a:off x="106005" y="2831923"/>
        <a:ext cx="4596279" cy="19595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BF305-32D3-47E8-9683-CC07B982485C}">
      <dsp:nvSpPr>
        <dsp:cNvPr id="0" name=""/>
        <dsp:cNvSpPr/>
      </dsp:nvSpPr>
      <dsp:spPr>
        <a:xfrm rot="5400000">
          <a:off x="5059711" y="-2017701"/>
          <a:ext cx="927831" cy="5198707"/>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90 days of effective date of hire</a:t>
          </a:r>
        </a:p>
        <a:p>
          <a:pPr marL="114300" lvl="1" indent="-114300" algn="l" defTabSz="622300">
            <a:lnSpc>
              <a:spcPct val="90000"/>
            </a:lnSpc>
            <a:spcBef>
              <a:spcPct val="0"/>
            </a:spcBef>
            <a:spcAft>
              <a:spcPct val="15000"/>
            </a:spcAft>
            <a:buChar char="•"/>
          </a:pPr>
          <a:r>
            <a:rPr lang="en-US" sz="1400" kern="1200" dirty="0"/>
            <a:t>Employee/Spouse</a:t>
          </a:r>
        </a:p>
      </dsp:txBody>
      <dsp:txXfrm rot="-5400000">
        <a:off x="2924274" y="163029"/>
        <a:ext cx="5153414" cy="837245"/>
      </dsp:txXfrm>
    </dsp:sp>
    <dsp:sp modelId="{8A178BEF-CA85-47A2-BE0B-F53954812E7E}">
      <dsp:nvSpPr>
        <dsp:cNvPr id="0" name=""/>
        <dsp:cNvSpPr/>
      </dsp:nvSpPr>
      <dsp:spPr>
        <a:xfrm>
          <a:off x="0" y="1757"/>
          <a:ext cx="2924273" cy="1159789"/>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General Notice  (Informational)</a:t>
          </a:r>
        </a:p>
      </dsp:txBody>
      <dsp:txXfrm>
        <a:off x="56616" y="58373"/>
        <a:ext cx="2811041" cy="1046557"/>
      </dsp:txXfrm>
    </dsp:sp>
    <dsp:sp modelId="{1A154B24-74D5-4C3A-BDA7-D5649462DC1F}">
      <dsp:nvSpPr>
        <dsp:cNvPr id="0" name=""/>
        <dsp:cNvSpPr/>
      </dsp:nvSpPr>
      <dsp:spPr>
        <a:xfrm rot="5400000">
          <a:off x="5059711" y="-799922"/>
          <a:ext cx="927831" cy="5198707"/>
        </a:xfrm>
        <a:prstGeom prst="round2SameRect">
          <a:avLst/>
        </a:prstGeom>
        <a:solidFill>
          <a:schemeClr val="accent2">
            <a:tint val="40000"/>
            <a:alpha val="90000"/>
            <a:hueOff val="2645942"/>
            <a:satOff val="-2703"/>
            <a:lumOff val="-963"/>
            <a:alphaOff val="0"/>
          </a:schemeClr>
        </a:solidFill>
        <a:ln w="9525" cap="flat" cmpd="sng" algn="ctr">
          <a:solidFill>
            <a:schemeClr val="accent2">
              <a:tint val="40000"/>
              <a:alpha val="90000"/>
              <a:hueOff val="2645942"/>
              <a:satOff val="-2703"/>
              <a:lumOff val="-963"/>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Coverage period of 18-36 months depending on qualifying event.</a:t>
          </a:r>
        </a:p>
      </dsp:txBody>
      <dsp:txXfrm rot="-5400000">
        <a:off x="2924274" y="1380808"/>
        <a:ext cx="5153414" cy="837245"/>
      </dsp:txXfrm>
    </dsp:sp>
    <dsp:sp modelId="{19620941-3B02-4E1F-9911-4182438CA686}">
      <dsp:nvSpPr>
        <dsp:cNvPr id="0" name=""/>
        <dsp:cNvSpPr/>
      </dsp:nvSpPr>
      <dsp:spPr>
        <a:xfrm>
          <a:off x="0" y="1219536"/>
          <a:ext cx="2924273" cy="1159789"/>
        </a:xfrm>
        <a:prstGeom prst="roundRect">
          <a:avLst/>
        </a:prstGeom>
        <a:gradFill rotWithShape="0">
          <a:gsLst>
            <a:gs pos="0">
              <a:schemeClr val="accent2">
                <a:hueOff val="2771159"/>
                <a:satOff val="-477"/>
                <a:lumOff val="-4902"/>
                <a:alphaOff val="0"/>
                <a:tint val="94000"/>
                <a:satMod val="103000"/>
                <a:lumMod val="102000"/>
              </a:schemeClr>
            </a:gs>
            <a:gs pos="50000">
              <a:schemeClr val="accent2">
                <a:hueOff val="2771159"/>
                <a:satOff val="-477"/>
                <a:lumOff val="-4902"/>
                <a:alphaOff val="0"/>
                <a:shade val="100000"/>
                <a:satMod val="110000"/>
                <a:lumMod val="100000"/>
              </a:schemeClr>
            </a:gs>
            <a:gs pos="100000">
              <a:schemeClr val="accent2">
                <a:hueOff val="2771159"/>
                <a:satOff val="-477"/>
                <a:lumOff val="-4902"/>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Temporary Continuation of Benefits</a:t>
          </a:r>
        </a:p>
      </dsp:txBody>
      <dsp:txXfrm>
        <a:off x="56616" y="1276152"/>
        <a:ext cx="2811041" cy="1046557"/>
      </dsp:txXfrm>
    </dsp:sp>
    <dsp:sp modelId="{9C29A935-E048-414E-852B-ECE551A0F5DB}">
      <dsp:nvSpPr>
        <dsp:cNvPr id="0" name=""/>
        <dsp:cNvSpPr/>
      </dsp:nvSpPr>
      <dsp:spPr>
        <a:xfrm rot="5400000">
          <a:off x="5059711" y="417856"/>
          <a:ext cx="927831" cy="5198707"/>
        </a:xfrm>
        <a:prstGeom prst="round2SameRect">
          <a:avLst/>
        </a:prstGeom>
        <a:solidFill>
          <a:schemeClr val="accent2">
            <a:tint val="40000"/>
            <a:alpha val="90000"/>
            <a:hueOff val="5291884"/>
            <a:satOff val="-5406"/>
            <a:lumOff val="-1925"/>
            <a:alphaOff val="0"/>
          </a:schemeClr>
        </a:solidFill>
        <a:ln w="9525" cap="flat" cmpd="sng" algn="ctr">
          <a:solidFill>
            <a:schemeClr val="accent2">
              <a:tint val="40000"/>
              <a:alpha val="90000"/>
              <a:hueOff val="5291884"/>
              <a:satOff val="-5406"/>
              <a:lumOff val="-1925"/>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Election must be made 60 days of qualifying event</a:t>
          </a:r>
        </a:p>
        <a:p>
          <a:pPr marL="114300" lvl="1" indent="-114300" algn="l" defTabSz="622300">
            <a:lnSpc>
              <a:spcPct val="90000"/>
            </a:lnSpc>
            <a:spcBef>
              <a:spcPct val="0"/>
            </a:spcBef>
            <a:spcAft>
              <a:spcPct val="15000"/>
            </a:spcAft>
            <a:buChar char="•"/>
          </a:pPr>
          <a:r>
            <a:rPr lang="en-US" sz="1400" kern="1200" dirty="0"/>
            <a:t>Employee and/or family member</a:t>
          </a:r>
        </a:p>
        <a:p>
          <a:pPr marL="114300" lvl="1" indent="-114300" algn="l" defTabSz="622300">
            <a:lnSpc>
              <a:spcPct val="90000"/>
            </a:lnSpc>
            <a:spcBef>
              <a:spcPct val="0"/>
            </a:spcBef>
            <a:spcAft>
              <a:spcPct val="15000"/>
            </a:spcAft>
            <a:buChar char="•"/>
          </a:pPr>
          <a:r>
            <a:rPr lang="en-US" sz="1400" kern="1200" dirty="0"/>
            <a:t>Have additional 45 days from election date to make payment</a:t>
          </a:r>
        </a:p>
      </dsp:txBody>
      <dsp:txXfrm rot="-5400000">
        <a:off x="2924274" y="2598587"/>
        <a:ext cx="5153414" cy="837245"/>
      </dsp:txXfrm>
    </dsp:sp>
    <dsp:sp modelId="{CAF52D2E-7E09-4F21-8CF5-1A7B67D784D6}">
      <dsp:nvSpPr>
        <dsp:cNvPr id="0" name=""/>
        <dsp:cNvSpPr/>
      </dsp:nvSpPr>
      <dsp:spPr>
        <a:xfrm>
          <a:off x="0" y="2437315"/>
          <a:ext cx="2924273" cy="1159789"/>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Election Notice</a:t>
          </a:r>
        </a:p>
      </dsp:txBody>
      <dsp:txXfrm>
        <a:off x="56616" y="2493931"/>
        <a:ext cx="2811041" cy="104655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0643C-B2E2-444F-89A8-0978321F3633}">
      <dsp:nvSpPr>
        <dsp:cNvPr id="0" name=""/>
        <dsp:cNvSpPr/>
      </dsp:nvSpPr>
      <dsp:spPr>
        <a:xfrm>
          <a:off x="0" y="561163"/>
          <a:ext cx="4695825" cy="876487"/>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448" tIns="437388" rIns="36444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View/update demographic info</a:t>
          </a:r>
        </a:p>
      </dsp:txBody>
      <dsp:txXfrm>
        <a:off x="0" y="561163"/>
        <a:ext cx="4695825" cy="876487"/>
      </dsp:txXfrm>
    </dsp:sp>
    <dsp:sp modelId="{0A29C11D-D991-42FC-863C-07E996C9B132}">
      <dsp:nvSpPr>
        <dsp:cNvPr id="0" name=""/>
        <dsp:cNvSpPr/>
      </dsp:nvSpPr>
      <dsp:spPr>
        <a:xfrm>
          <a:off x="234791" y="251203"/>
          <a:ext cx="3287077" cy="619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933450">
            <a:lnSpc>
              <a:spcPct val="90000"/>
            </a:lnSpc>
            <a:spcBef>
              <a:spcPct val="0"/>
            </a:spcBef>
            <a:spcAft>
              <a:spcPct val="35000"/>
            </a:spcAft>
            <a:buNone/>
          </a:pPr>
          <a:r>
            <a:rPr lang="en-US" sz="2100" kern="1200" dirty="0"/>
            <a:t>Personal Information</a:t>
          </a:r>
        </a:p>
      </dsp:txBody>
      <dsp:txXfrm>
        <a:off x="265053" y="281465"/>
        <a:ext cx="3226553" cy="559396"/>
      </dsp:txXfrm>
    </dsp:sp>
    <dsp:sp modelId="{7ED028DF-2C9C-4608-8E33-C57BBA695C31}">
      <dsp:nvSpPr>
        <dsp:cNvPr id="0" name=""/>
        <dsp:cNvSpPr/>
      </dsp:nvSpPr>
      <dsp:spPr>
        <a:xfrm>
          <a:off x="0" y="1861011"/>
          <a:ext cx="4695825" cy="11907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448" tIns="437388" rIns="36444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View current benefits</a:t>
          </a:r>
        </a:p>
        <a:p>
          <a:pPr marL="228600" lvl="1" indent="-228600" algn="l" defTabSz="933450">
            <a:lnSpc>
              <a:spcPct val="90000"/>
            </a:lnSpc>
            <a:spcBef>
              <a:spcPct val="0"/>
            </a:spcBef>
            <a:spcAft>
              <a:spcPct val="15000"/>
            </a:spcAft>
            <a:buChar char="•"/>
          </a:pPr>
          <a:r>
            <a:rPr lang="en-US" sz="2100" kern="1200" dirty="0"/>
            <a:t>Open Enrollment elections</a:t>
          </a:r>
        </a:p>
      </dsp:txBody>
      <dsp:txXfrm>
        <a:off x="0" y="1861011"/>
        <a:ext cx="4695825" cy="1190700"/>
      </dsp:txXfrm>
    </dsp:sp>
    <dsp:sp modelId="{3A743BD8-5F58-494C-A2BE-A4394DC0C33E}">
      <dsp:nvSpPr>
        <dsp:cNvPr id="0" name=""/>
        <dsp:cNvSpPr/>
      </dsp:nvSpPr>
      <dsp:spPr>
        <a:xfrm>
          <a:off x="234791" y="1551051"/>
          <a:ext cx="3287077" cy="619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933450">
            <a:lnSpc>
              <a:spcPct val="90000"/>
            </a:lnSpc>
            <a:spcBef>
              <a:spcPct val="0"/>
            </a:spcBef>
            <a:spcAft>
              <a:spcPct val="35000"/>
            </a:spcAft>
            <a:buNone/>
          </a:pPr>
          <a:r>
            <a:rPr lang="en-US" sz="2100" kern="1200" dirty="0"/>
            <a:t>Benefits</a:t>
          </a:r>
        </a:p>
      </dsp:txBody>
      <dsp:txXfrm>
        <a:off x="265053" y="1581313"/>
        <a:ext cx="3226553" cy="559396"/>
      </dsp:txXfrm>
    </dsp:sp>
    <dsp:sp modelId="{5CD7747D-6294-43F0-BEB8-ABC5CFF4C826}">
      <dsp:nvSpPr>
        <dsp:cNvPr id="0" name=""/>
        <dsp:cNvSpPr/>
      </dsp:nvSpPr>
      <dsp:spPr>
        <a:xfrm>
          <a:off x="0" y="3475071"/>
          <a:ext cx="4695825" cy="18522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4448" tIns="437388" rIns="36444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View paychecks</a:t>
          </a:r>
        </a:p>
        <a:p>
          <a:pPr marL="228600" lvl="1" indent="-228600" algn="l" defTabSz="933450">
            <a:lnSpc>
              <a:spcPct val="90000"/>
            </a:lnSpc>
            <a:spcBef>
              <a:spcPct val="0"/>
            </a:spcBef>
            <a:spcAft>
              <a:spcPct val="15000"/>
            </a:spcAft>
            <a:buChar char="•"/>
          </a:pPr>
          <a:r>
            <a:rPr lang="en-US" sz="2100" kern="1200" dirty="0"/>
            <a:t>Paycheck modeler</a:t>
          </a:r>
        </a:p>
        <a:p>
          <a:pPr marL="228600" lvl="1" indent="-228600" algn="l" defTabSz="933450">
            <a:lnSpc>
              <a:spcPct val="90000"/>
            </a:lnSpc>
            <a:spcBef>
              <a:spcPct val="0"/>
            </a:spcBef>
            <a:spcAft>
              <a:spcPct val="15000"/>
            </a:spcAft>
            <a:buChar char="•"/>
          </a:pPr>
          <a:r>
            <a:rPr lang="en-US" sz="2100" kern="1200" dirty="0"/>
            <a:t>Update W-4</a:t>
          </a:r>
        </a:p>
        <a:p>
          <a:pPr marL="228600" lvl="1" indent="-228600" algn="l" defTabSz="933450">
            <a:lnSpc>
              <a:spcPct val="90000"/>
            </a:lnSpc>
            <a:spcBef>
              <a:spcPct val="0"/>
            </a:spcBef>
            <a:spcAft>
              <a:spcPct val="15000"/>
            </a:spcAft>
            <a:buChar char="•"/>
          </a:pPr>
          <a:r>
            <a:rPr lang="en-US" sz="2100" kern="1200" dirty="0"/>
            <a:t>Direct Deposit</a:t>
          </a:r>
        </a:p>
      </dsp:txBody>
      <dsp:txXfrm>
        <a:off x="0" y="3475071"/>
        <a:ext cx="4695825" cy="1852200"/>
      </dsp:txXfrm>
    </dsp:sp>
    <dsp:sp modelId="{B48CD72C-FB69-4AB8-883E-E371F11D0128}">
      <dsp:nvSpPr>
        <dsp:cNvPr id="0" name=""/>
        <dsp:cNvSpPr/>
      </dsp:nvSpPr>
      <dsp:spPr>
        <a:xfrm>
          <a:off x="234791" y="3165111"/>
          <a:ext cx="3287077" cy="61992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244" tIns="0" rIns="124244" bIns="0" numCol="1" spcCol="1270" anchor="ctr" anchorCtr="0">
          <a:noAutofit/>
        </a:bodyPr>
        <a:lstStyle/>
        <a:p>
          <a:pPr marL="0" lvl="0" indent="0" algn="l" defTabSz="933450">
            <a:lnSpc>
              <a:spcPct val="90000"/>
            </a:lnSpc>
            <a:spcBef>
              <a:spcPct val="0"/>
            </a:spcBef>
            <a:spcAft>
              <a:spcPct val="35000"/>
            </a:spcAft>
            <a:buNone/>
          </a:pPr>
          <a:r>
            <a:rPr lang="en-US" sz="2100" kern="1200" dirty="0"/>
            <a:t>Compensation/Payroll</a:t>
          </a:r>
        </a:p>
      </dsp:txBody>
      <dsp:txXfrm>
        <a:off x="265053" y="3195373"/>
        <a:ext cx="3226553"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4E38C-01C6-449C-B55C-7DFB0031A7C1}">
      <dsp:nvSpPr>
        <dsp:cNvPr id="0" name=""/>
        <dsp:cNvSpPr/>
      </dsp:nvSpPr>
      <dsp:spPr>
        <a:xfrm>
          <a:off x="991" y="510706"/>
          <a:ext cx="3480427" cy="2210071"/>
        </a:xfrm>
        <a:prstGeom prst="roundRect">
          <a:avLst>
            <a:gd name="adj" fmla="val 1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2B0C00-5CAC-40C8-8113-A76CFF5A0AC4}">
      <dsp:nvSpPr>
        <dsp:cNvPr id="0" name=""/>
        <dsp:cNvSpPr/>
      </dsp:nvSpPr>
      <dsp:spPr>
        <a:xfrm>
          <a:off x="387705" y="878084"/>
          <a:ext cx="3480427" cy="221007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Employees who use less than 24 hours of sick leave during an anniversary year, will receive 16 additional hours of vacation leave</a:t>
          </a:r>
        </a:p>
      </dsp:txBody>
      <dsp:txXfrm>
        <a:off x="452436" y="942815"/>
        <a:ext cx="3350965" cy="2080609"/>
      </dsp:txXfrm>
    </dsp:sp>
    <dsp:sp modelId="{253C3105-D97C-4A6B-9245-A159D7597C4F}">
      <dsp:nvSpPr>
        <dsp:cNvPr id="0" name=""/>
        <dsp:cNvSpPr/>
      </dsp:nvSpPr>
      <dsp:spPr>
        <a:xfrm>
          <a:off x="4254847" y="510706"/>
          <a:ext cx="3480427" cy="2210071"/>
        </a:xfrm>
        <a:prstGeom prst="roundRect">
          <a:avLst>
            <a:gd name="adj" fmla="val 10000"/>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7B7CE9F-2CA6-450F-BD0C-2597E873DC74}">
      <dsp:nvSpPr>
        <dsp:cNvPr id="0" name=""/>
        <dsp:cNvSpPr/>
      </dsp:nvSpPr>
      <dsp:spPr>
        <a:xfrm>
          <a:off x="4641561" y="878084"/>
          <a:ext cx="3480427" cy="221007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 addition, employees have the option to convert up to 40 hours of sick leave to vacation leave each fiscal year, subject to collective bargaining agreement.</a:t>
          </a:r>
        </a:p>
      </dsp:txBody>
      <dsp:txXfrm>
        <a:off x="4706292" y="942815"/>
        <a:ext cx="3350965" cy="2080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4E38C-01C6-449C-B55C-7DFB0031A7C1}">
      <dsp:nvSpPr>
        <dsp:cNvPr id="0" name=""/>
        <dsp:cNvSpPr/>
      </dsp:nvSpPr>
      <dsp:spPr>
        <a:xfrm>
          <a:off x="991" y="510706"/>
          <a:ext cx="3480427" cy="2210071"/>
        </a:xfrm>
        <a:prstGeom prst="roundRect">
          <a:avLst>
            <a:gd name="adj" fmla="val 1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sp>
    <dsp:sp modelId="{E42B0C00-5CAC-40C8-8113-A76CFF5A0AC4}">
      <dsp:nvSpPr>
        <dsp:cNvPr id="0" name=""/>
        <dsp:cNvSpPr/>
      </dsp:nvSpPr>
      <dsp:spPr>
        <a:xfrm>
          <a:off x="387705" y="878084"/>
          <a:ext cx="3480427" cy="221007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latin typeface="Bookman Old Style" panose="02050604050505020204" pitchFamily="18" charset="0"/>
            </a:rPr>
            <a:t>Full-time employees with at least one continuous year of service and who do not have grants, scholarships, veteran’s benefits or any other public or private educational benefits</a:t>
          </a:r>
          <a:endParaRPr lang="en-US" sz="1800" kern="1200" dirty="0">
            <a:solidFill>
              <a:schemeClr val="bg1"/>
            </a:solidFill>
          </a:endParaRPr>
        </a:p>
      </dsp:txBody>
      <dsp:txXfrm>
        <a:off x="452436" y="942815"/>
        <a:ext cx="3350965" cy="2080609"/>
      </dsp:txXfrm>
    </dsp:sp>
    <dsp:sp modelId="{253C3105-D97C-4A6B-9245-A159D7597C4F}">
      <dsp:nvSpPr>
        <dsp:cNvPr id="0" name=""/>
        <dsp:cNvSpPr/>
      </dsp:nvSpPr>
      <dsp:spPr>
        <a:xfrm>
          <a:off x="4254847" y="510706"/>
          <a:ext cx="3480427" cy="2210071"/>
        </a:xfrm>
        <a:prstGeom prst="roundRect">
          <a:avLst>
            <a:gd name="adj" fmla="val 1000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sp>
    <dsp:sp modelId="{D7B7CE9F-2CA6-450F-BD0C-2597E873DC74}">
      <dsp:nvSpPr>
        <dsp:cNvPr id="0" name=""/>
        <dsp:cNvSpPr/>
      </dsp:nvSpPr>
      <dsp:spPr>
        <a:xfrm>
          <a:off x="4641561" y="878084"/>
          <a:ext cx="3480427" cy="2210071"/>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Bookman Old Style" panose="02050604050505020204" pitchFamily="18" charset="0"/>
            </a:rPr>
            <a:t>Employees who resign or are terminated from employment within two years from the date of reimbursement must re-pay the City of Oklahoma City the full amount of reimbursement</a:t>
          </a:r>
        </a:p>
        <a:p>
          <a:pPr marL="0" lvl="0" indent="0" algn="ctr" defTabSz="711200">
            <a:lnSpc>
              <a:spcPct val="90000"/>
            </a:lnSpc>
            <a:spcBef>
              <a:spcPct val="0"/>
            </a:spcBef>
            <a:spcAft>
              <a:spcPct val="35000"/>
            </a:spcAft>
            <a:buNone/>
          </a:pPr>
          <a:r>
            <a:rPr lang="en-US" sz="1400" b="0" i="1" kern="1200" dirty="0">
              <a:solidFill>
                <a:schemeClr val="bg1"/>
              </a:solidFill>
              <a:latin typeface="Bookman Old Style" panose="02050604050505020204" pitchFamily="18" charset="0"/>
            </a:rPr>
            <a:t>(does not apply to reduction in force) </a:t>
          </a:r>
          <a:endParaRPr lang="en-US" sz="1400" b="0" i="1" kern="1200" dirty="0">
            <a:solidFill>
              <a:schemeClr val="bg1"/>
            </a:solidFill>
          </a:endParaRPr>
        </a:p>
      </dsp:txBody>
      <dsp:txXfrm>
        <a:off x="4706292" y="942815"/>
        <a:ext cx="3350965" cy="2080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F5160-10D9-420A-B6BB-4E2461A4F945}">
      <dsp:nvSpPr>
        <dsp:cNvPr id="0" name=""/>
        <dsp:cNvSpPr/>
      </dsp:nvSpPr>
      <dsp:spPr>
        <a:xfrm>
          <a:off x="0" y="379316"/>
          <a:ext cx="4466744" cy="2274480"/>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Oklahoma City Employees Retirement Systems (OCERS) – general, management and executive employees</a:t>
          </a:r>
        </a:p>
      </dsp:txBody>
      <dsp:txXfrm>
        <a:off x="111031" y="490347"/>
        <a:ext cx="4244682" cy="2052418"/>
      </dsp:txXfrm>
    </dsp:sp>
    <dsp:sp modelId="{D67B30B6-2D3D-4A41-930D-3523E8A296B0}">
      <dsp:nvSpPr>
        <dsp:cNvPr id="0" name=""/>
        <dsp:cNvSpPr/>
      </dsp:nvSpPr>
      <dsp:spPr>
        <a:xfrm>
          <a:off x="0" y="2731557"/>
          <a:ext cx="4466744" cy="2274480"/>
        </a:xfrm>
        <a:prstGeom prst="roundRect">
          <a:avLst/>
        </a:prstGeom>
        <a:gradFill rotWithShape="0">
          <a:gsLst>
            <a:gs pos="0">
              <a:schemeClr val="accent2">
                <a:hueOff val="5542319"/>
                <a:satOff val="-953"/>
                <a:lumOff val="-9804"/>
                <a:alphaOff val="0"/>
                <a:tint val="94000"/>
                <a:satMod val="103000"/>
                <a:lumMod val="102000"/>
              </a:schemeClr>
            </a:gs>
            <a:gs pos="50000">
              <a:schemeClr val="accent2">
                <a:hueOff val="5542319"/>
                <a:satOff val="-953"/>
                <a:lumOff val="-9804"/>
                <a:alphaOff val="0"/>
                <a:shade val="100000"/>
                <a:satMod val="110000"/>
                <a:lumMod val="100000"/>
              </a:schemeClr>
            </a:gs>
            <a:gs pos="100000">
              <a:schemeClr val="accent2">
                <a:hueOff val="5542319"/>
                <a:satOff val="-953"/>
                <a:lumOff val="-9804"/>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Money Purchase Plan – management (pay plan 513 and above) and executive employees</a:t>
          </a:r>
        </a:p>
      </dsp:txBody>
      <dsp:txXfrm>
        <a:off x="111031" y="2842588"/>
        <a:ext cx="4244682" cy="2052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0A68C-1005-4344-95E4-53CA53CE0573}">
      <dsp:nvSpPr>
        <dsp:cNvPr id="0" name=""/>
        <dsp:cNvSpPr/>
      </dsp:nvSpPr>
      <dsp:spPr>
        <a:xfrm>
          <a:off x="0" y="40829"/>
          <a:ext cx="4466744" cy="172757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You and the City contribute to fund the plan. This is a defined benefit plan.</a:t>
          </a:r>
        </a:p>
      </dsp:txBody>
      <dsp:txXfrm>
        <a:off x="84333" y="125162"/>
        <a:ext cx="4298078" cy="1558912"/>
      </dsp:txXfrm>
    </dsp:sp>
    <dsp:sp modelId="{F29E751C-4B23-43BB-9E7D-1177484C1866}">
      <dsp:nvSpPr>
        <dsp:cNvPr id="0" name=""/>
        <dsp:cNvSpPr/>
      </dsp:nvSpPr>
      <dsp:spPr>
        <a:xfrm>
          <a:off x="0" y="1828887"/>
          <a:ext cx="4466744" cy="1727578"/>
        </a:xfrm>
        <a:prstGeom prst="roundRect">
          <a:avLst/>
        </a:prstGeom>
        <a:solidFill>
          <a:schemeClr val="accent2">
            <a:hueOff val="2771159"/>
            <a:satOff val="-477"/>
            <a:lumOff val="-490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Your retirement benefit is based on “credited service” </a:t>
          </a:r>
          <a:r>
            <a:rPr lang="en-US" sz="2100" u="sng" kern="1200" dirty="0"/>
            <a:t>(2% per year)</a:t>
          </a:r>
          <a:r>
            <a:rPr lang="en-US" sz="2100" kern="1200" dirty="0"/>
            <a:t> and your “average final compensation” </a:t>
          </a:r>
          <a:r>
            <a:rPr lang="en-US" sz="2100" u="sng" kern="1200" dirty="0"/>
            <a:t>(highest 3 out of the last 5 years)</a:t>
          </a:r>
          <a:r>
            <a:rPr lang="en-US" sz="2100" kern="1200" dirty="0"/>
            <a:t>.</a:t>
          </a:r>
        </a:p>
      </dsp:txBody>
      <dsp:txXfrm>
        <a:off x="84333" y="1913220"/>
        <a:ext cx="4298078" cy="1558912"/>
      </dsp:txXfrm>
    </dsp:sp>
    <dsp:sp modelId="{7716F260-F8FC-49A9-A06D-486752F49092}">
      <dsp:nvSpPr>
        <dsp:cNvPr id="0" name=""/>
        <dsp:cNvSpPr/>
      </dsp:nvSpPr>
      <dsp:spPr>
        <a:xfrm>
          <a:off x="0" y="3616946"/>
          <a:ext cx="4466744" cy="1727578"/>
        </a:xfrm>
        <a:prstGeom prst="roundRect">
          <a:avLst/>
        </a:prstGeom>
        <a:solidFill>
          <a:schemeClr val="accent2">
            <a:hueOff val="5542319"/>
            <a:satOff val="-95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You receive a monthly benefit payable until your death, OR a lump sum payment of up to $30,000 and a reduced monthly benefit payable until your death.     </a:t>
          </a:r>
        </a:p>
      </dsp:txBody>
      <dsp:txXfrm>
        <a:off x="84333" y="3701279"/>
        <a:ext cx="4298078" cy="15589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1B869-A493-4123-B475-3A65B16ABA92}">
      <dsp:nvSpPr>
        <dsp:cNvPr id="0" name=""/>
        <dsp:cNvSpPr/>
      </dsp:nvSpPr>
      <dsp:spPr>
        <a:xfrm>
          <a:off x="0" y="3366905"/>
          <a:ext cx="4695825" cy="2209054"/>
        </a:xfrm>
        <a:prstGeom prst="rect">
          <a:avLst/>
        </a:prstGeom>
        <a:gradFill rotWithShape="0">
          <a:gsLst>
            <a:gs pos="0">
              <a:schemeClr val="accent2">
                <a:hueOff val="0"/>
                <a:satOff val="0"/>
                <a:lumOff val="0"/>
                <a:alphaOff val="0"/>
                <a:tint val="60000"/>
                <a:satMod val="100000"/>
                <a:lumMod val="110000"/>
              </a:schemeClr>
            </a:gs>
            <a:gs pos="100000">
              <a:schemeClr val="accent2">
                <a:hueOff val="0"/>
                <a:satOff val="0"/>
                <a:lumOff val="0"/>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The City – variable rate.  </a:t>
          </a:r>
        </a:p>
      </dsp:txBody>
      <dsp:txXfrm>
        <a:off x="0" y="3366905"/>
        <a:ext cx="4695825" cy="2209054"/>
      </dsp:txXfrm>
    </dsp:sp>
    <dsp:sp modelId="{16EF0DC4-1E54-487C-B816-C60E74DE54B6}">
      <dsp:nvSpPr>
        <dsp:cNvPr id="0" name=""/>
        <dsp:cNvSpPr/>
      </dsp:nvSpPr>
      <dsp:spPr>
        <a:xfrm rot="10800000">
          <a:off x="0" y="2515"/>
          <a:ext cx="4695825" cy="3397525"/>
        </a:xfrm>
        <a:prstGeom prst="upArrowCallout">
          <a:avLst/>
        </a:prstGeom>
        <a:gradFill rotWithShape="0">
          <a:gsLst>
            <a:gs pos="0">
              <a:schemeClr val="accent2">
                <a:hueOff val="5542319"/>
                <a:satOff val="-953"/>
                <a:lumOff val="-9804"/>
                <a:alphaOff val="0"/>
                <a:tint val="60000"/>
                <a:satMod val="100000"/>
                <a:lumMod val="110000"/>
              </a:schemeClr>
            </a:gs>
            <a:gs pos="100000">
              <a:schemeClr val="accent2">
                <a:hueOff val="5542319"/>
                <a:satOff val="-953"/>
                <a:lumOff val="-9804"/>
                <a:alphaOff val="0"/>
                <a:tint val="70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Employees - 6% of your salary, excluded from Federal and State Income Taxes.</a:t>
          </a:r>
        </a:p>
      </dsp:txBody>
      <dsp:txXfrm rot="10800000">
        <a:off x="0" y="2515"/>
        <a:ext cx="4695825" cy="22076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E2093-B2D2-474E-A0FE-1E5E66F44CCD}">
      <dsp:nvSpPr>
        <dsp:cNvPr id="0" name=""/>
        <dsp:cNvSpPr/>
      </dsp:nvSpPr>
      <dsp:spPr>
        <a:xfrm>
          <a:off x="633" y="680091"/>
          <a:ext cx="2306981" cy="115349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With less than five years of credited service</a:t>
          </a:r>
          <a:endParaRPr lang="en-US" sz="2200" kern="1200" dirty="0"/>
        </a:p>
      </dsp:txBody>
      <dsp:txXfrm>
        <a:off x="34418" y="713876"/>
        <a:ext cx="2239411" cy="1085920"/>
      </dsp:txXfrm>
    </dsp:sp>
    <dsp:sp modelId="{F8F9B007-6719-4C32-AA60-616220B9D1C3}">
      <dsp:nvSpPr>
        <dsp:cNvPr id="0" name=""/>
        <dsp:cNvSpPr/>
      </dsp:nvSpPr>
      <dsp:spPr>
        <a:xfrm>
          <a:off x="231331" y="1833582"/>
          <a:ext cx="230698" cy="865118"/>
        </a:xfrm>
        <a:custGeom>
          <a:avLst/>
          <a:gdLst/>
          <a:ahLst/>
          <a:cxnLst/>
          <a:rect l="0" t="0" r="0" b="0"/>
          <a:pathLst>
            <a:path>
              <a:moveTo>
                <a:pt x="0" y="0"/>
              </a:moveTo>
              <a:lnTo>
                <a:pt x="0" y="865118"/>
              </a:lnTo>
              <a:lnTo>
                <a:pt x="230698" y="865118"/>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7416651D-9E69-47FF-951A-152EB1C875CC}">
      <dsp:nvSpPr>
        <dsp:cNvPr id="0" name=""/>
        <dsp:cNvSpPr/>
      </dsp:nvSpPr>
      <dsp:spPr>
        <a:xfrm>
          <a:off x="462030" y="2121955"/>
          <a:ext cx="1845585" cy="115349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 will receive a lump sum refund of </a:t>
          </a:r>
          <a:r>
            <a:rPr lang="en-US" sz="1400" b="1" kern="1200" dirty="0">
              <a:solidFill>
                <a:srgbClr val="FF0000"/>
              </a:solidFill>
            </a:rPr>
            <a:t>employee contributions only</a:t>
          </a:r>
          <a:r>
            <a:rPr lang="en-US" sz="1400" kern="1200" dirty="0"/>
            <a:t>; or</a:t>
          </a:r>
        </a:p>
      </dsp:txBody>
      <dsp:txXfrm>
        <a:off x="495815" y="2155740"/>
        <a:ext cx="1778015" cy="1085920"/>
      </dsp:txXfrm>
    </dsp:sp>
    <dsp:sp modelId="{9BE6F6B1-30E9-4276-B448-07D299E7989F}">
      <dsp:nvSpPr>
        <dsp:cNvPr id="0" name=""/>
        <dsp:cNvSpPr/>
      </dsp:nvSpPr>
      <dsp:spPr>
        <a:xfrm>
          <a:off x="231331" y="1833582"/>
          <a:ext cx="230698" cy="2306981"/>
        </a:xfrm>
        <a:custGeom>
          <a:avLst/>
          <a:gdLst/>
          <a:ahLst/>
          <a:cxnLst/>
          <a:rect l="0" t="0" r="0" b="0"/>
          <a:pathLst>
            <a:path>
              <a:moveTo>
                <a:pt x="0" y="0"/>
              </a:moveTo>
              <a:lnTo>
                <a:pt x="0" y="2306981"/>
              </a:lnTo>
              <a:lnTo>
                <a:pt x="230698" y="2306981"/>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245BD623-F65B-4B7B-8A84-27B95086603E}">
      <dsp:nvSpPr>
        <dsp:cNvPr id="0" name=""/>
        <dsp:cNvSpPr/>
      </dsp:nvSpPr>
      <dsp:spPr>
        <a:xfrm>
          <a:off x="462030" y="3563818"/>
          <a:ext cx="1845585" cy="115349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The refund may be rolled into an Individual Retirement Account (IRA).</a:t>
          </a:r>
        </a:p>
      </dsp:txBody>
      <dsp:txXfrm>
        <a:off x="495815" y="3597603"/>
        <a:ext cx="1778015" cy="1085920"/>
      </dsp:txXfrm>
    </dsp:sp>
    <dsp:sp modelId="{73DB1484-7BA2-4636-91A6-DCF69D5DE71D}">
      <dsp:nvSpPr>
        <dsp:cNvPr id="0" name=""/>
        <dsp:cNvSpPr/>
      </dsp:nvSpPr>
      <dsp:spPr>
        <a:xfrm>
          <a:off x="2884360" y="680091"/>
          <a:ext cx="2306981" cy="115349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t>With five or more years of credited service</a:t>
          </a:r>
          <a:endParaRPr lang="en-US" sz="2200" kern="1200" dirty="0"/>
        </a:p>
      </dsp:txBody>
      <dsp:txXfrm>
        <a:off x="2918145" y="713876"/>
        <a:ext cx="2239411" cy="1085920"/>
      </dsp:txXfrm>
    </dsp:sp>
    <dsp:sp modelId="{8AAC8E0F-0D2F-419F-982C-A7FC4E6A8CAB}">
      <dsp:nvSpPr>
        <dsp:cNvPr id="0" name=""/>
        <dsp:cNvSpPr/>
      </dsp:nvSpPr>
      <dsp:spPr>
        <a:xfrm>
          <a:off x="3115058" y="1833582"/>
          <a:ext cx="230698" cy="865118"/>
        </a:xfrm>
        <a:custGeom>
          <a:avLst/>
          <a:gdLst/>
          <a:ahLst/>
          <a:cxnLst/>
          <a:rect l="0" t="0" r="0" b="0"/>
          <a:pathLst>
            <a:path>
              <a:moveTo>
                <a:pt x="0" y="0"/>
              </a:moveTo>
              <a:lnTo>
                <a:pt x="0" y="865118"/>
              </a:lnTo>
              <a:lnTo>
                <a:pt x="230698" y="865118"/>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AF701938-EB42-40A7-941C-51CB23A1582A}">
      <dsp:nvSpPr>
        <dsp:cNvPr id="0" name=""/>
        <dsp:cNvSpPr/>
      </dsp:nvSpPr>
      <dsp:spPr>
        <a:xfrm>
          <a:off x="3345756" y="2121955"/>
          <a:ext cx="1845585" cy="115349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You may elect a lump sum refund of </a:t>
          </a:r>
          <a:r>
            <a:rPr lang="en-US" sz="1400" kern="1200" dirty="0">
              <a:solidFill>
                <a:srgbClr val="FF0000"/>
              </a:solidFill>
            </a:rPr>
            <a:t>employee contributions only</a:t>
          </a:r>
          <a:r>
            <a:rPr lang="en-US" sz="1400" kern="1200" dirty="0"/>
            <a:t>; or</a:t>
          </a:r>
        </a:p>
      </dsp:txBody>
      <dsp:txXfrm>
        <a:off x="3379541" y="2155740"/>
        <a:ext cx="1778015" cy="1085920"/>
      </dsp:txXfrm>
    </dsp:sp>
    <dsp:sp modelId="{D652819E-7D10-4D53-8187-3C2A4AB78836}">
      <dsp:nvSpPr>
        <dsp:cNvPr id="0" name=""/>
        <dsp:cNvSpPr/>
      </dsp:nvSpPr>
      <dsp:spPr>
        <a:xfrm>
          <a:off x="3115058" y="1833582"/>
          <a:ext cx="230698" cy="2808680"/>
        </a:xfrm>
        <a:custGeom>
          <a:avLst/>
          <a:gdLst/>
          <a:ahLst/>
          <a:cxnLst/>
          <a:rect l="0" t="0" r="0" b="0"/>
          <a:pathLst>
            <a:path>
              <a:moveTo>
                <a:pt x="0" y="0"/>
              </a:moveTo>
              <a:lnTo>
                <a:pt x="0" y="2808680"/>
              </a:lnTo>
              <a:lnTo>
                <a:pt x="230698" y="2808680"/>
              </a:lnTo>
            </a:path>
          </a:pathLst>
        </a:custGeom>
        <a:noFill/>
        <a:ln w="2540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ECBB217E-4F96-4D85-BBDF-AA763DC5FC61}">
      <dsp:nvSpPr>
        <dsp:cNvPr id="0" name=""/>
        <dsp:cNvSpPr/>
      </dsp:nvSpPr>
      <dsp:spPr>
        <a:xfrm>
          <a:off x="3345756" y="3563818"/>
          <a:ext cx="1845585" cy="215688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 deferred (vested) retirement in which you receive a monthly benefit at a later date. </a:t>
          </a:r>
        </a:p>
        <a:p>
          <a:pPr marL="0" lvl="0" indent="0" algn="ctr" defTabSz="622300">
            <a:lnSpc>
              <a:spcPct val="90000"/>
            </a:lnSpc>
            <a:spcBef>
              <a:spcPct val="0"/>
            </a:spcBef>
            <a:spcAft>
              <a:spcPct val="35000"/>
            </a:spcAft>
            <a:buNone/>
          </a:pPr>
          <a:r>
            <a:rPr lang="en-US" sz="1050" b="1" i="1" kern="1200" dirty="0"/>
            <a:t>(contact the Employee Retirement System for more details).</a:t>
          </a:r>
        </a:p>
      </dsp:txBody>
      <dsp:txXfrm>
        <a:off x="3399811" y="3617873"/>
        <a:ext cx="1737475" cy="20487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CE170-1ACC-4C37-A49C-4CA58F4D1C81}">
      <dsp:nvSpPr>
        <dsp:cNvPr id="0" name=""/>
        <dsp:cNvSpPr/>
      </dsp:nvSpPr>
      <dsp:spPr>
        <a:xfrm>
          <a:off x="0" y="19599"/>
          <a:ext cx="4695825" cy="106177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Management pay plan 513 and above are eligible</a:t>
          </a:r>
        </a:p>
      </dsp:txBody>
      <dsp:txXfrm>
        <a:off x="51832" y="71431"/>
        <a:ext cx="4592161" cy="958111"/>
      </dsp:txXfrm>
    </dsp:sp>
    <dsp:sp modelId="{571C289F-6188-4FD6-8D31-CDDD79E7289A}">
      <dsp:nvSpPr>
        <dsp:cNvPr id="0" name=""/>
        <dsp:cNvSpPr/>
      </dsp:nvSpPr>
      <dsp:spPr>
        <a:xfrm>
          <a:off x="0" y="1138974"/>
          <a:ext cx="4695825" cy="106177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Self directed investment plan</a:t>
          </a:r>
        </a:p>
      </dsp:txBody>
      <dsp:txXfrm>
        <a:off x="51832" y="1190806"/>
        <a:ext cx="4592161" cy="958111"/>
      </dsp:txXfrm>
    </dsp:sp>
    <dsp:sp modelId="{0A728806-E753-40A8-8723-C36F87B41D62}">
      <dsp:nvSpPr>
        <dsp:cNvPr id="0" name=""/>
        <dsp:cNvSpPr/>
      </dsp:nvSpPr>
      <dsp:spPr>
        <a:xfrm>
          <a:off x="0" y="2258349"/>
          <a:ext cx="4695825" cy="106177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Cannot increase or decrease contribution</a:t>
          </a:r>
        </a:p>
      </dsp:txBody>
      <dsp:txXfrm>
        <a:off x="51832" y="2310181"/>
        <a:ext cx="4592161" cy="958111"/>
      </dsp:txXfrm>
    </dsp:sp>
    <dsp:sp modelId="{2C24E8DD-574E-4B05-A54C-58E56508E4DA}">
      <dsp:nvSpPr>
        <dsp:cNvPr id="0" name=""/>
        <dsp:cNvSpPr/>
      </dsp:nvSpPr>
      <dsp:spPr>
        <a:xfrm>
          <a:off x="0" y="3377725"/>
          <a:ext cx="4695825" cy="106177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Administered by ICMARC</a:t>
          </a:r>
        </a:p>
      </dsp:txBody>
      <dsp:txXfrm>
        <a:off x="51832" y="3429557"/>
        <a:ext cx="4592161" cy="958111"/>
      </dsp:txXfrm>
    </dsp:sp>
    <dsp:sp modelId="{120A7484-0D30-4D16-98CB-906CA1A83252}">
      <dsp:nvSpPr>
        <dsp:cNvPr id="0" name=""/>
        <dsp:cNvSpPr/>
      </dsp:nvSpPr>
      <dsp:spPr>
        <a:xfrm>
          <a:off x="0" y="4497100"/>
          <a:ext cx="4695825" cy="106177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You must complete paperwork with the Employee Retirement System in order to sign up.</a:t>
          </a:r>
        </a:p>
      </dsp:txBody>
      <dsp:txXfrm>
        <a:off x="51832" y="4548932"/>
        <a:ext cx="4592161" cy="9581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1026"/>
          <p:cNvSpPr>
            <a:spLocks noGrp="1" noChangeArrowheads="1"/>
          </p:cNvSpPr>
          <p:nvPr>
            <p:ph type="hdr" sz="quarter"/>
          </p:nvPr>
        </p:nvSpPr>
        <p:spPr bwMode="auto">
          <a:xfrm>
            <a:off x="2" y="1"/>
            <a:ext cx="3038475" cy="465138"/>
          </a:xfrm>
          <a:prstGeom prst="rect">
            <a:avLst/>
          </a:prstGeom>
          <a:noFill/>
          <a:ln w="9525">
            <a:noFill/>
            <a:miter lim="800000"/>
            <a:headEnd/>
            <a:tailEnd/>
          </a:ln>
          <a:effectLst/>
        </p:spPr>
        <p:txBody>
          <a:bodyPr vert="horz" wrap="square" lIns="93511" tIns="46756" rIns="93511" bIns="46756" numCol="1" anchor="t" anchorCtr="0" compatLnSpc="1">
            <a:prstTxWarp prst="textNoShape">
              <a:avLst/>
            </a:prstTxWarp>
          </a:bodyPr>
          <a:lstStyle>
            <a:lvl1pPr defTabSz="935212">
              <a:defRPr sz="1200"/>
            </a:lvl1pPr>
          </a:lstStyle>
          <a:p>
            <a:pPr>
              <a:defRPr/>
            </a:pPr>
            <a:endParaRPr lang="en-US" dirty="0"/>
          </a:p>
        </p:txBody>
      </p:sp>
      <p:sp>
        <p:nvSpPr>
          <p:cNvPr id="100355" name="Rectangle 1027"/>
          <p:cNvSpPr>
            <a:spLocks noGrp="1" noChangeArrowheads="1"/>
          </p:cNvSpPr>
          <p:nvPr>
            <p:ph type="dt" sz="quarter" idx="1"/>
          </p:nvPr>
        </p:nvSpPr>
        <p:spPr bwMode="auto">
          <a:xfrm>
            <a:off x="3971927" y="1"/>
            <a:ext cx="3038475" cy="465138"/>
          </a:xfrm>
          <a:prstGeom prst="rect">
            <a:avLst/>
          </a:prstGeom>
          <a:noFill/>
          <a:ln w="9525">
            <a:noFill/>
            <a:miter lim="800000"/>
            <a:headEnd/>
            <a:tailEnd/>
          </a:ln>
          <a:effectLst/>
        </p:spPr>
        <p:txBody>
          <a:bodyPr vert="horz" wrap="square" lIns="93511" tIns="46756" rIns="93511" bIns="46756" numCol="1" anchor="t" anchorCtr="0" compatLnSpc="1">
            <a:prstTxWarp prst="textNoShape">
              <a:avLst/>
            </a:prstTxWarp>
          </a:bodyPr>
          <a:lstStyle>
            <a:lvl1pPr algn="r" defTabSz="935212">
              <a:defRPr sz="1200"/>
            </a:lvl1pPr>
          </a:lstStyle>
          <a:p>
            <a:pPr>
              <a:defRPr/>
            </a:pPr>
            <a:endParaRPr lang="en-US" dirty="0"/>
          </a:p>
        </p:txBody>
      </p:sp>
      <p:sp>
        <p:nvSpPr>
          <p:cNvPr id="100356" name="Rectangle 1028"/>
          <p:cNvSpPr>
            <a:spLocks noGrp="1" noChangeArrowheads="1"/>
          </p:cNvSpPr>
          <p:nvPr>
            <p:ph type="ftr" sz="quarter" idx="2"/>
          </p:nvPr>
        </p:nvSpPr>
        <p:spPr bwMode="auto">
          <a:xfrm>
            <a:off x="2" y="8831265"/>
            <a:ext cx="3038475" cy="465137"/>
          </a:xfrm>
          <a:prstGeom prst="rect">
            <a:avLst/>
          </a:prstGeom>
          <a:noFill/>
          <a:ln w="9525">
            <a:noFill/>
            <a:miter lim="800000"/>
            <a:headEnd/>
            <a:tailEnd/>
          </a:ln>
          <a:effectLst/>
        </p:spPr>
        <p:txBody>
          <a:bodyPr vert="horz" wrap="square" lIns="93511" tIns="46756" rIns="93511" bIns="46756" numCol="1" anchor="b" anchorCtr="0" compatLnSpc="1">
            <a:prstTxWarp prst="textNoShape">
              <a:avLst/>
            </a:prstTxWarp>
          </a:bodyPr>
          <a:lstStyle>
            <a:lvl1pPr defTabSz="935212">
              <a:defRPr sz="1200"/>
            </a:lvl1pPr>
          </a:lstStyle>
          <a:p>
            <a:pPr>
              <a:defRPr/>
            </a:pPr>
            <a:endParaRPr lang="en-US" dirty="0"/>
          </a:p>
        </p:txBody>
      </p:sp>
      <p:sp>
        <p:nvSpPr>
          <p:cNvPr id="100357" name="Rectangle 1029"/>
          <p:cNvSpPr>
            <a:spLocks noGrp="1" noChangeArrowheads="1"/>
          </p:cNvSpPr>
          <p:nvPr>
            <p:ph type="sldNum" sz="quarter" idx="3"/>
          </p:nvPr>
        </p:nvSpPr>
        <p:spPr bwMode="auto">
          <a:xfrm>
            <a:off x="3971927" y="8831265"/>
            <a:ext cx="3038475" cy="465137"/>
          </a:xfrm>
          <a:prstGeom prst="rect">
            <a:avLst/>
          </a:prstGeom>
          <a:noFill/>
          <a:ln w="9525">
            <a:noFill/>
            <a:miter lim="800000"/>
            <a:headEnd/>
            <a:tailEnd/>
          </a:ln>
          <a:effectLst/>
        </p:spPr>
        <p:txBody>
          <a:bodyPr vert="horz" wrap="square" lIns="93511" tIns="46756" rIns="93511" bIns="46756" numCol="1" anchor="b" anchorCtr="0" compatLnSpc="1">
            <a:prstTxWarp prst="textNoShape">
              <a:avLst/>
            </a:prstTxWarp>
          </a:bodyPr>
          <a:lstStyle>
            <a:lvl1pPr algn="r" defTabSz="935212">
              <a:defRPr sz="1200"/>
            </a:lvl1pPr>
          </a:lstStyle>
          <a:p>
            <a:pPr>
              <a:defRPr/>
            </a:pPr>
            <a:fld id="{CEACA5D5-2701-4E96-AB9D-822E1E2ADEC5}" type="slidenum">
              <a:rPr lang="en-US"/>
              <a:pPr>
                <a:defRPr/>
              </a:pPr>
              <a:t>‹#›</a:t>
            </a:fld>
            <a:endParaRPr lang="en-US" dirty="0"/>
          </a:p>
        </p:txBody>
      </p:sp>
    </p:spTree>
    <p:extLst>
      <p:ext uri="{BB962C8B-B14F-4D97-AF65-F5344CB8AC3E}">
        <p14:creationId xmlns:p14="http://schemas.microsoft.com/office/powerpoint/2010/main" val="274671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2" y="1"/>
            <a:ext cx="3038475" cy="465138"/>
          </a:xfrm>
          <a:prstGeom prst="rect">
            <a:avLst/>
          </a:prstGeom>
          <a:noFill/>
          <a:ln w="9525">
            <a:noFill/>
            <a:miter lim="800000"/>
            <a:headEnd/>
            <a:tailEnd/>
          </a:ln>
          <a:effectLst/>
        </p:spPr>
        <p:txBody>
          <a:bodyPr vert="horz" wrap="square" lIns="93511" tIns="46756" rIns="93511" bIns="46756" numCol="1" anchor="t" anchorCtr="0" compatLnSpc="1">
            <a:prstTxWarp prst="textNoShape">
              <a:avLst/>
            </a:prstTxWarp>
          </a:bodyPr>
          <a:lstStyle>
            <a:lvl1pPr defTabSz="935212">
              <a:defRPr sz="1200"/>
            </a:lvl1pPr>
          </a:lstStyle>
          <a:p>
            <a:pPr>
              <a:defRPr/>
            </a:pPr>
            <a:endParaRPr lang="en-US" dirty="0"/>
          </a:p>
        </p:txBody>
      </p:sp>
      <p:sp>
        <p:nvSpPr>
          <p:cNvPr id="19459" name="Rectangle 3"/>
          <p:cNvSpPr>
            <a:spLocks noGrp="1" noChangeArrowheads="1"/>
          </p:cNvSpPr>
          <p:nvPr>
            <p:ph type="dt" idx="1"/>
          </p:nvPr>
        </p:nvSpPr>
        <p:spPr bwMode="auto">
          <a:xfrm>
            <a:off x="3971927" y="1"/>
            <a:ext cx="3038475" cy="465138"/>
          </a:xfrm>
          <a:prstGeom prst="rect">
            <a:avLst/>
          </a:prstGeom>
          <a:noFill/>
          <a:ln w="9525">
            <a:noFill/>
            <a:miter lim="800000"/>
            <a:headEnd/>
            <a:tailEnd/>
          </a:ln>
          <a:effectLst/>
        </p:spPr>
        <p:txBody>
          <a:bodyPr vert="horz" wrap="square" lIns="93511" tIns="46756" rIns="93511" bIns="46756" numCol="1" anchor="t" anchorCtr="0" compatLnSpc="1">
            <a:prstTxWarp prst="textNoShape">
              <a:avLst/>
            </a:prstTxWarp>
          </a:bodyPr>
          <a:lstStyle>
            <a:lvl1pPr algn="r" defTabSz="935212">
              <a:defRPr sz="1200"/>
            </a:lvl1pPr>
          </a:lstStyle>
          <a:p>
            <a:pPr>
              <a:defRPr/>
            </a:pPr>
            <a:endParaRPr lang="en-US" dirty="0"/>
          </a:p>
        </p:txBody>
      </p:sp>
      <p:sp>
        <p:nvSpPr>
          <p:cNvPr id="921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935040" y="4416427"/>
            <a:ext cx="5140325" cy="4183063"/>
          </a:xfrm>
          <a:prstGeom prst="rect">
            <a:avLst/>
          </a:prstGeom>
          <a:noFill/>
          <a:ln w="9525">
            <a:noFill/>
            <a:miter lim="800000"/>
            <a:headEnd/>
            <a:tailEnd/>
          </a:ln>
          <a:effectLst/>
        </p:spPr>
        <p:txBody>
          <a:bodyPr vert="horz" wrap="square" lIns="93511" tIns="46756" rIns="93511" bIns="467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2" y="8831265"/>
            <a:ext cx="3038475" cy="465137"/>
          </a:xfrm>
          <a:prstGeom prst="rect">
            <a:avLst/>
          </a:prstGeom>
          <a:noFill/>
          <a:ln w="9525">
            <a:noFill/>
            <a:miter lim="800000"/>
            <a:headEnd/>
            <a:tailEnd/>
          </a:ln>
          <a:effectLst/>
        </p:spPr>
        <p:txBody>
          <a:bodyPr vert="horz" wrap="square" lIns="93511" tIns="46756" rIns="93511" bIns="46756" numCol="1" anchor="b" anchorCtr="0" compatLnSpc="1">
            <a:prstTxWarp prst="textNoShape">
              <a:avLst/>
            </a:prstTxWarp>
          </a:bodyPr>
          <a:lstStyle>
            <a:lvl1pPr defTabSz="935212">
              <a:defRPr sz="1200"/>
            </a:lvl1pPr>
          </a:lstStyle>
          <a:p>
            <a:pPr>
              <a:defRPr/>
            </a:pPr>
            <a:endParaRPr lang="en-US" dirty="0"/>
          </a:p>
        </p:txBody>
      </p:sp>
      <p:sp>
        <p:nvSpPr>
          <p:cNvPr id="19463" name="Rectangle 7"/>
          <p:cNvSpPr>
            <a:spLocks noGrp="1" noChangeArrowheads="1"/>
          </p:cNvSpPr>
          <p:nvPr>
            <p:ph type="sldNum" sz="quarter" idx="5"/>
          </p:nvPr>
        </p:nvSpPr>
        <p:spPr bwMode="auto">
          <a:xfrm>
            <a:off x="3971927" y="8831265"/>
            <a:ext cx="3038475" cy="465137"/>
          </a:xfrm>
          <a:prstGeom prst="rect">
            <a:avLst/>
          </a:prstGeom>
          <a:noFill/>
          <a:ln w="9525">
            <a:noFill/>
            <a:miter lim="800000"/>
            <a:headEnd/>
            <a:tailEnd/>
          </a:ln>
          <a:effectLst/>
        </p:spPr>
        <p:txBody>
          <a:bodyPr vert="horz" wrap="square" lIns="93511" tIns="46756" rIns="93511" bIns="46756" numCol="1" anchor="b" anchorCtr="0" compatLnSpc="1">
            <a:prstTxWarp prst="textNoShape">
              <a:avLst/>
            </a:prstTxWarp>
          </a:bodyPr>
          <a:lstStyle>
            <a:lvl1pPr algn="r" defTabSz="935212">
              <a:defRPr sz="1200"/>
            </a:lvl1pPr>
          </a:lstStyle>
          <a:p>
            <a:pPr>
              <a:defRPr/>
            </a:pPr>
            <a:fld id="{CEDC9F62-3102-42E8-9C98-3B6CD13BF4D0}" type="slidenum">
              <a:rPr lang="en-US"/>
              <a:pPr>
                <a:defRPr/>
              </a:pPr>
              <a:t>‹#›</a:t>
            </a:fld>
            <a:endParaRPr lang="en-US" dirty="0"/>
          </a:p>
        </p:txBody>
      </p:sp>
    </p:spTree>
    <p:extLst>
      <p:ext uri="{BB962C8B-B14F-4D97-AF65-F5344CB8AC3E}">
        <p14:creationId xmlns:p14="http://schemas.microsoft.com/office/powerpoint/2010/main" val="1503368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2"/>
                </a:solidFill>
                <a:latin typeface="Times New Roman" pitchFamily="18" charset="0"/>
              </a:defRPr>
            </a:lvl1pPr>
            <a:lvl2pPr marL="745620" indent="-286777" eaLnBrk="0" hangingPunct="0">
              <a:defRPr sz="2400">
                <a:solidFill>
                  <a:schemeClr val="tx2"/>
                </a:solidFill>
                <a:latin typeface="Times New Roman" pitchFamily="18" charset="0"/>
              </a:defRPr>
            </a:lvl2pPr>
            <a:lvl3pPr marL="1147108" indent="-229421" eaLnBrk="0" hangingPunct="0">
              <a:defRPr sz="2400">
                <a:solidFill>
                  <a:schemeClr val="tx2"/>
                </a:solidFill>
                <a:latin typeface="Times New Roman" pitchFamily="18" charset="0"/>
              </a:defRPr>
            </a:lvl3pPr>
            <a:lvl4pPr marL="1605952" indent="-229421" eaLnBrk="0" hangingPunct="0">
              <a:defRPr sz="2400">
                <a:solidFill>
                  <a:schemeClr val="tx2"/>
                </a:solidFill>
                <a:latin typeface="Times New Roman" pitchFamily="18" charset="0"/>
              </a:defRPr>
            </a:lvl4pPr>
            <a:lvl5pPr marL="2064795" indent="-229421" eaLnBrk="0" hangingPunct="0">
              <a:defRPr sz="2400">
                <a:solidFill>
                  <a:schemeClr val="tx2"/>
                </a:solidFill>
                <a:latin typeface="Times New Roman" pitchFamily="18" charset="0"/>
              </a:defRPr>
            </a:lvl5pPr>
            <a:lvl6pPr marL="2523638" indent="-229421" eaLnBrk="0" fontAlgn="base" hangingPunct="0">
              <a:spcBef>
                <a:spcPct val="0"/>
              </a:spcBef>
              <a:spcAft>
                <a:spcPct val="0"/>
              </a:spcAft>
              <a:defRPr sz="2400">
                <a:solidFill>
                  <a:schemeClr val="tx2"/>
                </a:solidFill>
                <a:latin typeface="Times New Roman" pitchFamily="18" charset="0"/>
              </a:defRPr>
            </a:lvl6pPr>
            <a:lvl7pPr marL="2982482" indent="-229421" eaLnBrk="0" fontAlgn="base" hangingPunct="0">
              <a:spcBef>
                <a:spcPct val="0"/>
              </a:spcBef>
              <a:spcAft>
                <a:spcPct val="0"/>
              </a:spcAft>
              <a:defRPr sz="2400">
                <a:solidFill>
                  <a:schemeClr val="tx2"/>
                </a:solidFill>
                <a:latin typeface="Times New Roman" pitchFamily="18" charset="0"/>
              </a:defRPr>
            </a:lvl7pPr>
            <a:lvl8pPr marL="3441324" indent="-229421" eaLnBrk="0" fontAlgn="base" hangingPunct="0">
              <a:spcBef>
                <a:spcPct val="0"/>
              </a:spcBef>
              <a:spcAft>
                <a:spcPct val="0"/>
              </a:spcAft>
              <a:defRPr sz="2400">
                <a:solidFill>
                  <a:schemeClr val="tx2"/>
                </a:solidFill>
                <a:latin typeface="Times New Roman" pitchFamily="18" charset="0"/>
              </a:defRPr>
            </a:lvl8pPr>
            <a:lvl9pPr marL="3900168" indent="-229421" eaLnBrk="0" fontAlgn="base" hangingPunct="0">
              <a:spcBef>
                <a:spcPct val="0"/>
              </a:spcBef>
              <a:spcAft>
                <a:spcPct val="0"/>
              </a:spcAft>
              <a:defRPr sz="2400">
                <a:solidFill>
                  <a:schemeClr val="tx2"/>
                </a:solidFill>
                <a:latin typeface="Times New Roman" pitchFamily="18" charset="0"/>
              </a:defRPr>
            </a:lvl9pPr>
          </a:lstStyle>
          <a:p>
            <a:pPr eaLnBrk="1" hangingPunct="1"/>
            <a:fld id="{C4BF4507-9C27-431C-B88B-1387F464D413}" type="slidenum">
              <a:rPr lang="en-US" altLang="en-US" sz="1200"/>
              <a:pPr eaLnBrk="1" hangingPunct="1"/>
              <a:t>1</a:t>
            </a:fld>
            <a:endParaRPr lang="en-US" altLang="en-US" sz="1200" dirty="0"/>
          </a:p>
        </p:txBody>
      </p:sp>
    </p:spTree>
    <p:extLst>
      <p:ext uri="{BB962C8B-B14F-4D97-AF65-F5344CB8AC3E}">
        <p14:creationId xmlns:p14="http://schemas.microsoft.com/office/powerpoint/2010/main" val="226023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9938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0AD6CA0-0184-4630-AD00-1408764313AA}" type="slidenum">
              <a:rPr lang="en-US" smtClean="0">
                <a:solidFill>
                  <a:prstClr val="black"/>
                </a:solidFill>
              </a:rPr>
              <a:pPr/>
              <a:t>28</a:t>
            </a:fld>
            <a:endParaRPr lang="en-US" dirty="0">
              <a:solidFill>
                <a:prstClr val="black"/>
              </a:solidFill>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80307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2"/>
                </a:solidFill>
                <a:latin typeface="Times New Roman" pitchFamily="18" charset="0"/>
              </a:defRPr>
            </a:lvl1pPr>
            <a:lvl2pPr marL="745620" indent="-286777" eaLnBrk="0" hangingPunct="0">
              <a:defRPr sz="2400">
                <a:solidFill>
                  <a:schemeClr val="tx2"/>
                </a:solidFill>
                <a:latin typeface="Times New Roman" pitchFamily="18" charset="0"/>
              </a:defRPr>
            </a:lvl2pPr>
            <a:lvl3pPr marL="1147108" indent="-229421" eaLnBrk="0" hangingPunct="0">
              <a:defRPr sz="2400">
                <a:solidFill>
                  <a:schemeClr val="tx2"/>
                </a:solidFill>
                <a:latin typeface="Times New Roman" pitchFamily="18" charset="0"/>
              </a:defRPr>
            </a:lvl3pPr>
            <a:lvl4pPr marL="1605952" indent="-229421" eaLnBrk="0" hangingPunct="0">
              <a:defRPr sz="2400">
                <a:solidFill>
                  <a:schemeClr val="tx2"/>
                </a:solidFill>
                <a:latin typeface="Times New Roman" pitchFamily="18" charset="0"/>
              </a:defRPr>
            </a:lvl4pPr>
            <a:lvl5pPr marL="2064795" indent="-229421" eaLnBrk="0" hangingPunct="0">
              <a:defRPr sz="2400">
                <a:solidFill>
                  <a:schemeClr val="tx2"/>
                </a:solidFill>
                <a:latin typeface="Times New Roman" pitchFamily="18" charset="0"/>
              </a:defRPr>
            </a:lvl5pPr>
            <a:lvl6pPr marL="2523638" indent="-229421" eaLnBrk="0" fontAlgn="base" hangingPunct="0">
              <a:spcBef>
                <a:spcPct val="0"/>
              </a:spcBef>
              <a:spcAft>
                <a:spcPct val="0"/>
              </a:spcAft>
              <a:defRPr sz="2400">
                <a:solidFill>
                  <a:schemeClr val="tx2"/>
                </a:solidFill>
                <a:latin typeface="Times New Roman" pitchFamily="18" charset="0"/>
              </a:defRPr>
            </a:lvl6pPr>
            <a:lvl7pPr marL="2982482" indent="-229421" eaLnBrk="0" fontAlgn="base" hangingPunct="0">
              <a:spcBef>
                <a:spcPct val="0"/>
              </a:spcBef>
              <a:spcAft>
                <a:spcPct val="0"/>
              </a:spcAft>
              <a:defRPr sz="2400">
                <a:solidFill>
                  <a:schemeClr val="tx2"/>
                </a:solidFill>
                <a:latin typeface="Times New Roman" pitchFamily="18" charset="0"/>
              </a:defRPr>
            </a:lvl7pPr>
            <a:lvl8pPr marL="3441324" indent="-229421" eaLnBrk="0" fontAlgn="base" hangingPunct="0">
              <a:spcBef>
                <a:spcPct val="0"/>
              </a:spcBef>
              <a:spcAft>
                <a:spcPct val="0"/>
              </a:spcAft>
              <a:defRPr sz="2400">
                <a:solidFill>
                  <a:schemeClr val="tx2"/>
                </a:solidFill>
                <a:latin typeface="Times New Roman" pitchFamily="18" charset="0"/>
              </a:defRPr>
            </a:lvl8pPr>
            <a:lvl9pPr marL="3900168" indent="-229421" eaLnBrk="0" fontAlgn="base" hangingPunct="0">
              <a:spcBef>
                <a:spcPct val="0"/>
              </a:spcBef>
              <a:spcAft>
                <a:spcPct val="0"/>
              </a:spcAft>
              <a:defRPr sz="2400">
                <a:solidFill>
                  <a:schemeClr val="tx2"/>
                </a:solidFill>
                <a:latin typeface="Times New Roman" pitchFamily="18" charset="0"/>
              </a:defRPr>
            </a:lvl9pPr>
          </a:lstStyle>
          <a:p>
            <a:pPr eaLnBrk="1" hangingPunct="1">
              <a:defRPr/>
            </a:pPr>
            <a:fld id="{C4BF4507-9C27-431C-B88B-1387F464D413}" type="slidenum">
              <a:rPr lang="en-US" altLang="en-US" sz="1200">
                <a:solidFill>
                  <a:srgbClr val="000000"/>
                </a:solidFill>
              </a:rPr>
              <a:pPr eaLnBrk="1" hangingPunct="1">
                <a:defRPr/>
              </a:pPr>
              <a:t>29</a:t>
            </a:fld>
            <a:endParaRPr lang="en-US" altLang="en-US" sz="1200" dirty="0">
              <a:solidFill>
                <a:srgbClr val="000000"/>
              </a:solidFill>
            </a:endParaRPr>
          </a:p>
        </p:txBody>
      </p:sp>
    </p:spTree>
    <p:extLst>
      <p:ext uri="{BB962C8B-B14F-4D97-AF65-F5344CB8AC3E}">
        <p14:creationId xmlns:p14="http://schemas.microsoft.com/office/powerpoint/2010/main" val="959981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4F7BA48-D868-4845-A1C7-EACD3C7C8837}" type="slidenum">
              <a:rPr lang="en-US" smtClean="0">
                <a:solidFill>
                  <a:prstClr val="black"/>
                </a:solidFill>
              </a:rPr>
              <a:pPr/>
              <a:t>30</a:t>
            </a:fld>
            <a:endParaRPr lang="en-US" dirty="0">
              <a:solidFill>
                <a:prstClr val="black"/>
              </a:solidFill>
            </a:endParaRPr>
          </a:p>
        </p:txBody>
      </p:sp>
      <p:sp>
        <p:nvSpPr>
          <p:cNvPr id="96259" name="Rectangle 2050"/>
          <p:cNvSpPr>
            <a:spLocks noGrp="1" noRot="1" noChangeAspect="1" noChangeArrowheads="1" noTextEdit="1"/>
          </p:cNvSpPr>
          <p:nvPr>
            <p:ph type="sldImg"/>
          </p:nvPr>
        </p:nvSpPr>
        <p:spPr>
          <a:ln/>
        </p:spPr>
      </p:sp>
      <p:sp>
        <p:nvSpPr>
          <p:cNvPr id="96260" name="Rectangle 2051"/>
          <p:cNvSpPr>
            <a:spLocks noGrp="1" noChangeArrowheads="1"/>
          </p:cNvSpPr>
          <p:nvPr>
            <p:ph type="body" idx="1"/>
          </p:nvPr>
        </p:nvSpPr>
        <p:spPr>
          <a:noFill/>
          <a:ln/>
        </p:spPr>
        <p:txBody>
          <a:bodyPr/>
          <a:lstStyle/>
          <a:p>
            <a:pPr eaLnBrk="1" hangingPunct="1"/>
            <a:r>
              <a:rPr lang="en-US" i="1" dirty="0"/>
              <a:t>Tell</a:t>
            </a:r>
            <a:r>
              <a:rPr lang="en-US" i="1" baseline="0" dirty="0"/>
              <a:t> employees the exact date their benefits become effective.</a:t>
            </a:r>
            <a:endParaRPr lang="en-US" i="1" dirty="0"/>
          </a:p>
        </p:txBody>
      </p:sp>
    </p:spTree>
    <p:extLst>
      <p:ext uri="{BB962C8B-B14F-4D97-AF65-F5344CB8AC3E}">
        <p14:creationId xmlns:p14="http://schemas.microsoft.com/office/powerpoint/2010/main" val="2174936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9DC03F7B-8832-4433-993C-720FE3C20B67}" type="slidenum">
              <a:rPr lang="en-US" smtClean="0">
                <a:solidFill>
                  <a:prstClr val="black"/>
                </a:solidFill>
              </a:rPr>
              <a:pPr/>
              <a:t>31</a:t>
            </a:fld>
            <a:endParaRPr lang="en-US" dirty="0">
              <a:solidFill>
                <a:prstClr val="black"/>
              </a:solidFill>
            </a:endParaRPr>
          </a:p>
        </p:txBody>
      </p:sp>
      <p:sp>
        <p:nvSpPr>
          <p:cNvPr id="95235" name="Rectangle 1026"/>
          <p:cNvSpPr>
            <a:spLocks noGrp="1" noRot="1" noChangeAspect="1" noChangeArrowheads="1" noTextEdit="1"/>
          </p:cNvSpPr>
          <p:nvPr>
            <p:ph type="sldImg"/>
          </p:nvPr>
        </p:nvSpPr>
        <p:spPr>
          <a:ln/>
        </p:spPr>
      </p:sp>
      <p:sp>
        <p:nvSpPr>
          <p:cNvPr id="95236" name="Rectangle 1027"/>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73606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pPr>
              <a:defRPr/>
            </a:pPr>
            <a:fld id="{C0F7F04C-4366-4978-AB56-242B1D5DB5B2}" type="slidenum">
              <a:rPr lang="en-US">
                <a:solidFill>
                  <a:prstClr val="black"/>
                </a:solidFill>
              </a:rPr>
              <a:pPr>
                <a:defRPr/>
              </a:pPr>
              <a:t>33</a:t>
            </a:fld>
            <a:endParaRPr lang="en-US" dirty="0">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646983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EDC9F62-3102-42E8-9C98-3B6CD13BF4D0}" type="slidenum">
              <a:rPr lang="en-US" smtClean="0"/>
              <a:pPr>
                <a:defRPr/>
              </a:pPr>
              <a:t>34</a:t>
            </a:fld>
            <a:endParaRPr lang="en-US" dirty="0"/>
          </a:p>
        </p:txBody>
      </p:sp>
    </p:spTree>
    <p:extLst>
      <p:ext uri="{BB962C8B-B14F-4D97-AF65-F5344CB8AC3E}">
        <p14:creationId xmlns:p14="http://schemas.microsoft.com/office/powerpoint/2010/main" val="3408476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3EE39A8-F881-4796-8B73-F4E0888890E9}" type="slidenum">
              <a:rPr lang="en-US" smtClean="0">
                <a:solidFill>
                  <a:prstClr val="black"/>
                </a:solidFill>
              </a:rPr>
              <a:pPr/>
              <a:t>38</a:t>
            </a:fld>
            <a:endParaRPr lang="en-US" dirty="0">
              <a:solidFill>
                <a:prstClr val="black"/>
              </a:solidFill>
            </a:endParaRPr>
          </a:p>
        </p:txBody>
      </p:sp>
      <p:sp>
        <p:nvSpPr>
          <p:cNvPr id="104451" name="Rectangle 1026"/>
          <p:cNvSpPr>
            <a:spLocks noGrp="1" noRot="1" noChangeAspect="1" noChangeArrowheads="1" noTextEdit="1"/>
          </p:cNvSpPr>
          <p:nvPr>
            <p:ph type="sldImg"/>
          </p:nvPr>
        </p:nvSpPr>
        <p:spPr>
          <a:ln/>
        </p:spPr>
      </p:sp>
      <p:sp>
        <p:nvSpPr>
          <p:cNvPr id="104452" name="Rectangle 1027"/>
          <p:cNvSpPr>
            <a:spLocks noGrp="1" noChangeArrowheads="1"/>
          </p:cNvSpPr>
          <p:nvPr>
            <p:ph type="body" idx="1"/>
          </p:nvPr>
        </p:nvSpPr>
        <p:spPr>
          <a:noFill/>
          <a:ln/>
        </p:spPr>
        <p:txBody>
          <a:bodyPr/>
          <a:lstStyle/>
          <a:p>
            <a:pPr eaLnBrk="1" hangingPunct="1"/>
            <a:r>
              <a:rPr lang="en-US" dirty="0"/>
              <a:t>Stress importance of using primary care physician</a:t>
            </a:r>
            <a:r>
              <a:rPr lang="en-US" baseline="0" dirty="0"/>
              <a:t>.</a:t>
            </a:r>
          </a:p>
          <a:p>
            <a:pPr eaLnBrk="1" hangingPunct="1"/>
            <a:endParaRPr lang="en-US" baseline="0" dirty="0"/>
          </a:p>
          <a:p>
            <a:pPr eaLnBrk="1" hangingPunct="1"/>
            <a:r>
              <a:rPr lang="en-US" baseline="0" dirty="0"/>
              <a:t>Can self refer to specialist provided they are in-network.</a:t>
            </a:r>
            <a:endParaRPr lang="en-US" dirty="0"/>
          </a:p>
        </p:txBody>
      </p:sp>
    </p:spTree>
    <p:extLst>
      <p:ext uri="{BB962C8B-B14F-4D97-AF65-F5344CB8AC3E}">
        <p14:creationId xmlns:p14="http://schemas.microsoft.com/office/powerpoint/2010/main" val="1738552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1134216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0F7F04C-4366-4978-AB56-242B1D5DB5B2}" type="slidenum">
              <a:rPr lang="en-US" smtClean="0">
                <a:solidFill>
                  <a:prstClr val="black"/>
                </a:solidFill>
              </a:rPr>
              <a:pPr/>
              <a:t>40</a:t>
            </a:fld>
            <a:endParaRPr lang="en-US" dirty="0">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a:t>Explain to employees the</a:t>
            </a:r>
            <a:r>
              <a:rPr lang="en-US" baseline="0" dirty="0"/>
              <a:t> formulary.  Importance of verifying current prescriptions are covered.</a:t>
            </a:r>
            <a:endParaRPr lang="en-US" dirty="0"/>
          </a:p>
        </p:txBody>
      </p:sp>
    </p:spTree>
    <p:extLst>
      <p:ext uri="{BB962C8B-B14F-4D97-AF65-F5344CB8AC3E}">
        <p14:creationId xmlns:p14="http://schemas.microsoft.com/office/powerpoint/2010/main" val="3741125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2"/>
                </a:solidFill>
                <a:latin typeface="Times New Roman" pitchFamily="18" charset="0"/>
              </a:defRPr>
            </a:lvl1pPr>
            <a:lvl2pPr marL="745620" indent="-286777" eaLnBrk="0" hangingPunct="0">
              <a:defRPr sz="2400">
                <a:solidFill>
                  <a:schemeClr val="tx2"/>
                </a:solidFill>
                <a:latin typeface="Times New Roman" pitchFamily="18" charset="0"/>
              </a:defRPr>
            </a:lvl2pPr>
            <a:lvl3pPr marL="1147108" indent="-229421" eaLnBrk="0" hangingPunct="0">
              <a:defRPr sz="2400">
                <a:solidFill>
                  <a:schemeClr val="tx2"/>
                </a:solidFill>
                <a:latin typeface="Times New Roman" pitchFamily="18" charset="0"/>
              </a:defRPr>
            </a:lvl3pPr>
            <a:lvl4pPr marL="1605952" indent="-229421" eaLnBrk="0" hangingPunct="0">
              <a:defRPr sz="2400">
                <a:solidFill>
                  <a:schemeClr val="tx2"/>
                </a:solidFill>
                <a:latin typeface="Times New Roman" pitchFamily="18" charset="0"/>
              </a:defRPr>
            </a:lvl4pPr>
            <a:lvl5pPr marL="2064795" indent="-229421" eaLnBrk="0" hangingPunct="0">
              <a:defRPr sz="2400">
                <a:solidFill>
                  <a:schemeClr val="tx2"/>
                </a:solidFill>
                <a:latin typeface="Times New Roman" pitchFamily="18" charset="0"/>
              </a:defRPr>
            </a:lvl5pPr>
            <a:lvl6pPr marL="2523638" indent="-229421" eaLnBrk="0" fontAlgn="base" hangingPunct="0">
              <a:spcBef>
                <a:spcPct val="0"/>
              </a:spcBef>
              <a:spcAft>
                <a:spcPct val="0"/>
              </a:spcAft>
              <a:defRPr sz="2400">
                <a:solidFill>
                  <a:schemeClr val="tx2"/>
                </a:solidFill>
                <a:latin typeface="Times New Roman" pitchFamily="18" charset="0"/>
              </a:defRPr>
            </a:lvl6pPr>
            <a:lvl7pPr marL="2982482" indent="-229421" eaLnBrk="0" fontAlgn="base" hangingPunct="0">
              <a:spcBef>
                <a:spcPct val="0"/>
              </a:spcBef>
              <a:spcAft>
                <a:spcPct val="0"/>
              </a:spcAft>
              <a:defRPr sz="2400">
                <a:solidFill>
                  <a:schemeClr val="tx2"/>
                </a:solidFill>
                <a:latin typeface="Times New Roman" pitchFamily="18" charset="0"/>
              </a:defRPr>
            </a:lvl7pPr>
            <a:lvl8pPr marL="3441324" indent="-229421" eaLnBrk="0" fontAlgn="base" hangingPunct="0">
              <a:spcBef>
                <a:spcPct val="0"/>
              </a:spcBef>
              <a:spcAft>
                <a:spcPct val="0"/>
              </a:spcAft>
              <a:defRPr sz="2400">
                <a:solidFill>
                  <a:schemeClr val="tx2"/>
                </a:solidFill>
                <a:latin typeface="Times New Roman" pitchFamily="18" charset="0"/>
              </a:defRPr>
            </a:lvl8pPr>
            <a:lvl9pPr marL="3900168" indent="-229421" eaLnBrk="0" fontAlgn="base" hangingPunct="0">
              <a:spcBef>
                <a:spcPct val="0"/>
              </a:spcBef>
              <a:spcAft>
                <a:spcPct val="0"/>
              </a:spcAft>
              <a:defRPr sz="2400">
                <a:solidFill>
                  <a:schemeClr val="tx2"/>
                </a:solidFill>
                <a:latin typeface="Times New Roman" pitchFamily="18" charset="0"/>
              </a:defRPr>
            </a:lvl9pPr>
          </a:lstStyle>
          <a:p>
            <a:pPr eaLnBrk="1" hangingPunct="1">
              <a:defRPr/>
            </a:pPr>
            <a:fld id="{C4BF4507-9C27-431C-B88B-1387F464D413}" type="slidenum">
              <a:rPr lang="en-US" altLang="en-US" sz="1200">
                <a:solidFill>
                  <a:srgbClr val="000000"/>
                </a:solidFill>
              </a:rPr>
              <a:pPr eaLnBrk="1" hangingPunct="1">
                <a:defRPr/>
              </a:pPr>
              <a:t>4</a:t>
            </a:fld>
            <a:endParaRPr lang="en-US" altLang="en-US" sz="1200" dirty="0">
              <a:solidFill>
                <a:srgbClr val="000000"/>
              </a:solidFill>
            </a:endParaRPr>
          </a:p>
        </p:txBody>
      </p:sp>
    </p:spTree>
    <p:extLst>
      <p:ext uri="{BB962C8B-B14F-4D97-AF65-F5344CB8AC3E}">
        <p14:creationId xmlns:p14="http://schemas.microsoft.com/office/powerpoint/2010/main" val="750136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629E7C9-501B-4246-BCE4-0C898599F885}" type="slidenum">
              <a:rPr lang="en-US" smtClean="0">
                <a:solidFill>
                  <a:prstClr val="black"/>
                </a:solidFill>
              </a:rPr>
              <a:pPr/>
              <a:t>41</a:t>
            </a:fld>
            <a:endParaRPr lang="en-US" dirty="0">
              <a:solidFill>
                <a:prstClr val="black"/>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97548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C0F7F04C-4366-4978-AB56-242B1D5DB5B2}" type="slidenum">
              <a:rPr lang="en-US" smtClean="0">
                <a:solidFill>
                  <a:prstClr val="black"/>
                </a:solidFill>
              </a:rPr>
              <a:pPr/>
              <a:t>42</a:t>
            </a:fld>
            <a:endParaRPr lang="en-US" dirty="0">
              <a:solidFill>
                <a:prstClr val="black"/>
              </a:solidFill>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a:t>Explain to employees the</a:t>
            </a:r>
            <a:r>
              <a:rPr lang="en-US" baseline="0" dirty="0"/>
              <a:t> formulary.  Importance of verifying current prescriptions are covered.</a:t>
            </a:r>
            <a:endParaRPr lang="en-US" dirty="0"/>
          </a:p>
        </p:txBody>
      </p:sp>
    </p:spTree>
    <p:extLst>
      <p:ext uri="{BB962C8B-B14F-4D97-AF65-F5344CB8AC3E}">
        <p14:creationId xmlns:p14="http://schemas.microsoft.com/office/powerpoint/2010/main" val="2481556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3EE39A8-F881-4796-8B73-F4E0888890E9}" type="slidenum">
              <a:rPr lang="en-US" smtClean="0">
                <a:solidFill>
                  <a:prstClr val="black"/>
                </a:solidFill>
              </a:rPr>
              <a:pPr/>
              <a:t>43</a:t>
            </a:fld>
            <a:endParaRPr lang="en-US" dirty="0">
              <a:solidFill>
                <a:prstClr val="black"/>
              </a:solidFill>
            </a:endParaRPr>
          </a:p>
        </p:txBody>
      </p:sp>
      <p:sp>
        <p:nvSpPr>
          <p:cNvPr id="104451" name="Rectangle 1026"/>
          <p:cNvSpPr>
            <a:spLocks noGrp="1" noRot="1" noChangeAspect="1" noChangeArrowheads="1" noTextEdit="1"/>
          </p:cNvSpPr>
          <p:nvPr>
            <p:ph type="sldImg"/>
          </p:nvPr>
        </p:nvSpPr>
        <p:spPr>
          <a:ln/>
        </p:spPr>
      </p:sp>
      <p:sp>
        <p:nvSpPr>
          <p:cNvPr id="104452" name="Rectangle 1027"/>
          <p:cNvSpPr>
            <a:spLocks noGrp="1" noChangeArrowheads="1"/>
          </p:cNvSpPr>
          <p:nvPr>
            <p:ph type="body" idx="1"/>
          </p:nvPr>
        </p:nvSpPr>
        <p:spPr>
          <a:noFill/>
          <a:ln/>
        </p:spPr>
        <p:txBody>
          <a:bodyPr/>
          <a:lstStyle/>
          <a:p>
            <a:pPr eaLnBrk="1" hangingPunct="1"/>
            <a:r>
              <a:rPr lang="en-US" dirty="0"/>
              <a:t>Stress importance of using primary care physician</a:t>
            </a:r>
            <a:r>
              <a:rPr lang="en-US" baseline="0" dirty="0"/>
              <a:t>.</a:t>
            </a:r>
          </a:p>
          <a:p>
            <a:pPr eaLnBrk="1" hangingPunct="1"/>
            <a:endParaRPr lang="en-US" baseline="0" dirty="0"/>
          </a:p>
          <a:p>
            <a:pPr eaLnBrk="1" hangingPunct="1"/>
            <a:r>
              <a:rPr lang="en-US" baseline="0" dirty="0"/>
              <a:t>Can self refer to specialist provided they are in-network.</a:t>
            </a:r>
            <a:endParaRPr lang="en-US" dirty="0"/>
          </a:p>
        </p:txBody>
      </p:sp>
    </p:spTree>
    <p:extLst>
      <p:ext uri="{BB962C8B-B14F-4D97-AF65-F5344CB8AC3E}">
        <p14:creationId xmlns:p14="http://schemas.microsoft.com/office/powerpoint/2010/main" val="1348237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4DF906C-4371-4303-9D70-7278EB7E9AAB}" type="slidenum">
              <a:rPr lang="en-US" smtClean="0">
                <a:solidFill>
                  <a:prstClr val="black"/>
                </a:solidFill>
              </a:rPr>
              <a:pPr/>
              <a:t>44</a:t>
            </a:fld>
            <a:endParaRPr lang="en-US" dirty="0">
              <a:solidFill>
                <a:prstClr val="black"/>
              </a:solidFill>
            </a:endParaRPr>
          </a:p>
        </p:txBody>
      </p:sp>
      <p:sp>
        <p:nvSpPr>
          <p:cNvPr id="106499" name="Rectangle 1026"/>
          <p:cNvSpPr>
            <a:spLocks noGrp="1" noRot="1" noChangeAspect="1" noChangeArrowheads="1" noTextEdit="1"/>
          </p:cNvSpPr>
          <p:nvPr>
            <p:ph type="sldImg"/>
          </p:nvPr>
        </p:nvSpPr>
        <p:spPr>
          <a:ln/>
        </p:spPr>
      </p:sp>
      <p:sp>
        <p:nvSpPr>
          <p:cNvPr id="106500" name="Rectangle 1027"/>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90475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4DF906C-4371-4303-9D70-7278EB7E9AAB}" type="slidenum">
              <a:rPr lang="en-US" smtClean="0">
                <a:solidFill>
                  <a:prstClr val="black"/>
                </a:solidFill>
              </a:rPr>
              <a:pPr/>
              <a:t>45</a:t>
            </a:fld>
            <a:endParaRPr lang="en-US" dirty="0">
              <a:solidFill>
                <a:prstClr val="black"/>
              </a:solidFill>
            </a:endParaRPr>
          </a:p>
        </p:txBody>
      </p:sp>
      <p:sp>
        <p:nvSpPr>
          <p:cNvPr id="106499" name="Rectangle 1026"/>
          <p:cNvSpPr>
            <a:spLocks noGrp="1" noRot="1" noChangeAspect="1" noChangeArrowheads="1" noTextEdit="1"/>
          </p:cNvSpPr>
          <p:nvPr>
            <p:ph type="sldImg"/>
          </p:nvPr>
        </p:nvSpPr>
        <p:spPr>
          <a:ln/>
        </p:spPr>
      </p:sp>
      <p:sp>
        <p:nvSpPr>
          <p:cNvPr id="106500" name="Rectangle 1027"/>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97873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D3FA4E1-485B-41A6-89EE-D53CE20C7ECD}" type="slidenum">
              <a:rPr lang="en-US" smtClean="0">
                <a:solidFill>
                  <a:prstClr val="black"/>
                </a:solidFill>
              </a:rPr>
              <a:pPr/>
              <a:t>46</a:t>
            </a:fld>
            <a:endParaRPr lang="en-US" dirty="0">
              <a:solidFill>
                <a:prstClr val="black"/>
              </a:solidFill>
            </a:endParaRPr>
          </a:p>
        </p:txBody>
      </p:sp>
      <p:sp>
        <p:nvSpPr>
          <p:cNvPr id="101379" name="Rectangle 1026"/>
          <p:cNvSpPr>
            <a:spLocks noGrp="1" noRot="1" noChangeAspect="1" noChangeArrowheads="1" noTextEdit="1"/>
          </p:cNvSpPr>
          <p:nvPr>
            <p:ph type="sldImg"/>
          </p:nvPr>
        </p:nvSpPr>
        <p:spPr>
          <a:ln/>
        </p:spPr>
      </p:sp>
      <p:sp>
        <p:nvSpPr>
          <p:cNvPr id="101380" name="Rectangle 1027"/>
          <p:cNvSpPr>
            <a:spLocks noGrp="1" noChangeArrowheads="1"/>
          </p:cNvSpPr>
          <p:nvPr>
            <p:ph type="body" idx="1"/>
          </p:nvPr>
        </p:nvSpPr>
        <p:spPr>
          <a:noFill/>
          <a:ln/>
        </p:spPr>
        <p:txBody>
          <a:bodyPr/>
          <a:lstStyle/>
          <a:p>
            <a:pPr eaLnBrk="1" hangingPunct="1"/>
            <a:r>
              <a:rPr lang="en-US" dirty="0"/>
              <a:t>Explain chart</a:t>
            </a:r>
            <a:r>
              <a:rPr lang="en-US" baseline="0" dirty="0"/>
              <a:t> and how before tax can increase take home pay.  Explain benefit of going after tax prior to retirement.</a:t>
            </a:r>
            <a:endParaRPr lang="en-US" dirty="0"/>
          </a:p>
        </p:txBody>
      </p:sp>
    </p:spTree>
    <p:extLst>
      <p:ext uri="{BB962C8B-B14F-4D97-AF65-F5344CB8AC3E}">
        <p14:creationId xmlns:p14="http://schemas.microsoft.com/office/powerpoint/2010/main" val="1105712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a:defRPr/>
            </a:pPr>
            <a:fld id="{3629E7C9-501B-4246-BCE4-0C898599F885}" type="slidenum">
              <a:rPr lang="en-US">
                <a:solidFill>
                  <a:prstClr val="black"/>
                </a:solidFill>
              </a:rPr>
              <a:pPr>
                <a:defRPr/>
              </a:pPr>
              <a:t>48</a:t>
            </a:fld>
            <a:endParaRPr lang="en-US" dirty="0">
              <a:solidFill>
                <a:prstClr val="black"/>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13380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541EF00-C21F-4FF4-80EA-69A01EDA825D}" type="slidenum">
              <a:rPr lang="en-US" smtClean="0">
                <a:solidFill>
                  <a:prstClr val="black"/>
                </a:solidFill>
              </a:rPr>
              <a:pPr/>
              <a:t>49</a:t>
            </a:fld>
            <a:endParaRPr lang="en-US" dirty="0">
              <a:solidFill>
                <a:prstClr val="black"/>
              </a:solidFill>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dirty="0"/>
              <a:t>In network</a:t>
            </a:r>
            <a:r>
              <a:rPr lang="en-US" baseline="0" dirty="0"/>
              <a:t> </a:t>
            </a:r>
            <a:r>
              <a:rPr lang="en-US" dirty="0"/>
              <a:t>Deductible $250 ind/$500  family.  After deductible is met, plan pays 90%</a:t>
            </a:r>
            <a:r>
              <a:rPr lang="en-US" baseline="0" dirty="0"/>
              <a:t> in-network up to a out of pocket max of $1000.</a:t>
            </a:r>
          </a:p>
          <a:p>
            <a:pPr eaLnBrk="1" hangingPunct="1"/>
            <a:endParaRPr lang="en-US" baseline="0" dirty="0"/>
          </a:p>
          <a:p>
            <a:pPr eaLnBrk="1" hangingPunct="1"/>
            <a:r>
              <a:rPr lang="en-US" baseline="0" dirty="0"/>
              <a:t>Total in-network out of pocket should not exceed $1250 per year.</a:t>
            </a:r>
          </a:p>
          <a:p>
            <a:pPr eaLnBrk="1" hangingPunct="1"/>
            <a:endParaRPr lang="en-US" baseline="0" dirty="0"/>
          </a:p>
          <a:p>
            <a:pPr eaLnBrk="1" hangingPunct="1"/>
            <a:r>
              <a:rPr lang="en-US" baseline="0" dirty="0"/>
              <a:t>Pre-existing condition excludes minors and those who have not had a greater than 62 day gap in coverage in the past year.  Proof of prior coverage may be required to be sent to BCBS.</a:t>
            </a:r>
          </a:p>
          <a:p>
            <a:pPr eaLnBrk="1" hangingPunct="1"/>
            <a:endParaRPr lang="en-US" baseline="0" dirty="0"/>
          </a:p>
          <a:p>
            <a:pPr eaLnBrk="1" hangingPunct="1"/>
            <a:r>
              <a:rPr lang="en-US" baseline="0" dirty="0"/>
              <a:t>Those with pre-existing conditions not excluded, BCBS will pay a max of $4000 for the first year.</a:t>
            </a:r>
          </a:p>
          <a:p>
            <a:pPr eaLnBrk="1" hangingPunct="1"/>
            <a:endParaRPr lang="en-US" baseline="0" dirty="0"/>
          </a:p>
          <a:p>
            <a:pPr eaLnBrk="1" hangingPunct="1"/>
            <a:r>
              <a:rPr lang="en-US" baseline="0" dirty="0"/>
              <a:t>Open formulary.  Exceptions may include supplements(vitamins) and experimental drugs.</a:t>
            </a:r>
            <a:endParaRPr lang="en-US" dirty="0"/>
          </a:p>
        </p:txBody>
      </p:sp>
    </p:spTree>
    <p:extLst>
      <p:ext uri="{BB962C8B-B14F-4D97-AF65-F5344CB8AC3E}">
        <p14:creationId xmlns:p14="http://schemas.microsoft.com/office/powerpoint/2010/main" val="1112890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7381E07-E89A-4E91-B269-E931DE97932E}" type="slidenum">
              <a:rPr lang="en-US" smtClean="0">
                <a:solidFill>
                  <a:prstClr val="black"/>
                </a:solidFill>
              </a:rPr>
              <a:pPr/>
              <a:t>50</a:t>
            </a:fld>
            <a:endParaRPr lang="en-US" dirty="0">
              <a:solidFill>
                <a:prstClr val="black"/>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dirty="0"/>
              <a:t>Blue choice network is large.  Most providers are</a:t>
            </a:r>
            <a:r>
              <a:rPr lang="en-US" baseline="0" dirty="0"/>
              <a:t> contracted.</a:t>
            </a:r>
            <a:endParaRPr lang="en-US" dirty="0"/>
          </a:p>
          <a:p>
            <a:pPr eaLnBrk="1" hangingPunct="1"/>
            <a:endParaRPr lang="en-US" dirty="0"/>
          </a:p>
          <a:p>
            <a:pPr eaLnBrk="1" hangingPunct="1"/>
            <a:r>
              <a:rPr lang="en-US" dirty="0"/>
              <a:t>If you go out of network there is a separate deductible ($300</a:t>
            </a:r>
            <a:r>
              <a:rPr lang="en-US" baseline="0" dirty="0"/>
              <a:t> ind/$900 family)</a:t>
            </a:r>
            <a:r>
              <a:rPr lang="en-US" dirty="0"/>
              <a:t> and out</a:t>
            </a:r>
            <a:r>
              <a:rPr lang="en-US" baseline="0" dirty="0"/>
              <a:t> of pocket maximum ($3000 per individual) that has to be met.    Plan pays 70%.</a:t>
            </a:r>
            <a:endParaRPr lang="en-US" dirty="0"/>
          </a:p>
        </p:txBody>
      </p:sp>
    </p:spTree>
    <p:extLst>
      <p:ext uri="{BB962C8B-B14F-4D97-AF65-F5344CB8AC3E}">
        <p14:creationId xmlns:p14="http://schemas.microsoft.com/office/powerpoint/2010/main" val="1115930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7381E07-E89A-4E91-B269-E931DE97932E}" type="slidenum">
              <a:rPr lang="en-US" smtClean="0">
                <a:solidFill>
                  <a:prstClr val="black"/>
                </a:solidFill>
              </a:rPr>
              <a:pPr/>
              <a:t>51</a:t>
            </a:fld>
            <a:endParaRPr lang="en-US" dirty="0">
              <a:solidFill>
                <a:prstClr val="black"/>
              </a:solidFill>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dirty="0"/>
              <a:t>Blue choice network is large.  Most providers are</a:t>
            </a:r>
            <a:r>
              <a:rPr lang="en-US" baseline="0" dirty="0"/>
              <a:t> contracted.</a:t>
            </a:r>
            <a:endParaRPr lang="en-US" dirty="0"/>
          </a:p>
          <a:p>
            <a:pPr eaLnBrk="1" hangingPunct="1"/>
            <a:endParaRPr lang="en-US" dirty="0"/>
          </a:p>
          <a:p>
            <a:pPr eaLnBrk="1" hangingPunct="1"/>
            <a:r>
              <a:rPr lang="en-US" dirty="0"/>
              <a:t>If you go out of network there is a separate deductible ($300</a:t>
            </a:r>
            <a:r>
              <a:rPr lang="en-US" baseline="0" dirty="0"/>
              <a:t> ind/$900 family)</a:t>
            </a:r>
            <a:r>
              <a:rPr lang="en-US" dirty="0"/>
              <a:t> and out</a:t>
            </a:r>
            <a:r>
              <a:rPr lang="en-US" baseline="0" dirty="0"/>
              <a:t> of pocket maximum ($3000 per individual) that has to be met.    Plan pays 70%.</a:t>
            </a:r>
            <a:endParaRPr lang="en-US" dirty="0"/>
          </a:p>
        </p:txBody>
      </p:sp>
    </p:spTree>
    <p:extLst>
      <p:ext uri="{BB962C8B-B14F-4D97-AF65-F5344CB8AC3E}">
        <p14:creationId xmlns:p14="http://schemas.microsoft.com/office/powerpoint/2010/main" val="1481621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pPr>
                <a:defRPr/>
              </a:pPr>
              <a:t>5</a:t>
            </a:fld>
            <a:endParaRPr lang="en-US" dirty="0"/>
          </a:p>
        </p:txBody>
      </p:sp>
    </p:spTree>
    <p:extLst>
      <p:ext uri="{BB962C8B-B14F-4D97-AF65-F5344CB8AC3E}">
        <p14:creationId xmlns:p14="http://schemas.microsoft.com/office/powerpoint/2010/main" val="1727092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plans. Refer employees to pages 17 thru 19 in the Benefits Handbook for Health Plan Comparison.</a:t>
            </a:r>
          </a:p>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p14="http://schemas.microsoft.com/office/powerpoint/2010/main" val="3506677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a:defRPr/>
            </a:pPr>
            <a:fld id="{10572472-ED00-4054-BBAF-CE920B090C59}" type="slidenum">
              <a:rPr lang="en-US">
                <a:solidFill>
                  <a:srgbClr val="000000"/>
                </a:solidFill>
              </a:rPr>
              <a:pPr>
                <a:defRPr/>
              </a:pPr>
              <a:t>54</a:t>
            </a:fld>
            <a:endParaRPr lang="en-US" dirty="0">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70727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a:defRPr/>
            </a:pPr>
            <a:fld id="{3629E7C9-501B-4246-BCE4-0C898599F885}" type="slidenum">
              <a:rPr lang="en-US">
                <a:solidFill>
                  <a:prstClr val="black"/>
                </a:solidFill>
              </a:rPr>
              <a:pPr>
                <a:defRPr/>
              </a:pPr>
              <a:t>55</a:t>
            </a:fld>
            <a:endParaRPr lang="en-US" dirty="0">
              <a:solidFill>
                <a:prstClr val="black"/>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266039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advantages of signing up as new hires.</a:t>
            </a:r>
          </a:p>
          <a:p>
            <a:endParaRPr lang="en-US" dirty="0"/>
          </a:p>
          <a:p>
            <a:r>
              <a:rPr lang="en-US" dirty="0"/>
              <a:t>Optional life .63 per pay period.</a:t>
            </a:r>
          </a:p>
          <a:p>
            <a:endParaRPr lang="en-US" dirty="0"/>
          </a:p>
          <a:p>
            <a:r>
              <a:rPr lang="en-US" dirty="0"/>
              <a:t>Supp life- based on salary (refer</a:t>
            </a:r>
            <a:r>
              <a:rPr lang="en-US" baseline="0" dirty="0"/>
              <a:t> to enrollment form for rates).  Up to 2x guaranteed issue for new hires.  3x does require EOI, will enroll in 2x until approval is received.</a:t>
            </a:r>
          </a:p>
          <a:p>
            <a:endParaRPr lang="en-US" baseline="0" dirty="0"/>
          </a:p>
          <a:p>
            <a:r>
              <a:rPr lang="en-US" baseline="0" dirty="0"/>
              <a:t>Spouse life – 20K guaranteed issue for new hires.  EOI required for additional amounts.</a:t>
            </a:r>
          </a:p>
          <a:p>
            <a:endParaRPr lang="en-US" baseline="0" dirty="0"/>
          </a:p>
          <a:p>
            <a:r>
              <a:rPr lang="en-US" baseline="0" dirty="0"/>
              <a:t>AD&amp;D - .08 per pay period.</a:t>
            </a:r>
          </a:p>
          <a:p>
            <a:endParaRPr lang="en-US" baseline="0" dirty="0"/>
          </a:p>
          <a:p>
            <a:r>
              <a:rPr lang="en-US" baseline="0" dirty="0"/>
              <a:t>Child life – guaranteed issue for all amounts for new hires.</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199772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Accelerated death benefit</a:t>
            </a:r>
            <a:r>
              <a:rPr lang="en-US" baseline="0" dirty="0"/>
              <a:t> – less than year to live, plan pays 50% of benefit.  Other 50% upon death.</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802216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Accelerated death benefit</a:t>
            </a:r>
            <a:r>
              <a:rPr lang="en-US" baseline="0" dirty="0"/>
              <a:t> – less than year to live, plan pays 50% of benefit.  Other 50% upon death.</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15598798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2809681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60</a:t>
            </a:fld>
            <a:endParaRPr lang="en-US" dirty="0">
              <a:solidFill>
                <a:prstClr val="black"/>
              </a:solidFill>
            </a:endParaRPr>
          </a:p>
        </p:txBody>
      </p:sp>
    </p:spTree>
    <p:extLst>
      <p:ext uri="{BB962C8B-B14F-4D97-AF65-F5344CB8AC3E}">
        <p14:creationId xmlns:p14="http://schemas.microsoft.com/office/powerpoint/2010/main" val="20421208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Accelerated death benefit</a:t>
            </a:r>
            <a:r>
              <a:rPr lang="en-US" baseline="0" dirty="0"/>
              <a:t> – less than year to live, plan pays 50% of benefit.  Other 50% upon death.</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61</a:t>
            </a:fld>
            <a:endParaRPr lang="en-US" dirty="0">
              <a:solidFill>
                <a:prstClr val="black"/>
              </a:solidFill>
            </a:endParaRPr>
          </a:p>
        </p:txBody>
      </p:sp>
    </p:spTree>
    <p:extLst>
      <p:ext uri="{BB962C8B-B14F-4D97-AF65-F5344CB8AC3E}">
        <p14:creationId xmlns:p14="http://schemas.microsoft.com/office/powerpoint/2010/main" val="42657069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a:defRPr/>
            </a:pPr>
            <a:fld id="{10572472-ED00-4054-BBAF-CE920B090C59}" type="slidenum">
              <a:rPr lang="en-US">
                <a:solidFill>
                  <a:srgbClr val="000000"/>
                </a:solidFill>
              </a:rPr>
              <a:pPr>
                <a:defRPr/>
              </a:pPr>
              <a:t>62</a:t>
            </a:fld>
            <a:endParaRPr lang="en-US" dirty="0">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6540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 employees to</a:t>
            </a:r>
            <a:r>
              <a:rPr lang="en-US" baseline="0" dirty="0"/>
              <a:t> bring tag number.</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pPr>
                <a:defRPr/>
              </a:pPr>
              <a:t>13</a:t>
            </a:fld>
            <a:endParaRPr lang="en-US" dirty="0"/>
          </a:p>
        </p:txBody>
      </p:sp>
    </p:spTree>
    <p:extLst>
      <p:ext uri="{BB962C8B-B14F-4D97-AF65-F5344CB8AC3E}">
        <p14:creationId xmlns:p14="http://schemas.microsoft.com/office/powerpoint/2010/main" val="4193407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dirty="0"/>
              <a:t>This slide is a placeholder for these programs. AFA should be presenting them for NEO.</a:t>
            </a:r>
          </a:p>
        </p:txBody>
      </p:sp>
      <p:sp>
        <p:nvSpPr>
          <p:cNvPr id="123908" name="Slide Number Placeholder 3"/>
          <p:cNvSpPr>
            <a:spLocks noGrp="1"/>
          </p:cNvSpPr>
          <p:nvPr>
            <p:ph type="sldNum" sz="quarter" idx="5"/>
          </p:nvPr>
        </p:nvSpPr>
        <p:spPr>
          <a:noFill/>
        </p:spPr>
        <p:txBody>
          <a:bodyPr/>
          <a:lstStyle/>
          <a:p>
            <a:fld id="{DE8DE31A-34D8-4599-9CFA-23D7AFAB237B}" type="slidenum">
              <a:rPr lang="en-US" smtClean="0"/>
              <a:pPr/>
              <a:t>63</a:t>
            </a:fld>
            <a:endParaRPr lang="en-US" dirty="0"/>
          </a:p>
        </p:txBody>
      </p:sp>
    </p:spTree>
    <p:extLst>
      <p:ext uri="{BB962C8B-B14F-4D97-AF65-F5344CB8AC3E}">
        <p14:creationId xmlns:p14="http://schemas.microsoft.com/office/powerpoint/2010/main" val="1868025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a:defRPr/>
            </a:pPr>
            <a:fld id="{3629E7C9-501B-4246-BCE4-0C898599F885}" type="slidenum">
              <a:rPr lang="en-US">
                <a:solidFill>
                  <a:prstClr val="black"/>
                </a:solidFill>
              </a:rPr>
              <a:pPr>
                <a:defRPr/>
              </a:pPr>
              <a:t>64</a:t>
            </a:fld>
            <a:endParaRPr lang="en-US" dirty="0">
              <a:solidFill>
                <a:prstClr val="black"/>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26404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9D45D2E1-5245-49B8-8A5D-106D0A177F6A}" type="slidenum">
              <a:rPr lang="en-US" smtClean="0">
                <a:solidFill>
                  <a:prstClr val="black"/>
                </a:solidFill>
              </a:rPr>
              <a:pPr/>
              <a:t>65</a:t>
            </a:fld>
            <a:endParaRPr lang="en-US"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a:t>Preventive care (exams) covered 100%</a:t>
            </a:r>
          </a:p>
        </p:txBody>
      </p:sp>
    </p:spTree>
    <p:extLst>
      <p:ext uri="{BB962C8B-B14F-4D97-AF65-F5344CB8AC3E}">
        <p14:creationId xmlns:p14="http://schemas.microsoft.com/office/powerpoint/2010/main" val="2233443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a:defRPr/>
            </a:pPr>
            <a:fld id="{9D45D2E1-5245-49B8-8A5D-106D0A177F6A}" type="slidenum">
              <a:rPr lang="en-US">
                <a:solidFill>
                  <a:prstClr val="black"/>
                </a:solidFill>
              </a:rPr>
              <a:pPr>
                <a:defRPr/>
              </a:pPr>
              <a:t>66</a:t>
            </a:fld>
            <a:endParaRPr lang="en-US"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a:t>Preventive care (exams) covered 100%</a:t>
            </a:r>
          </a:p>
        </p:txBody>
      </p:sp>
    </p:spTree>
    <p:extLst>
      <p:ext uri="{BB962C8B-B14F-4D97-AF65-F5344CB8AC3E}">
        <p14:creationId xmlns:p14="http://schemas.microsoft.com/office/powerpoint/2010/main" val="28936269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pPr>
              <a:defRPr/>
            </a:pPr>
            <a:fld id="{9D45D2E1-5245-49B8-8A5D-106D0A177F6A}" type="slidenum">
              <a:rPr lang="en-US">
                <a:solidFill>
                  <a:prstClr val="black"/>
                </a:solidFill>
              </a:rPr>
              <a:pPr>
                <a:defRPr/>
              </a:pPr>
              <a:t>67</a:t>
            </a:fld>
            <a:endParaRPr lang="en-US" dirty="0">
              <a:solidFill>
                <a:prstClr val="black"/>
              </a:solidFill>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a:t>Preventive care (exams) covered 100%</a:t>
            </a:r>
          </a:p>
        </p:txBody>
      </p:sp>
    </p:spTree>
    <p:extLst>
      <p:ext uri="{BB962C8B-B14F-4D97-AF65-F5344CB8AC3E}">
        <p14:creationId xmlns:p14="http://schemas.microsoft.com/office/powerpoint/2010/main" val="19151536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pPr>
              <a:defRPr/>
            </a:pPr>
            <a:fld id="{3629E7C9-501B-4246-BCE4-0C898599F885}" type="slidenum">
              <a:rPr lang="en-US">
                <a:solidFill>
                  <a:prstClr val="black"/>
                </a:solidFill>
              </a:rPr>
              <a:pPr>
                <a:defRPr/>
              </a:pPr>
              <a:t>68</a:t>
            </a:fld>
            <a:endParaRPr lang="en-US" dirty="0">
              <a:solidFill>
                <a:prstClr val="black"/>
              </a:solidFill>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08651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A0E8BBB3-F1A1-4F95-BFBF-B4E606B17788}" type="slidenum">
              <a:rPr lang="en-US" smtClean="0">
                <a:solidFill>
                  <a:prstClr val="black"/>
                </a:solidFill>
              </a:rPr>
              <a:pPr/>
              <a:t>69</a:t>
            </a:fld>
            <a:endParaRPr lang="en-US" dirty="0">
              <a:solidFill>
                <a:prstClr val="black"/>
              </a:solidFill>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a:t>Refer to Benefits Handbook page 25 for Benefit Summary. </a:t>
            </a:r>
          </a:p>
          <a:p>
            <a:pPr eaLnBrk="1" hangingPunct="1"/>
            <a:endParaRPr lang="en-US" dirty="0"/>
          </a:p>
          <a:p>
            <a:pPr eaLnBrk="1" hangingPunct="1"/>
            <a:r>
              <a:rPr lang="en-US" dirty="0"/>
              <a:t>Contacts or lenses(not both)-once</a:t>
            </a:r>
            <a:r>
              <a:rPr lang="en-US" baseline="0" dirty="0"/>
              <a:t> per year</a:t>
            </a:r>
            <a:r>
              <a:rPr lang="en-US" dirty="0"/>
              <a:t> </a:t>
            </a:r>
          </a:p>
          <a:p>
            <a:pPr eaLnBrk="1" hangingPunct="1"/>
            <a:endParaRPr lang="en-US" dirty="0"/>
          </a:p>
          <a:p>
            <a:pPr eaLnBrk="1" hangingPunct="1"/>
            <a:r>
              <a:rPr lang="en-US" dirty="0"/>
              <a:t>Glasses (VSP Choice provider)- $10</a:t>
            </a:r>
            <a:r>
              <a:rPr lang="en-US" baseline="0" dirty="0"/>
              <a:t> exam copay.  Lenses $25 copay.  $130 frame allowance.</a:t>
            </a:r>
          </a:p>
          <a:p>
            <a:pPr eaLnBrk="1" hangingPunct="1"/>
            <a:endParaRPr lang="en-US" baseline="0" dirty="0"/>
          </a:p>
          <a:p>
            <a:pPr eaLnBrk="1" hangingPunct="1"/>
            <a:r>
              <a:rPr lang="en-US" baseline="0" dirty="0"/>
              <a:t>Contacts- $130 contacts and fitting ($40 -60 usual)</a:t>
            </a:r>
            <a:endParaRPr lang="en-US" dirty="0"/>
          </a:p>
        </p:txBody>
      </p:sp>
    </p:spTree>
    <p:extLst>
      <p:ext uri="{BB962C8B-B14F-4D97-AF65-F5344CB8AC3E}">
        <p14:creationId xmlns:p14="http://schemas.microsoft.com/office/powerpoint/2010/main" val="2986810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a:defRPr/>
            </a:pPr>
            <a:fld id="{10572472-ED00-4054-BBAF-CE920B090C59}" type="slidenum">
              <a:rPr lang="en-US">
                <a:solidFill>
                  <a:srgbClr val="000000"/>
                </a:solidFill>
              </a:rPr>
              <a:pPr>
                <a:defRPr/>
              </a:pPr>
              <a:t>70</a:t>
            </a:fld>
            <a:endParaRPr lang="en-US" dirty="0">
              <a:solidFill>
                <a:srgbClr val="000000"/>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830888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2"/>
                </a:solidFill>
                <a:latin typeface="Times New Roman" pitchFamily="18" charset="0"/>
              </a:defRPr>
            </a:lvl1pPr>
            <a:lvl2pPr marL="745620" indent="-286777" eaLnBrk="0" hangingPunct="0">
              <a:defRPr sz="2400">
                <a:solidFill>
                  <a:schemeClr val="tx2"/>
                </a:solidFill>
                <a:latin typeface="Times New Roman" pitchFamily="18" charset="0"/>
              </a:defRPr>
            </a:lvl2pPr>
            <a:lvl3pPr marL="1147108" indent="-229421" eaLnBrk="0" hangingPunct="0">
              <a:defRPr sz="2400">
                <a:solidFill>
                  <a:schemeClr val="tx2"/>
                </a:solidFill>
                <a:latin typeface="Times New Roman" pitchFamily="18" charset="0"/>
              </a:defRPr>
            </a:lvl3pPr>
            <a:lvl4pPr marL="1605952" indent="-229421" eaLnBrk="0" hangingPunct="0">
              <a:defRPr sz="2400">
                <a:solidFill>
                  <a:schemeClr val="tx2"/>
                </a:solidFill>
                <a:latin typeface="Times New Roman" pitchFamily="18" charset="0"/>
              </a:defRPr>
            </a:lvl4pPr>
            <a:lvl5pPr marL="2064795" indent="-229421" eaLnBrk="0" hangingPunct="0">
              <a:defRPr sz="2400">
                <a:solidFill>
                  <a:schemeClr val="tx2"/>
                </a:solidFill>
                <a:latin typeface="Times New Roman" pitchFamily="18" charset="0"/>
              </a:defRPr>
            </a:lvl5pPr>
            <a:lvl6pPr marL="2523638" indent="-229421" eaLnBrk="0" fontAlgn="base" hangingPunct="0">
              <a:spcBef>
                <a:spcPct val="0"/>
              </a:spcBef>
              <a:spcAft>
                <a:spcPct val="0"/>
              </a:spcAft>
              <a:defRPr sz="2400">
                <a:solidFill>
                  <a:schemeClr val="tx2"/>
                </a:solidFill>
                <a:latin typeface="Times New Roman" pitchFamily="18" charset="0"/>
              </a:defRPr>
            </a:lvl6pPr>
            <a:lvl7pPr marL="2982482" indent="-229421" eaLnBrk="0" fontAlgn="base" hangingPunct="0">
              <a:spcBef>
                <a:spcPct val="0"/>
              </a:spcBef>
              <a:spcAft>
                <a:spcPct val="0"/>
              </a:spcAft>
              <a:defRPr sz="2400">
                <a:solidFill>
                  <a:schemeClr val="tx2"/>
                </a:solidFill>
                <a:latin typeface="Times New Roman" pitchFamily="18" charset="0"/>
              </a:defRPr>
            </a:lvl7pPr>
            <a:lvl8pPr marL="3441324" indent="-229421" eaLnBrk="0" fontAlgn="base" hangingPunct="0">
              <a:spcBef>
                <a:spcPct val="0"/>
              </a:spcBef>
              <a:spcAft>
                <a:spcPct val="0"/>
              </a:spcAft>
              <a:defRPr sz="2400">
                <a:solidFill>
                  <a:schemeClr val="tx2"/>
                </a:solidFill>
                <a:latin typeface="Times New Roman" pitchFamily="18" charset="0"/>
              </a:defRPr>
            </a:lvl8pPr>
            <a:lvl9pPr marL="3900168" indent="-229421" eaLnBrk="0" fontAlgn="base" hangingPunct="0">
              <a:spcBef>
                <a:spcPct val="0"/>
              </a:spcBef>
              <a:spcAft>
                <a:spcPct val="0"/>
              </a:spcAft>
              <a:defRPr sz="2400">
                <a:solidFill>
                  <a:schemeClr val="tx2"/>
                </a:solidFill>
                <a:latin typeface="Times New Roman" pitchFamily="18" charset="0"/>
              </a:defRPr>
            </a:lvl9pPr>
          </a:lstStyle>
          <a:p>
            <a:pPr eaLnBrk="1" hangingPunct="1">
              <a:defRPr/>
            </a:pPr>
            <a:fld id="{C4BF4507-9C27-431C-B88B-1387F464D413}" type="slidenum">
              <a:rPr lang="en-US" altLang="en-US" sz="1200">
                <a:solidFill>
                  <a:srgbClr val="000000"/>
                </a:solidFill>
              </a:rPr>
              <a:pPr eaLnBrk="1" hangingPunct="1">
                <a:defRPr/>
              </a:pPr>
              <a:t>71</a:t>
            </a:fld>
            <a:endParaRPr lang="en-US" altLang="en-US" sz="1200" dirty="0">
              <a:solidFill>
                <a:srgbClr val="000000"/>
              </a:solidFill>
            </a:endParaRPr>
          </a:p>
        </p:txBody>
      </p:sp>
    </p:spTree>
    <p:extLst>
      <p:ext uri="{BB962C8B-B14F-4D97-AF65-F5344CB8AC3E}">
        <p14:creationId xmlns:p14="http://schemas.microsoft.com/office/powerpoint/2010/main" val="34498373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a:defRPr/>
            </a:pPr>
            <a:fld id="{3A9A1675-0DAE-47E3-9F77-24716F35D8F0}" type="slidenum">
              <a:rPr lang="en-US">
                <a:solidFill>
                  <a:prstClr val="black"/>
                </a:solidFill>
              </a:rPr>
              <a:pPr>
                <a:defRPr/>
              </a:pPr>
              <a:t>72</a:t>
            </a:fld>
            <a:endParaRPr lang="en-US" dirty="0">
              <a:solidFill>
                <a:prstClr val="black"/>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42768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 </a:t>
            </a:r>
            <a:endParaRPr lang="en-US" dirty="0"/>
          </a:p>
          <a:p>
            <a:pPr eaLnBrk="1" hangingPunct="1">
              <a:lnSpc>
                <a:spcPct val="90000"/>
              </a:lnSpc>
            </a:pPr>
            <a:endParaRPr lang="en-US" b="1" dirty="0">
              <a:solidFill>
                <a:srgbClr val="FFFFFF"/>
              </a:solidFill>
              <a:latin typeface="Garamond" pitchFamily="18" charset="0"/>
            </a:endParaRPr>
          </a:p>
          <a:p>
            <a:pPr eaLnBrk="1" hangingPunct="1">
              <a:lnSpc>
                <a:spcPct val="90000"/>
              </a:lnSpc>
            </a:pPr>
            <a:endParaRPr lang="en-US" b="1" dirty="0">
              <a:solidFill>
                <a:srgbClr val="FFFFFF"/>
              </a:solidFill>
              <a:latin typeface="Garamond"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8477584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A9A1675-0DAE-47E3-9F77-24716F35D8F0}" type="slidenum">
              <a:rPr lang="en-US" smtClean="0">
                <a:solidFill>
                  <a:prstClr val="black"/>
                </a:solidFill>
              </a:rPr>
              <a:pPr/>
              <a:t>73</a:t>
            </a:fld>
            <a:endParaRPr lang="en-US" dirty="0">
              <a:solidFill>
                <a:prstClr val="black"/>
              </a:solidFill>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534160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CA284E3-FC23-4572-8A70-C9579DC22E4A}" type="slidenum">
              <a:rPr lang="en-US" smtClean="0">
                <a:solidFill>
                  <a:prstClr val="black"/>
                </a:solidFill>
              </a:rPr>
              <a:pPr/>
              <a:t>74</a:t>
            </a:fld>
            <a:endParaRPr lang="en-US" dirty="0">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135499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53645F5-C255-42C4-8A42-77BAAA268FBD}" type="slidenum">
              <a:rPr lang="en-US" smtClean="0">
                <a:solidFill>
                  <a:prstClr val="black"/>
                </a:solidFill>
              </a:rPr>
              <a:pPr/>
              <a:t>75</a:t>
            </a:fld>
            <a:endParaRPr lang="en-US" dirty="0">
              <a:solidFill>
                <a:prstClr val="black"/>
              </a:solidFill>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42419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Qualifying events allow for mid-plan year changes.  No qualifying event =</a:t>
            </a:r>
            <a:r>
              <a:rPr lang="en-US" baseline="0" dirty="0"/>
              <a:t> no mid year plan changes.</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pPr>
                <a:defRPr/>
              </a:pPr>
              <a:t>76</a:t>
            </a:fld>
            <a:endParaRPr lang="en-US" dirty="0"/>
          </a:p>
        </p:txBody>
      </p:sp>
    </p:spTree>
    <p:extLst>
      <p:ext uri="{BB962C8B-B14F-4D97-AF65-F5344CB8AC3E}">
        <p14:creationId xmlns:p14="http://schemas.microsoft.com/office/powerpoint/2010/main" val="317467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has to be consistent with event.  For</a:t>
            </a:r>
            <a:r>
              <a:rPr lang="en-US" baseline="0" dirty="0"/>
              <a:t> example, birth of child does not allow spouse to be added.  Or loss of medical coverage does not allow changes to be made to vision.</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77</a:t>
            </a:fld>
            <a:endParaRPr lang="en-US" dirty="0">
              <a:solidFill>
                <a:prstClr val="black"/>
              </a:solidFill>
            </a:endParaRPr>
          </a:p>
        </p:txBody>
      </p:sp>
    </p:spTree>
    <p:extLst>
      <p:ext uri="{BB962C8B-B14F-4D97-AF65-F5344CB8AC3E}">
        <p14:creationId xmlns:p14="http://schemas.microsoft.com/office/powerpoint/2010/main" val="1761492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 of failure to notify us</a:t>
            </a:r>
            <a:r>
              <a:rPr lang="en-US" baseline="0" dirty="0"/>
              <a:t> timely.  Benefits are here to answer any questions you may have. If you think you have had a qualifying event and may need to make changes, it is vital to contact us within 31 day after the event. However if you wait outside of 31 days, we may not be able to help you or make the changes requested.</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78</a:t>
            </a:fld>
            <a:endParaRPr lang="en-US" dirty="0">
              <a:solidFill>
                <a:prstClr val="black"/>
              </a:solidFill>
            </a:endParaRPr>
          </a:p>
        </p:txBody>
      </p:sp>
    </p:spTree>
    <p:extLst>
      <p:ext uri="{BB962C8B-B14F-4D97-AF65-F5344CB8AC3E}">
        <p14:creationId xmlns:p14="http://schemas.microsoft.com/office/powerpoint/2010/main" val="10789496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examples of failure to notify us</a:t>
            </a:r>
            <a:r>
              <a:rPr lang="en-US" baseline="0" dirty="0"/>
              <a:t> timely.  Benefits are here to answer any questions you may have. If you think you have had a qualifying event and may need to make changes, it is vital to contact us within 31 day after the event. However if you wait outside of 31 days, we may not be able to help you or make the changes requested.</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a:solidFill>
                  <a:prstClr val="black"/>
                </a:solidFill>
              </a:rPr>
              <a:pPr>
                <a:defRPr/>
              </a:pPr>
              <a:t>79</a:t>
            </a:fld>
            <a:endParaRPr lang="en-US" dirty="0">
              <a:solidFill>
                <a:prstClr val="black"/>
              </a:solidFill>
            </a:endParaRPr>
          </a:p>
        </p:txBody>
      </p:sp>
    </p:spTree>
    <p:extLst>
      <p:ext uri="{BB962C8B-B14F-4D97-AF65-F5344CB8AC3E}">
        <p14:creationId xmlns:p14="http://schemas.microsoft.com/office/powerpoint/2010/main" val="2295402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a:t>
            </a:r>
            <a:r>
              <a:rPr lang="en-US" baseline="0" dirty="0"/>
              <a:t> insurance and LTD require EOI completed for open enrollment elections.</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80</a:t>
            </a:fld>
            <a:endParaRPr lang="en-US" dirty="0">
              <a:solidFill>
                <a:prstClr val="black"/>
              </a:solidFill>
            </a:endParaRPr>
          </a:p>
        </p:txBody>
      </p:sp>
    </p:spTree>
    <p:extLst>
      <p:ext uri="{BB962C8B-B14F-4D97-AF65-F5344CB8AC3E}">
        <p14:creationId xmlns:p14="http://schemas.microsoft.com/office/powerpoint/2010/main" val="37265730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81</a:t>
            </a:fld>
            <a:endParaRPr lang="en-US" dirty="0">
              <a:solidFill>
                <a:prstClr val="black"/>
              </a:solidFill>
            </a:endParaRPr>
          </a:p>
        </p:txBody>
      </p:sp>
    </p:spTree>
    <p:extLst>
      <p:ext uri="{BB962C8B-B14F-4D97-AF65-F5344CB8AC3E}">
        <p14:creationId xmlns:p14="http://schemas.microsoft.com/office/powerpoint/2010/main" val="37265730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82</a:t>
            </a:fld>
            <a:endParaRPr lang="en-US" dirty="0">
              <a:solidFill>
                <a:prstClr val="black"/>
              </a:solidFill>
            </a:endParaRPr>
          </a:p>
        </p:txBody>
      </p:sp>
    </p:spTree>
    <p:extLst>
      <p:ext uri="{BB962C8B-B14F-4D97-AF65-F5344CB8AC3E}">
        <p14:creationId xmlns:p14="http://schemas.microsoft.com/office/powerpoint/2010/main" val="3998295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2"/>
                </a:solidFill>
                <a:latin typeface="Times New Roman" pitchFamily="18" charset="0"/>
              </a:defRPr>
            </a:lvl1pPr>
            <a:lvl2pPr marL="745620" indent="-286777" eaLnBrk="0" hangingPunct="0">
              <a:defRPr sz="2400">
                <a:solidFill>
                  <a:schemeClr val="tx2"/>
                </a:solidFill>
                <a:latin typeface="Times New Roman" pitchFamily="18" charset="0"/>
              </a:defRPr>
            </a:lvl2pPr>
            <a:lvl3pPr marL="1147108" indent="-229421" eaLnBrk="0" hangingPunct="0">
              <a:defRPr sz="2400">
                <a:solidFill>
                  <a:schemeClr val="tx2"/>
                </a:solidFill>
                <a:latin typeface="Times New Roman" pitchFamily="18" charset="0"/>
              </a:defRPr>
            </a:lvl3pPr>
            <a:lvl4pPr marL="1605952" indent="-229421" eaLnBrk="0" hangingPunct="0">
              <a:defRPr sz="2400">
                <a:solidFill>
                  <a:schemeClr val="tx2"/>
                </a:solidFill>
                <a:latin typeface="Times New Roman" pitchFamily="18" charset="0"/>
              </a:defRPr>
            </a:lvl4pPr>
            <a:lvl5pPr marL="2064795" indent="-229421" eaLnBrk="0" hangingPunct="0">
              <a:defRPr sz="2400">
                <a:solidFill>
                  <a:schemeClr val="tx2"/>
                </a:solidFill>
                <a:latin typeface="Times New Roman" pitchFamily="18" charset="0"/>
              </a:defRPr>
            </a:lvl5pPr>
            <a:lvl6pPr marL="2523638" indent="-229421" eaLnBrk="0" fontAlgn="base" hangingPunct="0">
              <a:spcBef>
                <a:spcPct val="0"/>
              </a:spcBef>
              <a:spcAft>
                <a:spcPct val="0"/>
              </a:spcAft>
              <a:defRPr sz="2400">
                <a:solidFill>
                  <a:schemeClr val="tx2"/>
                </a:solidFill>
                <a:latin typeface="Times New Roman" pitchFamily="18" charset="0"/>
              </a:defRPr>
            </a:lvl6pPr>
            <a:lvl7pPr marL="2982482" indent="-229421" eaLnBrk="0" fontAlgn="base" hangingPunct="0">
              <a:spcBef>
                <a:spcPct val="0"/>
              </a:spcBef>
              <a:spcAft>
                <a:spcPct val="0"/>
              </a:spcAft>
              <a:defRPr sz="2400">
                <a:solidFill>
                  <a:schemeClr val="tx2"/>
                </a:solidFill>
                <a:latin typeface="Times New Roman" pitchFamily="18" charset="0"/>
              </a:defRPr>
            </a:lvl7pPr>
            <a:lvl8pPr marL="3441324" indent="-229421" eaLnBrk="0" fontAlgn="base" hangingPunct="0">
              <a:spcBef>
                <a:spcPct val="0"/>
              </a:spcBef>
              <a:spcAft>
                <a:spcPct val="0"/>
              </a:spcAft>
              <a:defRPr sz="2400">
                <a:solidFill>
                  <a:schemeClr val="tx2"/>
                </a:solidFill>
                <a:latin typeface="Times New Roman" pitchFamily="18" charset="0"/>
              </a:defRPr>
            </a:lvl8pPr>
            <a:lvl9pPr marL="3900168" indent="-229421" eaLnBrk="0" fontAlgn="base" hangingPunct="0">
              <a:spcBef>
                <a:spcPct val="0"/>
              </a:spcBef>
              <a:spcAft>
                <a:spcPct val="0"/>
              </a:spcAft>
              <a:defRPr sz="2400">
                <a:solidFill>
                  <a:schemeClr val="tx2"/>
                </a:solidFill>
                <a:latin typeface="Times New Roman" pitchFamily="18" charset="0"/>
              </a:defRPr>
            </a:lvl9pPr>
          </a:lstStyle>
          <a:p>
            <a:pPr eaLnBrk="1" hangingPunct="1"/>
            <a:fld id="{C4BF4507-9C27-431C-B88B-1387F464D413}" type="slidenum">
              <a:rPr lang="en-US" altLang="en-US" sz="1200"/>
              <a:pPr eaLnBrk="1" hangingPunct="1"/>
              <a:t>17</a:t>
            </a:fld>
            <a:endParaRPr lang="en-US" altLang="en-US" sz="1200" dirty="0"/>
          </a:p>
        </p:txBody>
      </p:sp>
    </p:spTree>
    <p:extLst>
      <p:ext uri="{BB962C8B-B14F-4D97-AF65-F5344CB8AC3E}">
        <p14:creationId xmlns:p14="http://schemas.microsoft.com/office/powerpoint/2010/main" val="36159692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2"/>
                </a:solidFill>
                <a:latin typeface="Times New Roman" pitchFamily="18" charset="0"/>
              </a:defRPr>
            </a:lvl1pPr>
            <a:lvl2pPr marL="745620" indent="-286777" eaLnBrk="0" hangingPunct="0">
              <a:defRPr sz="2400">
                <a:solidFill>
                  <a:schemeClr val="tx2"/>
                </a:solidFill>
                <a:latin typeface="Times New Roman" pitchFamily="18" charset="0"/>
              </a:defRPr>
            </a:lvl2pPr>
            <a:lvl3pPr marL="1147108" indent="-229421" eaLnBrk="0" hangingPunct="0">
              <a:defRPr sz="2400">
                <a:solidFill>
                  <a:schemeClr val="tx2"/>
                </a:solidFill>
                <a:latin typeface="Times New Roman" pitchFamily="18" charset="0"/>
              </a:defRPr>
            </a:lvl3pPr>
            <a:lvl4pPr marL="1605952" indent="-229421" eaLnBrk="0" hangingPunct="0">
              <a:defRPr sz="2400">
                <a:solidFill>
                  <a:schemeClr val="tx2"/>
                </a:solidFill>
                <a:latin typeface="Times New Roman" pitchFamily="18" charset="0"/>
              </a:defRPr>
            </a:lvl4pPr>
            <a:lvl5pPr marL="2064795" indent="-229421" eaLnBrk="0" hangingPunct="0">
              <a:defRPr sz="2400">
                <a:solidFill>
                  <a:schemeClr val="tx2"/>
                </a:solidFill>
                <a:latin typeface="Times New Roman" pitchFamily="18" charset="0"/>
              </a:defRPr>
            </a:lvl5pPr>
            <a:lvl6pPr marL="2523638" indent="-229421" eaLnBrk="0" fontAlgn="base" hangingPunct="0">
              <a:spcBef>
                <a:spcPct val="0"/>
              </a:spcBef>
              <a:spcAft>
                <a:spcPct val="0"/>
              </a:spcAft>
              <a:defRPr sz="2400">
                <a:solidFill>
                  <a:schemeClr val="tx2"/>
                </a:solidFill>
                <a:latin typeface="Times New Roman" pitchFamily="18" charset="0"/>
              </a:defRPr>
            </a:lvl6pPr>
            <a:lvl7pPr marL="2982482" indent="-229421" eaLnBrk="0" fontAlgn="base" hangingPunct="0">
              <a:spcBef>
                <a:spcPct val="0"/>
              </a:spcBef>
              <a:spcAft>
                <a:spcPct val="0"/>
              </a:spcAft>
              <a:defRPr sz="2400">
                <a:solidFill>
                  <a:schemeClr val="tx2"/>
                </a:solidFill>
                <a:latin typeface="Times New Roman" pitchFamily="18" charset="0"/>
              </a:defRPr>
            </a:lvl7pPr>
            <a:lvl8pPr marL="3441324" indent="-229421" eaLnBrk="0" fontAlgn="base" hangingPunct="0">
              <a:spcBef>
                <a:spcPct val="0"/>
              </a:spcBef>
              <a:spcAft>
                <a:spcPct val="0"/>
              </a:spcAft>
              <a:defRPr sz="2400">
                <a:solidFill>
                  <a:schemeClr val="tx2"/>
                </a:solidFill>
                <a:latin typeface="Times New Roman" pitchFamily="18" charset="0"/>
              </a:defRPr>
            </a:lvl8pPr>
            <a:lvl9pPr marL="3900168" indent="-229421" eaLnBrk="0" fontAlgn="base" hangingPunct="0">
              <a:spcBef>
                <a:spcPct val="0"/>
              </a:spcBef>
              <a:spcAft>
                <a:spcPct val="0"/>
              </a:spcAft>
              <a:defRPr sz="2400">
                <a:solidFill>
                  <a:schemeClr val="tx2"/>
                </a:solidFill>
                <a:latin typeface="Times New Roman" pitchFamily="18" charset="0"/>
              </a:defRPr>
            </a:lvl9pPr>
          </a:lstStyle>
          <a:p>
            <a:pPr eaLnBrk="1" hangingPunct="1"/>
            <a:fld id="{C4BF4507-9C27-431C-B88B-1387F464D413}" type="slidenum">
              <a:rPr lang="en-US" altLang="en-US" sz="1200"/>
              <a:pPr eaLnBrk="1" hangingPunct="1"/>
              <a:t>83</a:t>
            </a:fld>
            <a:endParaRPr lang="en-US" altLang="en-US" sz="1200" dirty="0"/>
          </a:p>
        </p:txBody>
      </p:sp>
    </p:spTree>
    <p:extLst>
      <p:ext uri="{BB962C8B-B14F-4D97-AF65-F5344CB8AC3E}">
        <p14:creationId xmlns:p14="http://schemas.microsoft.com/office/powerpoint/2010/main" val="36375142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a:t>
            </a:r>
            <a:r>
              <a:rPr lang="en-US" i="1" baseline="0" dirty="0"/>
              <a:t> procedure to complete form.  Instruct them to have form completed before enrollment on Monday.  Detail differences between dependents and beneficiaries.</a:t>
            </a:r>
            <a:endParaRPr lang="en-US" i="1"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84</a:t>
            </a:fld>
            <a:endParaRPr lang="en-US" dirty="0">
              <a:solidFill>
                <a:prstClr val="black"/>
              </a:solidFill>
            </a:endParaRPr>
          </a:p>
        </p:txBody>
      </p:sp>
    </p:spTree>
    <p:extLst>
      <p:ext uri="{BB962C8B-B14F-4D97-AF65-F5344CB8AC3E}">
        <p14:creationId xmlns:p14="http://schemas.microsoft.com/office/powerpoint/2010/main" val="42307270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Explain how to determine correct rate.  Instruct employees to circle plan they wish</a:t>
            </a:r>
            <a:r>
              <a:rPr lang="en-US" i="1" baseline="0" dirty="0"/>
              <a:t> prior to enrollment on Monday.</a:t>
            </a:r>
            <a:endParaRPr lang="en-US" i="1"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85</a:t>
            </a:fld>
            <a:endParaRPr lang="en-US" dirty="0">
              <a:solidFill>
                <a:prstClr val="black"/>
              </a:solidFill>
            </a:endParaRPr>
          </a:p>
        </p:txBody>
      </p:sp>
    </p:spTree>
    <p:extLst>
      <p:ext uri="{BB962C8B-B14F-4D97-AF65-F5344CB8AC3E}">
        <p14:creationId xmlns:p14="http://schemas.microsoft.com/office/powerpoint/2010/main" val="14631768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9F83EAD-B07B-4407-93CE-4B65E494ED67}" type="slidenum">
              <a:rPr lang="en-US" smtClean="0"/>
              <a:pPr/>
              <a:t>86</a:t>
            </a:fld>
            <a:endParaRPr lang="en-US" dirty="0"/>
          </a:p>
        </p:txBody>
      </p:sp>
      <p:sp>
        <p:nvSpPr>
          <p:cNvPr id="100355" name="Rectangle 1026"/>
          <p:cNvSpPr>
            <a:spLocks noGrp="1" noRot="1" noChangeAspect="1" noChangeArrowheads="1" noTextEdit="1"/>
          </p:cNvSpPr>
          <p:nvPr>
            <p:ph type="sldImg"/>
          </p:nvPr>
        </p:nvSpPr>
        <p:spPr>
          <a:ln/>
        </p:spPr>
      </p:sp>
      <p:sp>
        <p:nvSpPr>
          <p:cNvPr id="100356" name="Rectangle 1027"/>
          <p:cNvSpPr>
            <a:spLocks noGrp="1" noChangeArrowheads="1"/>
          </p:cNvSpPr>
          <p:nvPr>
            <p:ph type="body" idx="1"/>
          </p:nvPr>
        </p:nvSpPr>
        <p:spPr>
          <a:noFill/>
          <a:ln/>
        </p:spPr>
        <p:txBody>
          <a:bodyPr/>
          <a:lstStyle/>
          <a:p>
            <a:pPr eaLnBrk="1" hangingPunct="1"/>
            <a:r>
              <a:rPr lang="en-US" dirty="0"/>
              <a:t>Exception</a:t>
            </a:r>
            <a:r>
              <a:rPr lang="en-US" baseline="0" dirty="0"/>
              <a:t> is for LTD.  The City permits after tax deductions for LTD if you otherwise elect before tax.</a:t>
            </a:r>
            <a:endParaRPr lang="en-US" dirty="0"/>
          </a:p>
        </p:txBody>
      </p:sp>
    </p:spTree>
    <p:extLst>
      <p:ext uri="{BB962C8B-B14F-4D97-AF65-F5344CB8AC3E}">
        <p14:creationId xmlns:p14="http://schemas.microsoft.com/office/powerpoint/2010/main" val="38953562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pPr>
              <a:defRPr/>
            </a:pPr>
            <a:fld id="{89F83EAD-B07B-4407-93CE-4B65E494ED67}" type="slidenum">
              <a:rPr lang="en-US">
                <a:solidFill>
                  <a:srgbClr val="000000"/>
                </a:solidFill>
              </a:rPr>
              <a:pPr>
                <a:defRPr/>
              </a:pPr>
              <a:t>87</a:t>
            </a:fld>
            <a:endParaRPr lang="en-US" dirty="0">
              <a:solidFill>
                <a:srgbClr val="000000"/>
              </a:solidFill>
            </a:endParaRPr>
          </a:p>
        </p:txBody>
      </p:sp>
      <p:sp>
        <p:nvSpPr>
          <p:cNvPr id="100355" name="Rectangle 1026"/>
          <p:cNvSpPr>
            <a:spLocks noGrp="1" noRot="1" noChangeAspect="1" noChangeArrowheads="1" noTextEdit="1"/>
          </p:cNvSpPr>
          <p:nvPr>
            <p:ph type="sldImg"/>
          </p:nvPr>
        </p:nvSpPr>
        <p:spPr>
          <a:ln/>
        </p:spPr>
      </p:sp>
      <p:sp>
        <p:nvSpPr>
          <p:cNvPr id="100356" name="Rectangle 1027"/>
          <p:cNvSpPr>
            <a:spLocks noGrp="1" noChangeArrowheads="1"/>
          </p:cNvSpPr>
          <p:nvPr>
            <p:ph type="body" idx="1"/>
          </p:nvPr>
        </p:nvSpPr>
        <p:spPr>
          <a:noFill/>
          <a:ln/>
        </p:spPr>
        <p:txBody>
          <a:bodyPr/>
          <a:lstStyle/>
          <a:p>
            <a:pPr eaLnBrk="1" hangingPunct="1"/>
            <a:r>
              <a:rPr lang="en-US" dirty="0"/>
              <a:t>Exception</a:t>
            </a:r>
            <a:r>
              <a:rPr lang="en-US" baseline="0" dirty="0"/>
              <a:t> is for LTD.  The City permits after tax deductions for LTD if you otherwise elect before tax.</a:t>
            </a:r>
            <a:endParaRPr lang="en-US" dirty="0"/>
          </a:p>
        </p:txBody>
      </p:sp>
    </p:spTree>
    <p:extLst>
      <p:ext uri="{BB962C8B-B14F-4D97-AF65-F5344CB8AC3E}">
        <p14:creationId xmlns:p14="http://schemas.microsoft.com/office/powerpoint/2010/main" val="23658925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pPr>
                <a:defRPr/>
              </a:pPr>
              <a:t>88</a:t>
            </a:fld>
            <a:endParaRPr lang="en-US" dirty="0"/>
          </a:p>
        </p:txBody>
      </p:sp>
    </p:spTree>
    <p:extLst>
      <p:ext uri="{BB962C8B-B14F-4D97-AF65-F5344CB8AC3E}">
        <p14:creationId xmlns:p14="http://schemas.microsoft.com/office/powerpoint/2010/main" val="25805137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2"/>
                </a:solidFill>
                <a:latin typeface="Times New Roman" pitchFamily="18" charset="0"/>
              </a:defRPr>
            </a:lvl1pPr>
            <a:lvl2pPr marL="745620" indent="-286777" eaLnBrk="0" hangingPunct="0">
              <a:defRPr sz="2400">
                <a:solidFill>
                  <a:schemeClr val="tx2"/>
                </a:solidFill>
                <a:latin typeface="Times New Roman" pitchFamily="18" charset="0"/>
              </a:defRPr>
            </a:lvl2pPr>
            <a:lvl3pPr marL="1147108" indent="-229421" eaLnBrk="0" hangingPunct="0">
              <a:defRPr sz="2400">
                <a:solidFill>
                  <a:schemeClr val="tx2"/>
                </a:solidFill>
                <a:latin typeface="Times New Roman" pitchFamily="18" charset="0"/>
              </a:defRPr>
            </a:lvl3pPr>
            <a:lvl4pPr marL="1605952" indent="-229421" eaLnBrk="0" hangingPunct="0">
              <a:defRPr sz="2400">
                <a:solidFill>
                  <a:schemeClr val="tx2"/>
                </a:solidFill>
                <a:latin typeface="Times New Roman" pitchFamily="18" charset="0"/>
              </a:defRPr>
            </a:lvl4pPr>
            <a:lvl5pPr marL="2064795" indent="-229421" eaLnBrk="0" hangingPunct="0">
              <a:defRPr sz="2400">
                <a:solidFill>
                  <a:schemeClr val="tx2"/>
                </a:solidFill>
                <a:latin typeface="Times New Roman" pitchFamily="18" charset="0"/>
              </a:defRPr>
            </a:lvl5pPr>
            <a:lvl6pPr marL="2523638" indent="-229421" eaLnBrk="0" fontAlgn="base" hangingPunct="0">
              <a:spcBef>
                <a:spcPct val="0"/>
              </a:spcBef>
              <a:spcAft>
                <a:spcPct val="0"/>
              </a:spcAft>
              <a:defRPr sz="2400">
                <a:solidFill>
                  <a:schemeClr val="tx2"/>
                </a:solidFill>
                <a:latin typeface="Times New Roman" pitchFamily="18" charset="0"/>
              </a:defRPr>
            </a:lvl6pPr>
            <a:lvl7pPr marL="2982482" indent="-229421" eaLnBrk="0" fontAlgn="base" hangingPunct="0">
              <a:spcBef>
                <a:spcPct val="0"/>
              </a:spcBef>
              <a:spcAft>
                <a:spcPct val="0"/>
              </a:spcAft>
              <a:defRPr sz="2400">
                <a:solidFill>
                  <a:schemeClr val="tx2"/>
                </a:solidFill>
                <a:latin typeface="Times New Roman" pitchFamily="18" charset="0"/>
              </a:defRPr>
            </a:lvl7pPr>
            <a:lvl8pPr marL="3441324" indent="-229421" eaLnBrk="0" fontAlgn="base" hangingPunct="0">
              <a:spcBef>
                <a:spcPct val="0"/>
              </a:spcBef>
              <a:spcAft>
                <a:spcPct val="0"/>
              </a:spcAft>
              <a:defRPr sz="2400">
                <a:solidFill>
                  <a:schemeClr val="tx2"/>
                </a:solidFill>
                <a:latin typeface="Times New Roman" pitchFamily="18" charset="0"/>
              </a:defRPr>
            </a:lvl8pPr>
            <a:lvl9pPr marL="3900168" indent="-229421" eaLnBrk="0" fontAlgn="base" hangingPunct="0">
              <a:spcBef>
                <a:spcPct val="0"/>
              </a:spcBef>
              <a:spcAft>
                <a:spcPct val="0"/>
              </a:spcAft>
              <a:defRPr sz="2400">
                <a:solidFill>
                  <a:schemeClr val="tx2"/>
                </a:solidFill>
                <a:latin typeface="Times New Roman" pitchFamily="18" charset="0"/>
              </a:defRPr>
            </a:lvl9pPr>
          </a:lstStyle>
          <a:p>
            <a:pPr eaLnBrk="1" hangingPunct="1">
              <a:defRPr/>
            </a:pPr>
            <a:fld id="{C4BF4507-9C27-431C-B88B-1387F464D413}" type="slidenum">
              <a:rPr lang="en-US" altLang="en-US" sz="1200">
                <a:solidFill>
                  <a:srgbClr val="000000"/>
                </a:solidFill>
              </a:rPr>
              <a:pPr eaLnBrk="1" hangingPunct="1">
                <a:defRPr/>
              </a:pPr>
              <a:t>89</a:t>
            </a:fld>
            <a:endParaRPr lang="en-US" altLang="en-US" sz="1200" dirty="0">
              <a:solidFill>
                <a:srgbClr val="000000"/>
              </a:solidFill>
            </a:endParaRPr>
          </a:p>
        </p:txBody>
      </p:sp>
    </p:spTree>
    <p:extLst>
      <p:ext uri="{BB962C8B-B14F-4D97-AF65-F5344CB8AC3E}">
        <p14:creationId xmlns:p14="http://schemas.microsoft.com/office/powerpoint/2010/main" val="34181100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8844" lvl="1" eaLnBrk="1" hangingPunct="1">
              <a:lnSpc>
                <a:spcPct val="90000"/>
              </a:lnSpc>
            </a:pPr>
            <a:r>
              <a:rPr lang="en-US" sz="2000" b="1" u="sng" dirty="0">
                <a:solidFill>
                  <a:srgbClr val="FFFF00"/>
                </a:solidFill>
                <a:latin typeface="Garamond" pitchFamily="18" charset="0"/>
              </a:rPr>
              <a:t>United Way of Central Oklahoma </a:t>
            </a:r>
            <a:r>
              <a:rPr lang="en-US" sz="1800" b="1" dirty="0">
                <a:latin typeface="Garamond" pitchFamily="18" charset="0"/>
              </a:rPr>
              <a:t>supports 50 non-profit organizations that meet health and human service needs of the community.</a:t>
            </a:r>
          </a:p>
          <a:p>
            <a:pPr marL="458844" lvl="1" eaLnBrk="1" hangingPunct="1">
              <a:lnSpc>
                <a:spcPct val="90000"/>
              </a:lnSpc>
            </a:pPr>
            <a:r>
              <a:rPr lang="en-US" sz="1800" b="1" dirty="0">
                <a:solidFill>
                  <a:srgbClr val="FFFFFF"/>
                </a:solidFill>
                <a:latin typeface="Garamond" pitchFamily="18" charset="0"/>
              </a:rPr>
              <a:t>Examples: American Heart Association, American Red Cross, Big Brothers Big Sisters of Oklahoma</a:t>
            </a:r>
          </a:p>
          <a:p>
            <a:pPr marL="458844" lvl="1" eaLnBrk="1" hangingPunct="1">
              <a:lnSpc>
                <a:spcPct val="90000"/>
              </a:lnSpc>
            </a:pPr>
            <a:endParaRPr lang="en-US" sz="1800" b="1" dirty="0">
              <a:solidFill>
                <a:srgbClr val="FFFFFF"/>
              </a:solidFill>
              <a:latin typeface="Garamond" pitchFamily="18" charset="0"/>
            </a:endParaRPr>
          </a:p>
          <a:p>
            <a:r>
              <a:rPr lang="en-US" sz="2000" b="1" u="sng" dirty="0">
                <a:solidFill>
                  <a:srgbClr val="FF0000"/>
                </a:solidFill>
              </a:rPr>
              <a:t>Allied Arts</a:t>
            </a:r>
            <a:r>
              <a:rPr lang="en-US" sz="1800" b="1" u="sng" dirty="0">
                <a:solidFill>
                  <a:srgbClr val="000000"/>
                </a:solidFill>
              </a:rPr>
              <a:t> </a:t>
            </a:r>
            <a:r>
              <a:rPr lang="en-US" sz="1800" dirty="0">
                <a:solidFill>
                  <a:srgbClr val="000000"/>
                </a:solidFill>
              </a:rPr>
              <a:t>supports 20 metro area arts organizations and their artists who help shape and enhance our cultural landscape. At well over 4,000 artists, Allied Arts represents one of the largest artist communities in the country.</a:t>
            </a:r>
          </a:p>
          <a:p>
            <a:r>
              <a:rPr lang="en-US" sz="1800" dirty="0">
                <a:solidFill>
                  <a:srgbClr val="FFFFFF"/>
                </a:solidFill>
              </a:rPr>
              <a:t>Examples: Arts Council of OKC, Canterbury Choral Society, Oklahoma City Museum of Art</a:t>
            </a:r>
          </a:p>
          <a:p>
            <a:pPr marL="458844" lvl="1" eaLnBrk="1" hangingPunct="1">
              <a:lnSpc>
                <a:spcPct val="90000"/>
              </a:lnSpc>
            </a:pPr>
            <a:endParaRPr lang="en-US" sz="1800" b="1" dirty="0">
              <a:solidFill>
                <a:srgbClr val="FFFFFF"/>
              </a:solidFill>
              <a:latin typeface="Garamond" pitchFamily="18" charset="0"/>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CEDC9F62-3102-42E8-9C98-3B6CD13BF4D0}" type="slidenum">
              <a:rPr lang="en-US">
                <a:solidFill>
                  <a:prstClr val="black"/>
                </a:solidFill>
              </a:rPr>
              <a:pPr>
                <a:defRPr/>
              </a:pPr>
              <a:t>91</a:t>
            </a:fld>
            <a:endParaRPr lang="en-US" dirty="0">
              <a:solidFill>
                <a:prstClr val="black"/>
              </a:solidFill>
            </a:endParaRPr>
          </a:p>
        </p:txBody>
      </p:sp>
    </p:spTree>
    <p:extLst>
      <p:ext uri="{BB962C8B-B14F-4D97-AF65-F5344CB8AC3E}">
        <p14:creationId xmlns:p14="http://schemas.microsoft.com/office/powerpoint/2010/main" val="39737080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a:solidFill>
                  <a:prstClr val="black"/>
                </a:solidFill>
              </a:rPr>
              <a:pPr>
                <a:defRPr/>
              </a:pPr>
              <a:t>92</a:t>
            </a:fld>
            <a:endParaRPr lang="en-US" dirty="0">
              <a:solidFill>
                <a:prstClr val="black"/>
              </a:solidFill>
            </a:endParaRPr>
          </a:p>
        </p:txBody>
      </p:sp>
    </p:spTree>
    <p:extLst>
      <p:ext uri="{BB962C8B-B14F-4D97-AF65-F5344CB8AC3E}">
        <p14:creationId xmlns:p14="http://schemas.microsoft.com/office/powerpoint/2010/main" val="37847698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sign notice acknowledgement</a:t>
            </a:r>
            <a:r>
              <a:rPr lang="en-US" baseline="0" dirty="0"/>
              <a:t> in your enrollment packet.</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93</a:t>
            </a:fld>
            <a:endParaRPr lang="en-US" dirty="0">
              <a:solidFill>
                <a:prstClr val="black"/>
              </a:solidFill>
            </a:endParaRPr>
          </a:p>
        </p:txBody>
      </p:sp>
    </p:spTree>
    <p:extLst>
      <p:ext uri="{BB962C8B-B14F-4D97-AF65-F5344CB8AC3E}">
        <p14:creationId xmlns:p14="http://schemas.microsoft.com/office/powerpoint/2010/main" val="2863846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Mandatory contribution 6%.</a:t>
            </a:r>
            <a:r>
              <a:rPr lang="en-US" baseline="0" dirty="0"/>
              <a:t> All pay periods.</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pPr>
                <a:defRPr/>
              </a:pPr>
              <a:t>18</a:t>
            </a:fld>
            <a:endParaRPr lang="en-US" dirty="0"/>
          </a:p>
        </p:txBody>
      </p:sp>
    </p:spTree>
    <p:extLst>
      <p:ext uri="{BB962C8B-B14F-4D97-AF65-F5344CB8AC3E}">
        <p14:creationId xmlns:p14="http://schemas.microsoft.com/office/powerpoint/2010/main" val="353256701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2"/>
                </a:solidFill>
                <a:latin typeface="Times New Roman" pitchFamily="18" charset="0"/>
              </a:defRPr>
            </a:lvl1pPr>
            <a:lvl2pPr marL="745620" indent="-286777" eaLnBrk="0" hangingPunct="0">
              <a:defRPr sz="2400">
                <a:solidFill>
                  <a:schemeClr val="tx2"/>
                </a:solidFill>
                <a:latin typeface="Times New Roman" pitchFamily="18" charset="0"/>
              </a:defRPr>
            </a:lvl2pPr>
            <a:lvl3pPr marL="1147108" indent="-229421" eaLnBrk="0" hangingPunct="0">
              <a:defRPr sz="2400">
                <a:solidFill>
                  <a:schemeClr val="tx2"/>
                </a:solidFill>
                <a:latin typeface="Times New Roman" pitchFamily="18" charset="0"/>
              </a:defRPr>
            </a:lvl3pPr>
            <a:lvl4pPr marL="1605952" indent="-229421" eaLnBrk="0" hangingPunct="0">
              <a:defRPr sz="2400">
                <a:solidFill>
                  <a:schemeClr val="tx2"/>
                </a:solidFill>
                <a:latin typeface="Times New Roman" pitchFamily="18" charset="0"/>
              </a:defRPr>
            </a:lvl4pPr>
            <a:lvl5pPr marL="2064795" indent="-229421" eaLnBrk="0" hangingPunct="0">
              <a:defRPr sz="2400">
                <a:solidFill>
                  <a:schemeClr val="tx2"/>
                </a:solidFill>
                <a:latin typeface="Times New Roman" pitchFamily="18" charset="0"/>
              </a:defRPr>
            </a:lvl5pPr>
            <a:lvl6pPr marL="2523638" indent="-229421" eaLnBrk="0" fontAlgn="base" hangingPunct="0">
              <a:spcBef>
                <a:spcPct val="0"/>
              </a:spcBef>
              <a:spcAft>
                <a:spcPct val="0"/>
              </a:spcAft>
              <a:defRPr sz="2400">
                <a:solidFill>
                  <a:schemeClr val="tx2"/>
                </a:solidFill>
                <a:latin typeface="Times New Roman" pitchFamily="18" charset="0"/>
              </a:defRPr>
            </a:lvl6pPr>
            <a:lvl7pPr marL="2982482" indent="-229421" eaLnBrk="0" fontAlgn="base" hangingPunct="0">
              <a:spcBef>
                <a:spcPct val="0"/>
              </a:spcBef>
              <a:spcAft>
                <a:spcPct val="0"/>
              </a:spcAft>
              <a:defRPr sz="2400">
                <a:solidFill>
                  <a:schemeClr val="tx2"/>
                </a:solidFill>
                <a:latin typeface="Times New Roman" pitchFamily="18" charset="0"/>
              </a:defRPr>
            </a:lvl7pPr>
            <a:lvl8pPr marL="3441324" indent="-229421" eaLnBrk="0" fontAlgn="base" hangingPunct="0">
              <a:spcBef>
                <a:spcPct val="0"/>
              </a:spcBef>
              <a:spcAft>
                <a:spcPct val="0"/>
              </a:spcAft>
              <a:defRPr sz="2400">
                <a:solidFill>
                  <a:schemeClr val="tx2"/>
                </a:solidFill>
                <a:latin typeface="Times New Roman" pitchFamily="18" charset="0"/>
              </a:defRPr>
            </a:lvl8pPr>
            <a:lvl9pPr marL="3900168" indent="-229421" eaLnBrk="0" fontAlgn="base" hangingPunct="0">
              <a:spcBef>
                <a:spcPct val="0"/>
              </a:spcBef>
              <a:spcAft>
                <a:spcPct val="0"/>
              </a:spcAft>
              <a:defRPr sz="2400">
                <a:solidFill>
                  <a:schemeClr val="tx2"/>
                </a:solidFill>
                <a:latin typeface="Times New Roman" pitchFamily="18" charset="0"/>
              </a:defRPr>
            </a:lvl9pPr>
          </a:lstStyle>
          <a:p>
            <a:pPr eaLnBrk="1" hangingPunct="1"/>
            <a:fld id="{FF015F34-19B4-44B0-BB8D-FBF2726572DA}" type="slidenum">
              <a:rPr lang="en-US" altLang="en-US" sz="1200"/>
              <a:pPr eaLnBrk="1" hangingPunct="1"/>
              <a:t>94</a:t>
            </a:fld>
            <a:endParaRPr lang="en-US" altLang="en-US" sz="1200" dirty="0"/>
          </a:p>
        </p:txBody>
      </p:sp>
    </p:spTree>
    <p:extLst>
      <p:ext uri="{BB962C8B-B14F-4D97-AF65-F5344CB8AC3E}">
        <p14:creationId xmlns:p14="http://schemas.microsoft.com/office/powerpoint/2010/main" val="22067142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solidFill>
                  <a:prstClr val="black"/>
                </a:solidFill>
              </a:rPr>
              <a:pPr>
                <a:defRPr/>
              </a:pPr>
              <a:t>95</a:t>
            </a:fld>
            <a:endParaRPr lang="en-US" dirty="0">
              <a:solidFill>
                <a:prstClr val="black"/>
              </a:solidFill>
            </a:endParaRPr>
          </a:p>
        </p:txBody>
      </p:sp>
    </p:spTree>
    <p:extLst>
      <p:ext uri="{BB962C8B-B14F-4D97-AF65-F5344CB8AC3E}">
        <p14:creationId xmlns:p14="http://schemas.microsoft.com/office/powerpoint/2010/main" val="28176575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Cobra –allows you to continue</a:t>
            </a:r>
            <a:r>
              <a:rPr lang="en-US" baseline="0" dirty="0"/>
              <a:t> coverage for up to 18 months after loss of coverage. Responsible for total premium.  Refer back to cost of plans earlier.</a:t>
            </a:r>
          </a:p>
          <a:p>
            <a:endParaRPr lang="en-US" baseline="0" dirty="0"/>
          </a:p>
          <a:p>
            <a:r>
              <a:rPr lang="en-US" baseline="0" dirty="0"/>
              <a:t>Election notice must be returned within 60 days of qualifying event.  Payment must be made within 45 days of election.</a:t>
            </a:r>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pPr>
                <a:defRPr/>
              </a:pPr>
              <a:t>96</a:t>
            </a:fld>
            <a:endParaRPr lang="en-US" dirty="0"/>
          </a:p>
        </p:txBody>
      </p:sp>
    </p:spTree>
    <p:extLst>
      <p:ext uri="{BB962C8B-B14F-4D97-AF65-F5344CB8AC3E}">
        <p14:creationId xmlns:p14="http://schemas.microsoft.com/office/powerpoint/2010/main" val="28176575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pPr>
                <a:defRPr/>
              </a:pPr>
              <a:t>97</a:t>
            </a:fld>
            <a:endParaRPr lang="en-US" dirty="0"/>
          </a:p>
        </p:txBody>
      </p:sp>
    </p:spTree>
    <p:extLst>
      <p:ext uri="{BB962C8B-B14F-4D97-AF65-F5344CB8AC3E}">
        <p14:creationId xmlns:p14="http://schemas.microsoft.com/office/powerpoint/2010/main" val="23272272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pPr>
                <a:defRPr/>
              </a:pPr>
              <a:t>98</a:t>
            </a:fld>
            <a:endParaRPr lang="en-US" dirty="0"/>
          </a:p>
        </p:txBody>
      </p:sp>
    </p:spTree>
    <p:extLst>
      <p:ext uri="{BB962C8B-B14F-4D97-AF65-F5344CB8AC3E}">
        <p14:creationId xmlns:p14="http://schemas.microsoft.com/office/powerpoint/2010/main" val="2094907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average final contribution refer back to going after tax.</a:t>
            </a:r>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pPr>
                <a:defRPr/>
              </a:pPr>
              <a:t>21</a:t>
            </a:fld>
            <a:endParaRPr lang="en-US" dirty="0"/>
          </a:p>
        </p:txBody>
      </p:sp>
    </p:spTree>
    <p:extLst>
      <p:ext uri="{BB962C8B-B14F-4D97-AF65-F5344CB8AC3E}">
        <p14:creationId xmlns:p14="http://schemas.microsoft.com/office/powerpoint/2010/main" val="179207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DC9F62-3102-42E8-9C98-3B6CD13BF4D0}" type="slidenum">
              <a:rPr lang="en-US" smtClean="0"/>
              <a:pPr>
                <a:defRPr/>
              </a:pPr>
              <a:t>23</a:t>
            </a:fld>
            <a:endParaRPr lang="en-US" dirty="0"/>
          </a:p>
        </p:txBody>
      </p:sp>
    </p:spTree>
    <p:extLst>
      <p:ext uri="{BB962C8B-B14F-4D97-AF65-F5344CB8AC3E}">
        <p14:creationId xmlns:p14="http://schemas.microsoft.com/office/powerpoint/2010/main" val="1993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94B798-B7FD-44E5-A41B-29FEB37BD7B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1633767"/>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6650C0-F5AA-4685-B174-65447F7EAEA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341012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7F87DA-C146-4C17-BDA2-8AD475C3D7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8089434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E171ED-F75E-4DC3-B274-853D3468B5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3611352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E394B798-B7FD-44E5-A41B-29FEB37BD7B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44196055"/>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CA63D4D5-3B0E-4847-8A75-514BB2790D9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8069382"/>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209140D7-4E97-40C1-A816-9F9DCD2117D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856238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44FD9F9A-1382-44E3-A82A-9F08ED0B614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760320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89E8D0DF-DE38-4DE8-AA84-F56C9FC120E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86315152"/>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6BE5B235-89B5-4AAF-98B3-E711AE88859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96150299"/>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75DA5598-9A95-434A-9589-599CC2B8CB7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79798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63D4D5-3B0E-4847-8A75-514BB2790D9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8586706"/>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2E7E49DF-42AF-47A7-8823-AEF700DDEE5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09949473"/>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DE209603-831A-48FD-BC15-DC90693EBDE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569236"/>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7AB3B418-1D15-44B5-9D75-A3E2FAC1A60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46540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7AB3B418-1D15-44B5-9D75-A3E2FAC1A60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0867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7AB3B418-1D15-44B5-9D75-A3E2FAC1A601}" type="slidenum">
              <a:rPr lang="en-US" smtClean="0">
                <a:solidFill>
                  <a:srgbClr val="000000"/>
                </a:solidFill>
              </a:rPr>
              <a:pPr>
                <a:defRPr/>
              </a:pPr>
              <a:t>‹#›</a:t>
            </a:fld>
            <a:endParaRPr lang="en-US" dirty="0">
              <a:solidFill>
                <a:srgbClr val="000000"/>
              </a:solidFill>
            </a:endParaRPr>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814506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7AB3B418-1D15-44B5-9D75-A3E2FAC1A60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010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7AB3B418-1D15-44B5-9D75-A3E2FAC1A60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49422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7AB3B418-1D15-44B5-9D75-A3E2FAC1A60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86589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56650C0-F5AA-4685-B174-65447F7EAEA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683132"/>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F47F87DA-C146-4C17-BDA2-8AD475C3D7A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351507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9140D7-4E97-40C1-A816-9F9DCD2117D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16174454"/>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E171ED-F75E-4DC3-B274-853D3468B50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7268529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D9F9A-1382-44E3-A82A-9F08ED0B614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55067154"/>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9E8D0DF-DE38-4DE8-AA84-F56C9FC120E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472744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E5B235-89B5-4AAF-98B3-E711AE8885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6214252"/>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DA5598-9A95-434A-9589-599CC2B8CB7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285559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7E49DF-42AF-47A7-8823-AEF700DDEE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05663418"/>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209603-831A-48FD-BC15-DC90693EBD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26135036"/>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AB3B418-1D15-44B5-9D75-A3E2FAC1A60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311306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20">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7AB3B418-1D15-44B5-9D75-A3E2FAC1A601}" type="slidenum">
              <a:rPr lang="en-US" smtClean="0"/>
              <a:pPr>
                <a:defRPr/>
              </a:pPr>
              <a:t>‹#›</a:t>
            </a:fld>
            <a:endParaRPr lang="en-US" dirty="0"/>
          </a:p>
        </p:txBody>
      </p:sp>
    </p:spTree>
    <p:extLst>
      <p:ext uri="{BB962C8B-B14F-4D97-AF65-F5344CB8AC3E}">
        <p14:creationId xmlns:p14="http://schemas.microsoft.com/office/powerpoint/2010/main" val="3200356560"/>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Lst>
  <p:transition spd="slow">
    <p:wipe/>
  </p:transition>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9.pn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1.png"/><Relationship Id="rId9" Type="http://schemas.microsoft.com/office/2007/relationships/diagramDrawing" Target="../diagrams/drawing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30.xml"/><Relationship Id="rId5" Type="http://schemas.openxmlformats.org/officeDocument/2006/relationships/image" Target="../media/image22.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9.pn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1.png"/><Relationship Id="rId9" Type="http://schemas.microsoft.com/office/2007/relationships/diagramDrawing" Target="../diagrams/drawing6.xml"/></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png"/><Relationship Id="rId7" Type="http://schemas.openxmlformats.org/officeDocument/2006/relationships/diagramColors" Target="../diagrams/colors7.xml"/><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9.png"/><Relationship Id="rId7" Type="http://schemas.openxmlformats.org/officeDocument/2006/relationships/diagramQuickStyle" Target="../diagrams/quickStyle8.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1.png"/><Relationship Id="rId9" Type="http://schemas.microsoft.com/office/2007/relationships/diagramDrawing" Target="../diagrams/drawing8.xml"/></Relationships>
</file>

<file path=ppt/slides/_rels/slide2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1.png"/><Relationship Id="rId7" Type="http://schemas.openxmlformats.org/officeDocument/2006/relationships/diagramColors" Target="../diagrams/colors9.xml"/><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1.png"/><Relationship Id="rId7" Type="http://schemas.openxmlformats.org/officeDocument/2006/relationships/diagramColors" Target="../diagrams/colors10.xml"/><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9.png"/><Relationship Id="rId7" Type="http://schemas.openxmlformats.org/officeDocument/2006/relationships/diagramQuickStyle" Target="../diagrams/quickStyle1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11.png"/><Relationship Id="rId9" Type="http://schemas.microsoft.com/office/2007/relationships/diagramDrawing" Target="../diagrams/drawing1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9.xml"/><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33.png"/><Relationship Id="rId2" Type="http://schemas.openxmlformats.org/officeDocument/2006/relationships/diagramData" Target="../diagrams/data12.xml"/><Relationship Id="rId1" Type="http://schemas.openxmlformats.org/officeDocument/2006/relationships/slideLayout" Target="../slideLayouts/slideLayout1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6.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image" Target="../media/image9.png"/><Relationship Id="rId7" Type="http://schemas.openxmlformats.org/officeDocument/2006/relationships/diagramData" Target="../diagrams/data13.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image" Target="../media/image11.png"/><Relationship Id="rId11" Type="http://schemas.microsoft.com/office/2007/relationships/diagramDrawing" Target="../diagrams/drawing13.xml"/><Relationship Id="rId5" Type="http://schemas.openxmlformats.org/officeDocument/2006/relationships/image" Target="../media/image4.png"/><Relationship Id="rId10" Type="http://schemas.openxmlformats.org/officeDocument/2006/relationships/diagramColors" Target="../diagrams/colors13.xml"/><Relationship Id="rId4" Type="http://schemas.openxmlformats.org/officeDocument/2006/relationships/image" Target="../media/image3.png"/><Relationship Id="rId9" Type="http://schemas.openxmlformats.org/officeDocument/2006/relationships/diagramQuickStyle" Target="../diagrams/quickStyle13.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9.png"/><Relationship Id="rId7" Type="http://schemas.openxmlformats.org/officeDocument/2006/relationships/diagramQuickStyle" Target="../diagrams/quickStyle14.xm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11.png"/><Relationship Id="rId9" Type="http://schemas.microsoft.com/office/2007/relationships/diagramDrawing" Target="../diagrams/drawing1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39.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hyperlink" Target="http://www.myuhc.com/" TargetMode="External"/><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30.xml"/><Relationship Id="rId6" Type="http://schemas.openxmlformats.org/officeDocument/2006/relationships/image" Target="../media/image40.jpeg"/><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image" Target="../media/image40.jpeg"/><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myuhc.com/" TargetMode="Externa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www.bcbsok.com/okc" TargetMode="External"/><Relationship Id="rId1" Type="http://schemas.openxmlformats.org/officeDocument/2006/relationships/slideLayout" Target="../slideLayouts/slideLayout19.xml"/><Relationship Id="rId4" Type="http://schemas.openxmlformats.org/officeDocument/2006/relationships/image" Target="../media/image47.png"/></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8.svg"/><Relationship Id="rId2" Type="http://schemas.openxmlformats.org/officeDocument/2006/relationships/notesSlide" Target="../notesSlides/notesSlide36.xml"/><Relationship Id="rId1" Type="http://schemas.openxmlformats.org/officeDocument/2006/relationships/slideLayout" Target="../slideLayouts/slideLayout19.xml"/><Relationship Id="rId6" Type="http://schemas.openxmlformats.org/officeDocument/2006/relationships/image" Target="../media/image57.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4.xml"/><Relationship Id="rId5" Type="http://schemas.microsoft.com/office/2007/relationships/hdphoto" Target="../media/hdphoto1.wdp"/><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9.xml"/><Relationship Id="rId6" Type="http://schemas.openxmlformats.org/officeDocument/2006/relationships/image" Target="../media/image59.png"/><Relationship Id="rId5" Type="http://schemas.openxmlformats.org/officeDocument/2006/relationships/image" Target="../media/image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image" Target="../media/image9.png"/><Relationship Id="rId7" Type="http://schemas.openxmlformats.org/officeDocument/2006/relationships/diagramLayout" Target="../diagrams/layout15.xml"/><Relationship Id="rId12"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4.xml"/><Relationship Id="rId6" Type="http://schemas.openxmlformats.org/officeDocument/2006/relationships/diagramData" Target="../diagrams/data15.xml"/><Relationship Id="rId11" Type="http://schemas.openxmlformats.org/officeDocument/2006/relationships/image" Target="../media/image61.png"/><Relationship Id="rId5" Type="http://schemas.openxmlformats.org/officeDocument/2006/relationships/image" Target="../media/image60.png"/><Relationship Id="rId10" Type="http://schemas.microsoft.com/office/2007/relationships/diagramDrawing" Target="../diagrams/drawing15.xml"/><Relationship Id="rId4" Type="http://schemas.openxmlformats.org/officeDocument/2006/relationships/image" Target="../media/image3.png"/><Relationship Id="rId9" Type="http://schemas.openxmlformats.org/officeDocument/2006/relationships/diagramColors" Target="../diagrams/colors15.xml"/></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9.xml"/><Relationship Id="rId6" Type="http://schemas.openxmlformats.org/officeDocument/2006/relationships/image" Target="../media/image62.png"/><Relationship Id="rId5" Type="http://schemas.openxmlformats.org/officeDocument/2006/relationships/image" Target="../media/image4.pn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pn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30.xml"/><Relationship Id="rId4" Type="http://schemas.microsoft.com/office/2007/relationships/hdphoto" Target="../media/hdphoto4.wdp"/></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30.xml"/><Relationship Id="rId6" Type="http://schemas.openxmlformats.org/officeDocument/2006/relationships/image" Target="../media/image61.png"/><Relationship Id="rId5" Type="http://schemas.openxmlformats.org/officeDocument/2006/relationships/image" Target="../media/image4.png"/><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5.wdp"/><Relationship Id="rId2" Type="http://schemas.openxmlformats.org/officeDocument/2006/relationships/notesSlide" Target="../notesSlides/notesSlide51.xml"/><Relationship Id="rId1" Type="http://schemas.openxmlformats.org/officeDocument/2006/relationships/slideLayout" Target="../slideLayouts/slideLayout30.xml"/><Relationship Id="rId6" Type="http://schemas.openxmlformats.org/officeDocument/2006/relationships/image" Target="../media/image67.png"/><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7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9.png"/><Relationship Id="rId7" Type="http://schemas.openxmlformats.org/officeDocument/2006/relationships/image" Target="../media/image71.png"/><Relationship Id="rId2" Type="http://schemas.openxmlformats.org/officeDocument/2006/relationships/notesSlide" Target="../notesSlides/notesSlide53.xml"/><Relationship Id="rId1" Type="http://schemas.openxmlformats.org/officeDocument/2006/relationships/slideLayout" Target="../slideLayouts/slideLayout19.xml"/><Relationship Id="rId6" Type="http://schemas.openxmlformats.org/officeDocument/2006/relationships/image" Target="../media/image70.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3.png"/></Relationships>
</file>

<file path=ppt/slides/_rels/slide7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4.xml"/><Relationship Id="rId1" Type="http://schemas.openxmlformats.org/officeDocument/2006/relationships/slideLayout" Target="../slideLayouts/slideLayout1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notesSlide" Target="../notesSlides/notesSlide55.xml"/><Relationship Id="rId1" Type="http://schemas.openxmlformats.org/officeDocument/2006/relationships/slideLayout" Target="../slideLayouts/slideLayout30.xml"/><Relationship Id="rId6" Type="http://schemas.openxmlformats.org/officeDocument/2006/relationships/image" Target="../media/image75.png"/><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notesSlide" Target="../notesSlides/notesSlide56.xml"/><Relationship Id="rId1" Type="http://schemas.openxmlformats.org/officeDocument/2006/relationships/slideLayout" Target="../slideLayouts/slideLayout30.xml"/><Relationship Id="rId6" Type="http://schemas.openxmlformats.org/officeDocument/2006/relationships/image" Target="../media/image7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14.xml"/><Relationship Id="rId5" Type="http://schemas.openxmlformats.org/officeDocument/2006/relationships/image" Target="../media/image76.jpg"/><Relationship Id="rId4" Type="http://schemas.openxmlformats.org/officeDocument/2006/relationships/image" Target="../media/image3.png"/></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14.xml"/><Relationship Id="rId5" Type="http://schemas.openxmlformats.org/officeDocument/2006/relationships/image" Target="../media/image76.jp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9.xml"/><Relationship Id="rId1" Type="http://schemas.openxmlformats.org/officeDocument/2006/relationships/slideLayout" Target="../slideLayouts/slideLayout16.xml"/><Relationship Id="rId4" Type="http://schemas.openxmlformats.org/officeDocument/2006/relationships/image" Target="../media/image78.png"/></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1.xml"/><Relationship Id="rId1" Type="http://schemas.openxmlformats.org/officeDocument/2006/relationships/slideLayout" Target="../slideLayouts/slideLayout23.xml"/><Relationship Id="rId4" Type="http://schemas.openxmlformats.org/officeDocument/2006/relationships/image" Target="../media/image80.png"/></Relationships>
</file>

<file path=ppt/slides/_rels/slide8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2.xml"/><Relationship Id="rId1" Type="http://schemas.openxmlformats.org/officeDocument/2006/relationships/slideLayout" Target="../slideLayouts/slideLayout25.xml"/><Relationship Id="rId4" Type="http://schemas.openxmlformats.org/officeDocument/2006/relationships/image" Target="../media/image82.png"/></Relationships>
</file>

<file path=ppt/slides/_rels/slide8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63.xml"/><Relationship Id="rId1" Type="http://schemas.openxmlformats.org/officeDocument/2006/relationships/slideLayout" Target="../slideLayouts/slideLayout1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9.png"/><Relationship Id="rId7" Type="http://schemas.openxmlformats.org/officeDocument/2006/relationships/diagramQuickStyle" Target="../diagrams/quickStyle18.xml"/><Relationship Id="rId2" Type="http://schemas.openxmlformats.org/officeDocument/2006/relationships/notesSlide" Target="../notesSlides/notesSlide65.xml"/><Relationship Id="rId1" Type="http://schemas.openxmlformats.org/officeDocument/2006/relationships/slideLayout" Target="../slideLayouts/slideLayout14.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11.png"/><Relationship Id="rId9" Type="http://schemas.microsoft.com/office/2007/relationships/diagramDrawing" Target="../diagrams/drawing18.xml"/></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84.png"/><Relationship Id="rId4" Type="http://schemas.openxmlformats.org/officeDocument/2006/relationships/image" Target="../media/image83.png"/></Relationships>
</file>

<file path=ppt/slides/_rels/slide9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7.xml"/><Relationship Id="rId1" Type="http://schemas.openxmlformats.org/officeDocument/2006/relationships/slideLayout" Target="../slideLayouts/slideLayout14.xml"/><Relationship Id="rId5" Type="http://schemas.openxmlformats.org/officeDocument/2006/relationships/image" Target="../media/image87.png"/><Relationship Id="rId4" Type="http://schemas.openxmlformats.org/officeDocument/2006/relationships/image" Target="../media/image86.png"/></Relationships>
</file>

<file path=ppt/slides/_rels/slide9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8.xml"/><Relationship Id="rId1" Type="http://schemas.openxmlformats.org/officeDocument/2006/relationships/slideLayout" Target="../slideLayouts/slideLayout14.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9.png"/></Relationships>
</file>

<file path=ppt/slides/_rels/slide9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9.png"/><Relationship Id="rId7" Type="http://schemas.openxmlformats.org/officeDocument/2006/relationships/image" Target="../media/image71.png"/><Relationship Id="rId2" Type="http://schemas.openxmlformats.org/officeDocument/2006/relationships/notesSlide" Target="../notesSlides/notesSlide69.xml"/><Relationship Id="rId1" Type="http://schemas.openxmlformats.org/officeDocument/2006/relationships/slideLayout" Target="../slideLayouts/slideLayout14.xml"/><Relationship Id="rId6" Type="http://schemas.openxmlformats.org/officeDocument/2006/relationships/image" Target="../media/image90.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1.png"/></Relationships>
</file>

<file path=ppt/slides/_rels/slide94.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image" Target="../media/image9.png"/><Relationship Id="rId7" Type="http://schemas.openxmlformats.org/officeDocument/2006/relationships/diagramData" Target="../diagrams/data19.xml"/><Relationship Id="rId2" Type="http://schemas.openxmlformats.org/officeDocument/2006/relationships/notesSlide" Target="../notesSlides/notesSlide70.xml"/><Relationship Id="rId1" Type="http://schemas.openxmlformats.org/officeDocument/2006/relationships/slideLayout" Target="../slideLayouts/slideLayout16.xml"/><Relationship Id="rId6" Type="http://schemas.openxmlformats.org/officeDocument/2006/relationships/image" Target="../media/image11.png"/><Relationship Id="rId11" Type="http://schemas.microsoft.com/office/2007/relationships/diagramDrawing" Target="../diagrams/drawing19.xml"/><Relationship Id="rId5" Type="http://schemas.openxmlformats.org/officeDocument/2006/relationships/image" Target="../media/image4.png"/><Relationship Id="rId10" Type="http://schemas.openxmlformats.org/officeDocument/2006/relationships/diagramColors" Target="../diagrams/colors19.xml"/><Relationship Id="rId4" Type="http://schemas.openxmlformats.org/officeDocument/2006/relationships/image" Target="../media/image3.png"/><Relationship Id="rId9" Type="http://schemas.openxmlformats.org/officeDocument/2006/relationships/diagramQuickStyle" Target="../diagrams/quickStyle19.xml"/></Relationships>
</file>

<file path=ppt/slides/_rels/slide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14.xml"/><Relationship Id="rId5" Type="http://schemas.openxmlformats.org/officeDocument/2006/relationships/image" Target="../media/image92.jpg"/><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72.xml"/><Relationship Id="rId1" Type="http://schemas.openxmlformats.org/officeDocument/2006/relationships/slideLayout" Target="../slideLayouts/slideLayout1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7.xml.rels><?xml version="1.0" encoding="UTF-8" standalone="yes"?>
<Relationships xmlns="http://schemas.openxmlformats.org/package/2006/relationships"><Relationship Id="rId8" Type="http://schemas.openxmlformats.org/officeDocument/2006/relationships/diagramColors" Target="../diagrams/colors21.xml"/><Relationship Id="rId3" Type="http://schemas.openxmlformats.org/officeDocument/2006/relationships/image" Target="../media/image9.png"/><Relationship Id="rId7" Type="http://schemas.openxmlformats.org/officeDocument/2006/relationships/diagramQuickStyle" Target="../diagrams/quickStyle21.xml"/><Relationship Id="rId2" Type="http://schemas.openxmlformats.org/officeDocument/2006/relationships/notesSlide" Target="../notesSlides/notesSlide73.xml"/><Relationship Id="rId1" Type="http://schemas.openxmlformats.org/officeDocument/2006/relationships/slideLayout" Target="../slideLayouts/slideLayout14.xml"/><Relationship Id="rId6" Type="http://schemas.openxmlformats.org/officeDocument/2006/relationships/diagramLayout" Target="../diagrams/layout21.xml"/><Relationship Id="rId5" Type="http://schemas.openxmlformats.org/officeDocument/2006/relationships/diagramData" Target="../diagrams/data21.xml"/><Relationship Id="rId10" Type="http://schemas.openxmlformats.org/officeDocument/2006/relationships/image" Target="../media/image94.png"/><Relationship Id="rId4" Type="http://schemas.openxmlformats.org/officeDocument/2006/relationships/image" Target="../media/image11.png"/><Relationship Id="rId9" Type="http://schemas.microsoft.com/office/2007/relationships/diagramDrawing" Target="../diagrams/drawing21.xml"/></Relationships>
</file>

<file path=ppt/slides/_rels/slide9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30.xml"/><Relationship Id="rId6" Type="http://schemas.openxmlformats.org/officeDocument/2006/relationships/image" Target="../media/image9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grpSp>
        <p:nvGrpSpPr>
          <p:cNvPr id="11266" name="Group 16"/>
          <p:cNvGrpSpPr>
            <a:grpSpLocks/>
          </p:cNvGrpSpPr>
          <p:nvPr/>
        </p:nvGrpSpPr>
        <p:grpSpPr bwMode="auto">
          <a:xfrm>
            <a:off x="-504825" y="-7069138"/>
            <a:ext cx="9144000" cy="19099213"/>
            <a:chOff x="0" y="12031"/>
            <a:chExt cx="5760" cy="12031"/>
          </a:xfrm>
        </p:grpSpPr>
        <p:sp>
          <p:nvSpPr>
            <p:cNvPr id="11297" name="Rectangle 4"/>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sp>
          <p:nvSpPr>
            <p:cNvPr id="11298" name="Rectangle 5"/>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grpSp>
      <p:grpSp>
        <p:nvGrpSpPr>
          <p:cNvPr id="11269" name="Group 29"/>
          <p:cNvGrpSpPr>
            <a:grpSpLocks/>
          </p:cNvGrpSpPr>
          <p:nvPr/>
        </p:nvGrpSpPr>
        <p:grpSpPr bwMode="auto">
          <a:xfrm>
            <a:off x="-504825" y="-7069138"/>
            <a:ext cx="9144000" cy="19099213"/>
            <a:chOff x="0" y="12031"/>
            <a:chExt cx="5760" cy="12031"/>
          </a:xfrm>
        </p:grpSpPr>
        <p:sp>
          <p:nvSpPr>
            <p:cNvPr id="11287" name="Rectangle 17"/>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sp>
          <p:nvSpPr>
            <p:cNvPr id="11288" name="Rectangle 18"/>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grpSp>
      <p:sp>
        <p:nvSpPr>
          <p:cNvPr id="11272" name="Rectangle 30"/>
          <p:cNvSpPr>
            <a:spLocks noChangeArrowheads="1"/>
          </p:cNvSpPr>
          <p:nvPr/>
        </p:nvSpPr>
        <p:spPr bwMode="auto">
          <a:xfrm>
            <a:off x="762000" y="35052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spcBef>
                <a:spcPct val="20000"/>
              </a:spcBef>
            </a:pPr>
            <a:endParaRPr lang="en-US" altLang="en-US" sz="3200" b="1" dirty="0">
              <a:solidFill>
                <a:schemeClr val="bg1"/>
              </a:solidFill>
            </a:endParaRPr>
          </a:p>
        </p:txBody>
      </p:sp>
      <p:sp>
        <p:nvSpPr>
          <p:cNvPr id="2" name="TextBox 1"/>
          <p:cNvSpPr txBox="1"/>
          <p:nvPr/>
        </p:nvSpPr>
        <p:spPr>
          <a:xfrm>
            <a:off x="238408" y="2747246"/>
            <a:ext cx="7032625" cy="646331"/>
          </a:xfrm>
          <a:prstGeom prst="rect">
            <a:avLst/>
          </a:prstGeom>
          <a:noFill/>
        </p:spPr>
        <p:txBody>
          <a:bodyPr wrap="square" rtlCol="0">
            <a:spAutoFit/>
          </a:bodyPr>
          <a:lstStyle/>
          <a:p>
            <a:r>
              <a:rPr lang="en-US" b="1" dirty="0">
                <a:solidFill>
                  <a:srgbClr val="FFFFFF"/>
                </a:solidFill>
                <a:latin typeface="Bookman Old Style" panose="02050604050505020204" pitchFamily="18" charset="0"/>
              </a:rPr>
              <a:t>Employment Benefits</a:t>
            </a:r>
          </a:p>
        </p:txBody>
      </p:sp>
      <p:pic>
        <p:nvPicPr>
          <p:cNvPr id="28674" name="Picture 2" descr="https://morphotrustcareers.silkroad.com/map_images/main/SiteGen/morphotrustext/Content/Uploads/Images/Employeebenefi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298" y="2716470"/>
            <a:ext cx="1983196" cy="1322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BD92A4D-F15F-4DF0-B32E-D70B983C7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408" y="381000"/>
            <a:ext cx="4907086" cy="1743307"/>
          </a:xfrm>
          <a:prstGeom prst="rect">
            <a:avLst/>
          </a:prstGeom>
        </p:spPr>
      </p:pic>
    </p:spTree>
    <p:extLst>
      <p:ext uri="{BB962C8B-B14F-4D97-AF65-F5344CB8AC3E}">
        <p14:creationId xmlns:p14="http://schemas.microsoft.com/office/powerpoint/2010/main" val="397279046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240" y="753228"/>
            <a:ext cx="7210396" cy="1080938"/>
          </a:xfrm>
        </p:spPr>
        <p:txBody>
          <a:bodyPr>
            <a:normAutofit/>
          </a:bodyPr>
          <a:lstStyle/>
          <a:p>
            <a:r>
              <a:rPr lang="en-US" b="1" dirty="0">
                <a:latin typeface="Bookman Old Style" panose="02050604050505020204" pitchFamily="18" charset="0"/>
              </a:rPr>
              <a:t>Sick Leave Bonus</a:t>
            </a:r>
            <a:br>
              <a:rPr lang="en-US" b="1" dirty="0">
                <a:latin typeface="Bookman Old Style" panose="02050604050505020204" pitchFamily="18" charset="0"/>
              </a:rPr>
            </a:br>
            <a:r>
              <a:rPr lang="en-US" b="1" dirty="0">
                <a:latin typeface="Bookman Old Style" panose="02050604050505020204" pitchFamily="18" charset="0"/>
              </a:rPr>
              <a:t>Sick Leave Conversion</a:t>
            </a:r>
          </a:p>
        </p:txBody>
      </p:sp>
      <p:graphicFrame>
        <p:nvGraphicFramePr>
          <p:cNvPr id="7" name="Content Placeholder 2">
            <a:extLst>
              <a:ext uri="{FF2B5EF4-FFF2-40B4-BE49-F238E27FC236}">
                <a16:creationId xmlns:a16="http://schemas.microsoft.com/office/drawing/2014/main" id="{0ED45372-94B6-4CED-9DC4-2015BAB080FE}"/>
              </a:ext>
            </a:extLst>
          </p:cNvPr>
          <p:cNvGraphicFramePr>
            <a:graphicFrameLocks noGrp="1"/>
          </p:cNvGraphicFramePr>
          <p:nvPr>
            <p:ph idx="1"/>
            <p:extLst>
              <p:ext uri="{D42A27DB-BD31-4B8C-83A1-F6EECF244321}">
                <p14:modId xmlns:p14="http://schemas.microsoft.com/office/powerpoint/2010/main" val="3072997917"/>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45657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0ED45372-94B6-4CED-9DC4-2015BAB080FE}"/>
              </a:ext>
            </a:extLst>
          </p:cNvPr>
          <p:cNvGraphicFramePr>
            <a:graphicFrameLocks noGrp="1"/>
          </p:cNvGraphicFramePr>
          <p:nvPr>
            <p:ph idx="1"/>
            <p:extLst>
              <p:ext uri="{D42A27DB-BD31-4B8C-83A1-F6EECF244321}">
                <p14:modId xmlns:p14="http://schemas.microsoft.com/office/powerpoint/2010/main" val="192347029"/>
              </p:ext>
            </p:extLst>
          </p:nvPr>
        </p:nvGraphicFramePr>
        <p:xfrm>
          <a:off x="495151" y="2590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2">
            <a:extLst>
              <a:ext uri="{FF2B5EF4-FFF2-40B4-BE49-F238E27FC236}">
                <a16:creationId xmlns:a16="http://schemas.microsoft.com/office/drawing/2014/main" id="{9B6ABC34-0442-487F-85D3-BF5458FF4BFD}"/>
              </a:ext>
            </a:extLst>
          </p:cNvPr>
          <p:cNvSpPr txBox="1">
            <a:spLocks/>
          </p:cNvSpPr>
          <p:nvPr/>
        </p:nvSpPr>
        <p:spPr>
          <a:xfrm>
            <a:off x="381000" y="2209800"/>
            <a:ext cx="8382000" cy="38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000" b="1" dirty="0">
                <a:solidFill>
                  <a:srgbClr val="FFFFFF"/>
                </a:solidFill>
                <a:latin typeface="Bookman Old Style" panose="02050604050505020204" pitchFamily="18" charset="0"/>
              </a:rPr>
              <a:t>Maximum $1,250 per semester for tuition and required fees</a:t>
            </a:r>
          </a:p>
          <a:p>
            <a:pPr marL="914400" lvl="2" indent="0" fontAlgn="auto">
              <a:spcAft>
                <a:spcPts val="0"/>
              </a:spcAft>
              <a:buFont typeface="Arial" panose="020B0604020202020204" pitchFamily="34" charset="0"/>
              <a:buNone/>
            </a:pPr>
            <a:endParaRPr lang="en-US" sz="2000" b="1" dirty="0">
              <a:solidFill>
                <a:srgbClr val="FFFFFF"/>
              </a:solidFill>
              <a:latin typeface="Bookman Old Style" panose="02050604050505020204" pitchFamily="18" charset="0"/>
            </a:endParaRPr>
          </a:p>
        </p:txBody>
      </p:sp>
      <p:sp>
        <p:nvSpPr>
          <p:cNvPr id="3" name="Rectangle 2">
            <a:extLst>
              <a:ext uri="{FF2B5EF4-FFF2-40B4-BE49-F238E27FC236}">
                <a16:creationId xmlns:a16="http://schemas.microsoft.com/office/drawing/2014/main" id="{458C7C22-D43A-41D6-80F0-E2B9A72A902B}"/>
              </a:ext>
            </a:extLst>
          </p:cNvPr>
          <p:cNvSpPr/>
          <p:nvPr/>
        </p:nvSpPr>
        <p:spPr>
          <a:xfrm>
            <a:off x="175141" y="5867400"/>
            <a:ext cx="8763000" cy="830997"/>
          </a:xfrm>
          <a:prstGeom prst="rect">
            <a:avLst/>
          </a:prstGeom>
        </p:spPr>
        <p:txBody>
          <a:bodyPr wrap="square">
            <a:spAutoFit/>
          </a:bodyPr>
          <a:lstStyle/>
          <a:p>
            <a:pPr algn="ctr" eaLnBrk="1" hangingPunct="1"/>
            <a:r>
              <a:rPr lang="en-US" altLang="en-US" sz="2400" kern="0" dirty="0">
                <a:solidFill>
                  <a:srgbClr val="FFFFFF"/>
                </a:solidFill>
                <a:latin typeface="Bookman Old Style" panose="02050604050505020204" pitchFamily="18" charset="0"/>
              </a:rPr>
              <a:t>Personnel Services Bulletin 15-02</a:t>
            </a:r>
          </a:p>
          <a:p>
            <a:pPr algn="ctr" eaLnBrk="1" hangingPunct="1"/>
            <a:r>
              <a:rPr lang="en-US" altLang="en-US" sz="2400" kern="0" dirty="0">
                <a:solidFill>
                  <a:srgbClr val="FFFFFF"/>
                </a:solidFill>
                <a:latin typeface="Bookman Old Style" panose="02050604050505020204" pitchFamily="18" charset="0"/>
              </a:rPr>
              <a:t>For more information contact Personnel 405. 297.2530</a:t>
            </a:r>
          </a:p>
        </p:txBody>
      </p:sp>
      <p:pic>
        <p:nvPicPr>
          <p:cNvPr id="6" name="Picture 5">
            <a:extLst>
              <a:ext uri="{FF2B5EF4-FFF2-40B4-BE49-F238E27FC236}">
                <a16:creationId xmlns:a16="http://schemas.microsoft.com/office/drawing/2014/main" id="{9EDBA9E5-5DE3-4CDC-9D90-79AE57156789}"/>
              </a:ext>
            </a:extLst>
          </p:cNvPr>
          <p:cNvPicPr>
            <a:picLocks noChangeAspect="1"/>
          </p:cNvPicPr>
          <p:nvPr/>
        </p:nvPicPr>
        <p:blipFill>
          <a:blip r:embed="rId7"/>
          <a:stretch>
            <a:fillRect/>
          </a:stretch>
        </p:blipFill>
        <p:spPr>
          <a:xfrm>
            <a:off x="-76200" y="457200"/>
            <a:ext cx="7962066" cy="1146147"/>
          </a:xfrm>
          <a:prstGeom prst="rect">
            <a:avLst/>
          </a:prstGeom>
        </p:spPr>
      </p:pic>
    </p:spTree>
    <p:extLst>
      <p:ext uri="{BB962C8B-B14F-4D97-AF65-F5344CB8AC3E}">
        <p14:creationId xmlns:p14="http://schemas.microsoft.com/office/powerpoint/2010/main" val="377012265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79" name="Picture 78">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1" name="Rectangle 80">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3" name="Rectangle 82">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5" name="Picture 84">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2" name="Title 1"/>
          <p:cNvSpPr>
            <a:spLocks noGrp="1"/>
          </p:cNvSpPr>
          <p:nvPr>
            <p:ph type="title"/>
          </p:nvPr>
        </p:nvSpPr>
        <p:spPr>
          <a:xfrm>
            <a:off x="150892" y="575696"/>
            <a:ext cx="5673504" cy="1080938"/>
          </a:xfrm>
        </p:spPr>
        <p:txBody>
          <a:bodyPr>
            <a:noAutofit/>
          </a:bodyPr>
          <a:lstStyle/>
          <a:p>
            <a:r>
              <a:rPr lang="en-US" sz="2800" b="1" dirty="0">
                <a:solidFill>
                  <a:srgbClr val="FFFFFF"/>
                </a:solidFill>
                <a:latin typeface="Bookman Old Style" panose="02050604050505020204" pitchFamily="18" charset="0"/>
              </a:rPr>
              <a:t>Temporary Disability Income Protection Plan (TDIPP)</a:t>
            </a:r>
          </a:p>
        </p:txBody>
      </p:sp>
      <p:sp>
        <p:nvSpPr>
          <p:cNvPr id="11" name="Rectangle 1027">
            <a:extLst>
              <a:ext uri="{FF2B5EF4-FFF2-40B4-BE49-F238E27FC236}">
                <a16:creationId xmlns:a16="http://schemas.microsoft.com/office/drawing/2014/main" id="{2930F3D6-4955-46F2-9123-B1B99467745B}"/>
              </a:ext>
            </a:extLst>
          </p:cNvPr>
          <p:cNvSpPr>
            <a:spLocks noChangeArrowheads="1"/>
          </p:cNvSpPr>
          <p:nvPr/>
        </p:nvSpPr>
        <p:spPr bwMode="auto">
          <a:xfrm>
            <a:off x="282544" y="3924650"/>
            <a:ext cx="5410200" cy="320689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400" dirty="0">
                <a:solidFill>
                  <a:srgbClr val="FFFFFF"/>
                </a:solidFill>
                <a:latin typeface="Bookman Old Style" panose="02050604050505020204" pitchFamily="18" charset="0"/>
              </a:rPr>
              <a:t>No cost to employee</a:t>
            </a:r>
          </a:p>
          <a:p>
            <a:pPr marL="342900" indent="-342900">
              <a:lnSpc>
                <a:spcPct val="90000"/>
              </a:lnSpc>
              <a:spcBef>
                <a:spcPct val="20000"/>
              </a:spcBef>
              <a:buFontTx/>
              <a:buChar char="•"/>
            </a:pPr>
            <a:r>
              <a:rPr lang="en-US" sz="2400" dirty="0">
                <a:solidFill>
                  <a:srgbClr val="FFFFFF"/>
                </a:solidFill>
                <a:latin typeface="Bookman Old Style" panose="02050604050505020204" pitchFamily="18" charset="0"/>
              </a:rPr>
              <a:t>30 day qualifying period</a:t>
            </a:r>
          </a:p>
          <a:p>
            <a:pPr marL="342900" indent="-342900">
              <a:lnSpc>
                <a:spcPct val="90000"/>
              </a:lnSpc>
              <a:spcBef>
                <a:spcPct val="20000"/>
              </a:spcBef>
              <a:buFontTx/>
              <a:buChar char="•"/>
            </a:pPr>
            <a:r>
              <a:rPr lang="en-US" sz="2400" dirty="0">
                <a:solidFill>
                  <a:srgbClr val="FFFFFF"/>
                </a:solidFill>
                <a:latin typeface="Bookman Old Style" panose="02050604050505020204" pitchFamily="18" charset="0"/>
              </a:rPr>
              <a:t>Pays up to 60% of salary</a:t>
            </a:r>
          </a:p>
          <a:p>
            <a:pPr marL="342900" indent="-342900">
              <a:lnSpc>
                <a:spcPct val="90000"/>
              </a:lnSpc>
              <a:spcBef>
                <a:spcPct val="20000"/>
              </a:spcBef>
              <a:buFontTx/>
              <a:buChar char="•"/>
            </a:pPr>
            <a:r>
              <a:rPr lang="en-US" sz="2400" dirty="0">
                <a:solidFill>
                  <a:srgbClr val="FFFFFF"/>
                </a:solidFill>
                <a:latin typeface="Bookman Old Style" panose="02050604050505020204" pitchFamily="18" charset="0"/>
              </a:rPr>
              <a:t>36 month maximum benefit</a:t>
            </a:r>
          </a:p>
          <a:p>
            <a:pPr marL="342900" indent="-342900">
              <a:lnSpc>
                <a:spcPct val="90000"/>
              </a:lnSpc>
              <a:spcBef>
                <a:spcPct val="20000"/>
              </a:spcBef>
              <a:buFontTx/>
              <a:buChar char="•"/>
            </a:pPr>
            <a:r>
              <a:rPr lang="en-US" sz="2400" dirty="0">
                <a:solidFill>
                  <a:srgbClr val="FFFFFF"/>
                </a:solidFill>
                <a:latin typeface="Bookman Old Style" panose="02050604050505020204" pitchFamily="18" charset="0"/>
              </a:rPr>
              <a:t>For information on using this benefit, contact Employee Benefits Manager</a:t>
            </a:r>
          </a:p>
        </p:txBody>
      </p:sp>
      <p:sp>
        <p:nvSpPr>
          <p:cNvPr id="5" name="Content Placeholder 4">
            <a:extLst>
              <a:ext uri="{FF2B5EF4-FFF2-40B4-BE49-F238E27FC236}">
                <a16:creationId xmlns:a16="http://schemas.microsoft.com/office/drawing/2014/main" id="{08516136-F694-43F5-8C22-C10E3E9BFE71}"/>
              </a:ext>
            </a:extLst>
          </p:cNvPr>
          <p:cNvSpPr>
            <a:spLocks noGrp="1"/>
          </p:cNvSpPr>
          <p:nvPr>
            <p:ph idx="1"/>
          </p:nvPr>
        </p:nvSpPr>
        <p:spPr>
          <a:xfrm>
            <a:off x="5772101" y="2303957"/>
            <a:ext cx="3266792" cy="1917981"/>
          </a:xfrm>
        </p:spPr>
        <p:txBody>
          <a:bodyPr>
            <a:normAutofit lnSpcReduction="10000"/>
          </a:bodyPr>
          <a:lstStyle/>
          <a:p>
            <a:pPr marL="0" indent="0" algn="ctr">
              <a:lnSpc>
                <a:spcPct val="100000"/>
              </a:lnSpc>
              <a:spcBef>
                <a:spcPts val="0"/>
              </a:spcBef>
              <a:buNone/>
            </a:pPr>
            <a:r>
              <a:rPr lang="en-US" sz="2000" b="1" dirty="0">
                <a:solidFill>
                  <a:schemeClr val="bg2"/>
                </a:solidFill>
                <a:latin typeface="Bookman Old Style" panose="02050604050505020204" pitchFamily="18" charset="0"/>
              </a:rPr>
              <a:t>Available to full time management,</a:t>
            </a:r>
          </a:p>
          <a:p>
            <a:pPr marL="0" indent="0" algn="ctr">
              <a:lnSpc>
                <a:spcPct val="100000"/>
              </a:lnSpc>
              <a:spcBef>
                <a:spcPts val="0"/>
              </a:spcBef>
              <a:buNone/>
            </a:pPr>
            <a:r>
              <a:rPr lang="en-US" sz="2000" b="1" dirty="0">
                <a:solidFill>
                  <a:schemeClr val="bg2"/>
                </a:solidFill>
                <a:latin typeface="Bookman Old Style" panose="02050604050505020204" pitchFamily="18" charset="0"/>
              </a:rPr>
              <a:t> executive, </a:t>
            </a:r>
          </a:p>
          <a:p>
            <a:pPr marL="0" indent="0" algn="ctr">
              <a:lnSpc>
                <a:spcPct val="100000"/>
              </a:lnSpc>
              <a:spcBef>
                <a:spcPts val="0"/>
              </a:spcBef>
              <a:buNone/>
            </a:pPr>
            <a:r>
              <a:rPr lang="en-US" sz="2000" b="1" dirty="0">
                <a:solidFill>
                  <a:schemeClr val="bg2"/>
                </a:solidFill>
                <a:latin typeface="Bookman Old Style" panose="02050604050505020204" pitchFamily="18" charset="0"/>
              </a:rPr>
              <a:t>city auditor, &amp; municipal counselor pay plan employees </a:t>
            </a:r>
          </a:p>
          <a:p>
            <a:endParaRPr lang="en-US" dirty="0"/>
          </a:p>
        </p:txBody>
      </p:sp>
    </p:spTree>
    <p:extLst>
      <p:ext uri="{BB962C8B-B14F-4D97-AF65-F5344CB8AC3E}">
        <p14:creationId xmlns:p14="http://schemas.microsoft.com/office/powerpoint/2010/main" val="275198821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65221" name="Rectangle 73">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5222" name="Picture 75">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65223" name="Rectangle 77">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224" name="Rectangle 79">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5225" name="Picture 81">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pic>
        <p:nvPicPr>
          <p:cNvPr id="37890" name="Picture 2" descr="http://fayettevilleparking.com/images/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0318" y="2140582"/>
            <a:ext cx="2518858" cy="2576836"/>
          </a:xfrm>
          <a:prstGeom prst="rect">
            <a:avLst/>
          </a:prstGeom>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82946" name="Rectangle 2"/>
          <p:cNvSpPr>
            <a:spLocks noGrp="1" noChangeArrowheads="1"/>
          </p:cNvSpPr>
          <p:nvPr>
            <p:ph type="title"/>
          </p:nvPr>
        </p:nvSpPr>
        <p:spPr>
          <a:xfrm>
            <a:off x="510240" y="753228"/>
            <a:ext cx="5315664" cy="1080938"/>
          </a:xfrm>
        </p:spPr>
        <p:txBody>
          <a:bodyPr>
            <a:normAutofit/>
          </a:bodyPr>
          <a:lstStyle/>
          <a:p>
            <a:pPr eaLnBrk="1" hangingPunct="1"/>
            <a:r>
              <a:rPr lang="en-US" b="1" dirty="0">
                <a:latin typeface="Book Antiqua" panose="02040602050305030304" pitchFamily="18" charset="0"/>
              </a:rPr>
              <a:t>Employer Paid Parking or Bus Pass</a:t>
            </a:r>
          </a:p>
        </p:txBody>
      </p:sp>
      <p:sp>
        <p:nvSpPr>
          <p:cNvPr id="265219" name="Rectangle 3"/>
          <p:cNvSpPr>
            <a:spLocks noGrp="1" noChangeArrowheads="1"/>
          </p:cNvSpPr>
          <p:nvPr>
            <p:ph idx="1"/>
          </p:nvPr>
        </p:nvSpPr>
        <p:spPr>
          <a:xfrm>
            <a:off x="424793" y="3482482"/>
            <a:ext cx="4817409" cy="1394318"/>
          </a:xfrm>
        </p:spPr>
        <p:txBody>
          <a:bodyPr>
            <a:normAutofit fontScale="92500" lnSpcReduction="10000"/>
          </a:bodyPr>
          <a:lstStyle/>
          <a:p>
            <a:pPr marL="0" indent="0" algn="ctr" eaLnBrk="1" hangingPunct="1">
              <a:buNone/>
            </a:pPr>
            <a:r>
              <a:rPr lang="en-US" sz="2000" b="1" dirty="0">
                <a:latin typeface="Book Antiqua" panose="02040602050305030304" pitchFamily="18" charset="0"/>
              </a:rPr>
              <a:t>Parking garage card or bus pass is available to employees working in the downtown area only (Subject to department approval, excludes 911/Dispatch and Municipal Courts)</a:t>
            </a:r>
          </a:p>
          <a:p>
            <a:pPr algn="ctr" eaLnBrk="1" hangingPunct="1"/>
            <a:endParaRPr lang="en-US" sz="2000" b="1" dirty="0">
              <a:latin typeface="Book Antiqua" panose="02040602050305030304" pitchFamily="18" charset="0"/>
            </a:endParaRPr>
          </a:p>
        </p:txBody>
      </p:sp>
      <p:sp>
        <p:nvSpPr>
          <p:cNvPr id="2" name="Rectangle 1">
            <a:extLst>
              <a:ext uri="{FF2B5EF4-FFF2-40B4-BE49-F238E27FC236}">
                <a16:creationId xmlns:a16="http://schemas.microsoft.com/office/drawing/2014/main" id="{FCB22A75-1A64-42D7-9F12-E9EA7AE56C67}"/>
              </a:ext>
            </a:extLst>
          </p:cNvPr>
          <p:cNvSpPr/>
          <p:nvPr/>
        </p:nvSpPr>
        <p:spPr>
          <a:xfrm>
            <a:off x="5666994" y="5374298"/>
            <a:ext cx="3474624" cy="1162369"/>
          </a:xfrm>
          <a:prstGeom prst="rect">
            <a:avLst/>
          </a:prstGeom>
        </p:spPr>
        <p:txBody>
          <a:bodyPr wrap="square">
            <a:spAutoFit/>
          </a:bodyPr>
          <a:lstStyle/>
          <a:p>
            <a:pPr lvl="0" algn="ctr" fontAlgn="auto">
              <a:lnSpc>
                <a:spcPct val="90000"/>
              </a:lnSpc>
              <a:spcBef>
                <a:spcPts val="1000"/>
              </a:spcBef>
              <a:spcAft>
                <a:spcPts val="0"/>
              </a:spcAft>
            </a:pPr>
            <a:r>
              <a:rPr lang="en-US" sz="1700" b="1" dirty="0">
                <a:solidFill>
                  <a:prstClr val="white"/>
                </a:solidFill>
                <a:latin typeface="Book Antiqua" panose="02040602050305030304" pitchFamily="18" charset="0"/>
              </a:rPr>
              <a:t>Vehicle information is required on Monday morning to complete parking agreement </a:t>
            </a:r>
          </a:p>
          <a:p>
            <a:pPr lvl="0" algn="ctr" fontAlgn="auto">
              <a:lnSpc>
                <a:spcPct val="90000"/>
              </a:lnSpc>
              <a:spcBef>
                <a:spcPts val="1000"/>
              </a:spcBef>
              <a:spcAft>
                <a:spcPts val="0"/>
              </a:spcAft>
            </a:pPr>
            <a:r>
              <a:rPr lang="en-US" sz="1700" b="1" i="1" dirty="0">
                <a:solidFill>
                  <a:prstClr val="white"/>
                </a:solidFill>
                <a:latin typeface="Book Antiqua" panose="02040602050305030304" pitchFamily="18" charset="0"/>
              </a:rPr>
              <a:t>(Paid Parking only) </a:t>
            </a:r>
          </a:p>
        </p:txBody>
      </p:sp>
    </p:spTree>
    <p:extLst>
      <p:ext uri="{BB962C8B-B14F-4D97-AF65-F5344CB8AC3E}">
        <p14:creationId xmlns:p14="http://schemas.microsoft.com/office/powerpoint/2010/main" val="2378865127"/>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20961"/>
            <a:ext cx="7772400" cy="1143000"/>
          </a:xfrm>
        </p:spPr>
        <p:txBody>
          <a:bodyPr/>
          <a:lstStyle/>
          <a:p>
            <a:r>
              <a:rPr lang="en-US" sz="3600" b="1" dirty="0">
                <a:solidFill>
                  <a:srgbClr val="FFFFFF"/>
                </a:solidFill>
                <a:latin typeface="Bookman Old Style" panose="02050604050505020204" pitchFamily="18" charset="0"/>
              </a:rPr>
              <a:t>FITNESS </a:t>
            </a:r>
          </a:p>
        </p:txBody>
      </p:sp>
      <p:sp>
        <p:nvSpPr>
          <p:cNvPr id="3" name="Content Placeholder 2"/>
          <p:cNvSpPr>
            <a:spLocks noGrp="1"/>
          </p:cNvSpPr>
          <p:nvPr>
            <p:ph idx="1"/>
          </p:nvPr>
        </p:nvSpPr>
        <p:spPr>
          <a:xfrm>
            <a:off x="457200" y="2895600"/>
            <a:ext cx="8229600" cy="2819400"/>
          </a:xfrm>
        </p:spPr>
        <p:txBody>
          <a:bodyPr>
            <a:normAutofit/>
          </a:bodyPr>
          <a:lstStyle/>
          <a:p>
            <a:pPr marL="457200" lvl="1" indent="0" algn="ctr">
              <a:buNone/>
            </a:pPr>
            <a:r>
              <a:rPr lang="en-US" sz="2400" dirty="0">
                <a:solidFill>
                  <a:srgbClr val="FFFFFF"/>
                </a:solidFill>
                <a:latin typeface="Bookman Old Style" panose="02050604050505020204" pitchFamily="18" charset="0"/>
              </a:rPr>
              <a:t>The City currently partners with two metro area fitness centers. </a:t>
            </a:r>
          </a:p>
          <a:p>
            <a:pPr marL="457200" lvl="1" indent="0" algn="ctr">
              <a:buNone/>
            </a:pPr>
            <a:endParaRPr lang="en-US" sz="2400" dirty="0">
              <a:solidFill>
                <a:srgbClr val="FFFFFF"/>
              </a:solidFill>
              <a:latin typeface="Bookman Old Style" panose="02050604050505020204" pitchFamily="18" charset="0"/>
            </a:endParaRPr>
          </a:p>
          <a:p>
            <a:pPr marL="457200" lvl="1" indent="0" algn="ctr">
              <a:buNone/>
            </a:pPr>
            <a:r>
              <a:rPr lang="en-US" sz="2400" dirty="0">
                <a:solidFill>
                  <a:srgbClr val="FFFFFF"/>
                </a:solidFill>
                <a:latin typeface="Bookman Old Style" panose="02050604050505020204" pitchFamily="18" charset="0"/>
              </a:rPr>
              <a:t>City employees memberships for single member or multi-member families can be deducted through payroll deduction.</a:t>
            </a:r>
          </a:p>
        </p:txBody>
      </p:sp>
      <p:pic>
        <p:nvPicPr>
          <p:cNvPr id="1030" name="Picture 6" descr="http://bestclipartblog.com/clipart-pics/gym-clip-art-8.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10800000" flipV="1">
            <a:off x="8130766" y="762000"/>
            <a:ext cx="654867" cy="101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767324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i.okc\okc\RedirectSmall2\jason.long\My Pictures\10 GYM2-kfz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57200"/>
            <a:ext cx="1961234" cy="236910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ci.okc\okc\RedirectSmall2\jason.long\My Pictures\10GYM-gf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2362200"/>
            <a:ext cx="3328445" cy="40206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3581400"/>
            <a:ext cx="4419600" cy="1754326"/>
          </a:xfrm>
          <a:prstGeom prst="rect">
            <a:avLst/>
          </a:prstGeom>
          <a:noFill/>
        </p:spPr>
        <p:txBody>
          <a:bodyPr wrap="square" rtlCol="0">
            <a:spAutoFit/>
          </a:bodyPr>
          <a:lstStyle/>
          <a:p>
            <a:pPr marL="285750" indent="-285750">
              <a:lnSpc>
                <a:spcPct val="90000"/>
              </a:lnSpc>
              <a:buFont typeface="Wingdings" panose="05000000000000000000" pitchFamily="2" charset="2"/>
              <a:buChar char="ü"/>
            </a:pPr>
            <a:r>
              <a:rPr lang="en-US" sz="2000" dirty="0">
                <a:solidFill>
                  <a:srgbClr val="FFFFFF"/>
                </a:solidFill>
                <a:latin typeface="Bookman Old Style" panose="02050604050505020204" pitchFamily="18" charset="0"/>
              </a:rPr>
              <a:t>Basic fitness club membership - $19.00 / month. </a:t>
            </a:r>
          </a:p>
          <a:p>
            <a:pPr marL="285750" indent="-285750">
              <a:lnSpc>
                <a:spcPct val="90000"/>
              </a:lnSpc>
              <a:buFont typeface="Wingdings" panose="05000000000000000000" pitchFamily="2" charset="2"/>
              <a:buChar char="ü"/>
            </a:pPr>
            <a:r>
              <a:rPr lang="en-US" sz="2000" dirty="0">
                <a:solidFill>
                  <a:srgbClr val="FFFFFF"/>
                </a:solidFill>
                <a:latin typeface="Bookman Old Style" panose="02050604050505020204" pitchFamily="18" charset="0"/>
              </a:rPr>
              <a:t>Additional family members - $5.00 / each</a:t>
            </a:r>
          </a:p>
          <a:p>
            <a:pPr marL="285750" indent="-285750">
              <a:lnSpc>
                <a:spcPct val="90000"/>
              </a:lnSpc>
              <a:buFont typeface="Wingdings" panose="05000000000000000000" pitchFamily="2" charset="2"/>
              <a:buChar char="ü"/>
            </a:pPr>
            <a:r>
              <a:rPr lang="en-US" sz="2000" dirty="0">
                <a:solidFill>
                  <a:srgbClr val="FFFFFF"/>
                </a:solidFill>
                <a:latin typeface="Bookman Old Style" panose="02050604050505020204" pitchFamily="18" charset="0"/>
              </a:rPr>
              <a:t>Tanning and unlimited guest passes included in membership</a:t>
            </a:r>
          </a:p>
        </p:txBody>
      </p:sp>
      <p:pic>
        <p:nvPicPr>
          <p:cNvPr id="12290" name="Picture 2" descr="Image result for 10 gy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762000"/>
            <a:ext cx="200025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07825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200" y="2286000"/>
            <a:ext cx="3886199" cy="4339650"/>
          </a:xfrm>
          <a:prstGeom prst="rect">
            <a:avLst/>
          </a:prstGeom>
        </p:spPr>
        <p:txBody>
          <a:bodyPr wrap="square">
            <a:spAutoFit/>
          </a:bodyPr>
          <a:lstStyle/>
          <a:p>
            <a:r>
              <a:rPr lang="en-US" sz="2000" b="1" dirty="0">
                <a:solidFill>
                  <a:srgbClr val="FFC000"/>
                </a:solidFill>
                <a:latin typeface="Bookman Old Style" panose="02050604050505020204" pitchFamily="18" charset="0"/>
              </a:rPr>
              <a:t>Amenities include*</a:t>
            </a:r>
          </a:p>
          <a:p>
            <a:endParaRPr lang="en-US" sz="2000" b="1" dirty="0">
              <a:solidFill>
                <a:srgbClr val="FFC000"/>
              </a:solidFill>
              <a:latin typeface="Bookman Old Style" panose="02050604050505020204" pitchFamily="18" charset="0"/>
            </a:endParaRPr>
          </a:p>
          <a:p>
            <a:pPr marL="342900" indent="-342900">
              <a:buFont typeface="Wingdings" panose="05000000000000000000" pitchFamily="2" charset="2"/>
              <a:buChar char="Ø"/>
            </a:pPr>
            <a:r>
              <a:rPr lang="en-US" sz="2000" dirty="0">
                <a:solidFill>
                  <a:srgbClr val="FFFFFF"/>
                </a:solidFill>
                <a:latin typeface="Bookman Old Style" panose="02050604050505020204" pitchFamily="18" charset="0"/>
              </a:rPr>
              <a:t>Free Child Care/Kid's Club</a:t>
            </a:r>
          </a:p>
          <a:p>
            <a:pPr marL="342900" indent="-342900">
              <a:buFont typeface="Wingdings" panose="05000000000000000000" pitchFamily="2" charset="2"/>
              <a:buChar char="Ø"/>
            </a:pPr>
            <a:r>
              <a:rPr lang="en-US" sz="2000" dirty="0">
                <a:solidFill>
                  <a:srgbClr val="FFFFFF"/>
                </a:solidFill>
                <a:latin typeface="Bookman Old Style" panose="02050604050505020204" pitchFamily="18" charset="0"/>
              </a:rPr>
              <a:t>Exclusive Cardio Cinema (Movie Theatre)</a:t>
            </a:r>
          </a:p>
          <a:p>
            <a:pPr marL="342900" indent="-342900">
              <a:buFont typeface="Wingdings" panose="05000000000000000000" pitchFamily="2" charset="2"/>
              <a:buChar char="Ø"/>
            </a:pPr>
            <a:r>
              <a:rPr lang="en-US" sz="2000" dirty="0">
                <a:solidFill>
                  <a:srgbClr val="FFFFFF"/>
                </a:solidFill>
                <a:latin typeface="Bookman Old Style" panose="02050604050505020204" pitchFamily="18" charset="0"/>
              </a:rPr>
              <a:t>Lap Pools </a:t>
            </a:r>
          </a:p>
          <a:p>
            <a:pPr marL="342900" indent="-342900">
              <a:buFont typeface="Wingdings" panose="05000000000000000000" pitchFamily="2" charset="2"/>
              <a:buChar char="Ø"/>
            </a:pPr>
            <a:r>
              <a:rPr lang="en-US" sz="2000" dirty="0">
                <a:solidFill>
                  <a:srgbClr val="FFFFFF"/>
                </a:solidFill>
                <a:latin typeface="Bookman Old Style" panose="02050604050505020204" pitchFamily="18" charset="0"/>
              </a:rPr>
              <a:t>Sauna</a:t>
            </a:r>
          </a:p>
          <a:p>
            <a:pPr marL="342900" indent="-342900">
              <a:buFont typeface="Wingdings" panose="05000000000000000000" pitchFamily="2" charset="2"/>
              <a:buChar char="Ø"/>
            </a:pPr>
            <a:r>
              <a:rPr lang="en-US" sz="2000" dirty="0">
                <a:solidFill>
                  <a:srgbClr val="FFFFFF"/>
                </a:solidFill>
                <a:latin typeface="Bookman Old Style" panose="02050604050505020204" pitchFamily="18" charset="0"/>
              </a:rPr>
              <a:t>Hot Tub</a:t>
            </a:r>
          </a:p>
          <a:p>
            <a:pPr marL="342900" indent="-342900">
              <a:buFont typeface="Wingdings" panose="05000000000000000000" pitchFamily="2" charset="2"/>
              <a:buChar char="Ø"/>
            </a:pPr>
            <a:r>
              <a:rPr lang="en-US" sz="2000" dirty="0">
                <a:solidFill>
                  <a:srgbClr val="FFFFFF"/>
                </a:solidFill>
                <a:latin typeface="Bookman Old Style" panose="02050604050505020204" pitchFamily="18" charset="0"/>
              </a:rPr>
              <a:t>Steam Room</a:t>
            </a:r>
          </a:p>
          <a:p>
            <a:pPr marL="342900" indent="-342900">
              <a:buFont typeface="Wingdings" panose="05000000000000000000" pitchFamily="2" charset="2"/>
              <a:buChar char="Ø"/>
            </a:pPr>
            <a:r>
              <a:rPr lang="en-US" sz="2000" dirty="0">
                <a:solidFill>
                  <a:srgbClr val="FFFFFF"/>
                </a:solidFill>
                <a:latin typeface="Bookman Old Style" panose="02050604050505020204" pitchFamily="18" charset="0"/>
              </a:rPr>
              <a:t>Basketball Courts</a:t>
            </a:r>
          </a:p>
          <a:p>
            <a:pPr marL="342900" indent="-342900">
              <a:buFont typeface="Wingdings" panose="05000000000000000000" pitchFamily="2" charset="2"/>
              <a:buChar char="Ø"/>
            </a:pPr>
            <a:r>
              <a:rPr lang="en-US" sz="2000" dirty="0">
                <a:solidFill>
                  <a:srgbClr val="FFFFFF"/>
                </a:solidFill>
                <a:latin typeface="Bookman Old Style" panose="02050604050505020204" pitchFamily="18" charset="0"/>
              </a:rPr>
              <a:t>Smoothie Bar</a:t>
            </a:r>
          </a:p>
          <a:p>
            <a:endParaRPr lang="en-US" sz="2000" dirty="0">
              <a:solidFill>
                <a:srgbClr val="FFFFFF"/>
              </a:solidFill>
              <a:effectLst/>
              <a:latin typeface="Bookman Old Style" panose="02050604050505020204" pitchFamily="18" charset="0"/>
            </a:endParaRPr>
          </a:p>
          <a:p>
            <a:pPr algn="r"/>
            <a:r>
              <a:rPr lang="en-US" sz="1600" dirty="0">
                <a:solidFill>
                  <a:srgbClr val="FFFFFF"/>
                </a:solidFill>
                <a:latin typeface="Bookman Old Style" panose="02050604050505020204" pitchFamily="18" charset="0"/>
              </a:rPr>
              <a:t>*May vary by location</a:t>
            </a:r>
            <a:endParaRPr lang="en-US" sz="1400" dirty="0">
              <a:solidFill>
                <a:srgbClr val="FFFFFF"/>
              </a:solidFill>
              <a:effectLst/>
              <a:latin typeface="Bookman Old Style" panose="02050604050505020204" pitchFamily="18" charset="0"/>
            </a:endParaRPr>
          </a:p>
        </p:txBody>
      </p:sp>
      <p:sp>
        <p:nvSpPr>
          <p:cNvPr id="6" name="Rectangle 5"/>
          <p:cNvSpPr/>
          <p:nvPr/>
        </p:nvSpPr>
        <p:spPr>
          <a:xfrm>
            <a:off x="646443" y="690327"/>
            <a:ext cx="3581400" cy="2862322"/>
          </a:xfrm>
          <a:prstGeom prst="rect">
            <a:avLst/>
          </a:prstGeom>
        </p:spPr>
        <p:txBody>
          <a:bodyPr wrap="square">
            <a:spAutoFit/>
          </a:bodyPr>
          <a:lstStyle/>
          <a:p>
            <a:pPr marL="457200" indent="-457200">
              <a:buFont typeface="Wingdings" panose="05000000000000000000" pitchFamily="2" charset="2"/>
              <a:buChar char="ü"/>
            </a:pPr>
            <a:r>
              <a:rPr lang="en-US" sz="2000" dirty="0">
                <a:solidFill>
                  <a:srgbClr val="FFFFFF"/>
                </a:solidFill>
                <a:latin typeface="Bookman Old Style" panose="02050604050505020204" pitchFamily="18" charset="0"/>
              </a:rPr>
              <a:t>Individual Membership: $19.95 + tax / month</a:t>
            </a:r>
          </a:p>
          <a:p>
            <a:pPr marL="457200" indent="-457200">
              <a:buFont typeface="Wingdings" panose="05000000000000000000" pitchFamily="2" charset="2"/>
              <a:buChar char="ü"/>
            </a:pPr>
            <a:r>
              <a:rPr lang="en-US" sz="2000" dirty="0">
                <a:solidFill>
                  <a:srgbClr val="FFFFFF"/>
                </a:solidFill>
                <a:latin typeface="Bookman Old Style" panose="02050604050505020204" pitchFamily="18" charset="0"/>
              </a:rPr>
              <a:t>Couple Membership: $39.90 + tax / month</a:t>
            </a:r>
          </a:p>
          <a:p>
            <a:pPr marL="457200" indent="-457200">
              <a:buFont typeface="Wingdings" panose="05000000000000000000" pitchFamily="2" charset="2"/>
              <a:buChar char="ü"/>
            </a:pPr>
            <a:r>
              <a:rPr lang="en-US" sz="2000" dirty="0">
                <a:solidFill>
                  <a:srgbClr val="FFFFFF"/>
                </a:solidFill>
                <a:latin typeface="Bookman Old Style" panose="02050604050505020204" pitchFamily="18" charset="0"/>
              </a:rPr>
              <a:t>Family Membership (covers up to 4 members): $65.95 + tax / month</a:t>
            </a:r>
            <a:endParaRPr lang="en-US" sz="2800" dirty="0">
              <a:solidFill>
                <a:srgbClr val="FFFFFF"/>
              </a:solidFill>
              <a:effectLst/>
              <a:latin typeface="Bookman Old Style" panose="02050604050505020204" pitchFamily="18" charset="0"/>
            </a:endParaRPr>
          </a:p>
        </p:txBody>
      </p:sp>
      <p:pic>
        <p:nvPicPr>
          <p:cNvPr id="36866" name="Picture 2" descr="get-started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4267200"/>
            <a:ext cx="3068456"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6870" name="Picture 6" descr="Amen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0961" y="685800"/>
            <a:ext cx="1349843" cy="1157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4" name="Picture 2" descr="Image result for gold's gy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685800"/>
            <a:ext cx="262834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81536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grpSp>
        <p:nvGrpSpPr>
          <p:cNvPr id="11266" name="Group 16"/>
          <p:cNvGrpSpPr>
            <a:grpSpLocks/>
          </p:cNvGrpSpPr>
          <p:nvPr/>
        </p:nvGrpSpPr>
        <p:grpSpPr bwMode="auto">
          <a:xfrm>
            <a:off x="-504825" y="-7069138"/>
            <a:ext cx="9144000" cy="19099213"/>
            <a:chOff x="0" y="12031"/>
            <a:chExt cx="5760" cy="12031"/>
          </a:xfrm>
        </p:grpSpPr>
        <p:sp>
          <p:nvSpPr>
            <p:cNvPr id="11297" name="Rectangle 4"/>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sp>
          <p:nvSpPr>
            <p:cNvPr id="11298" name="Rectangle 5"/>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grpSp>
      <p:grpSp>
        <p:nvGrpSpPr>
          <p:cNvPr id="11269" name="Group 29"/>
          <p:cNvGrpSpPr>
            <a:grpSpLocks/>
          </p:cNvGrpSpPr>
          <p:nvPr/>
        </p:nvGrpSpPr>
        <p:grpSpPr bwMode="auto">
          <a:xfrm>
            <a:off x="-504825" y="-7069138"/>
            <a:ext cx="9144000" cy="19099213"/>
            <a:chOff x="0" y="12031"/>
            <a:chExt cx="5760" cy="12031"/>
          </a:xfrm>
        </p:grpSpPr>
        <p:sp>
          <p:nvSpPr>
            <p:cNvPr id="11287" name="Rectangle 17"/>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sp>
          <p:nvSpPr>
            <p:cNvPr id="11288" name="Rectangle 18"/>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grpSp>
      <p:sp>
        <p:nvSpPr>
          <p:cNvPr id="11272" name="Rectangle 30"/>
          <p:cNvSpPr>
            <a:spLocks noChangeArrowheads="1"/>
          </p:cNvSpPr>
          <p:nvPr/>
        </p:nvSpPr>
        <p:spPr bwMode="auto">
          <a:xfrm>
            <a:off x="762000" y="35052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spcBef>
                <a:spcPct val="20000"/>
              </a:spcBef>
            </a:pPr>
            <a:endParaRPr lang="en-US" altLang="en-US" sz="3200" b="1" dirty="0">
              <a:solidFill>
                <a:schemeClr val="bg1"/>
              </a:solidFill>
            </a:endParaRPr>
          </a:p>
        </p:txBody>
      </p:sp>
      <p:sp>
        <p:nvSpPr>
          <p:cNvPr id="2" name="TextBox 1"/>
          <p:cNvSpPr txBox="1"/>
          <p:nvPr/>
        </p:nvSpPr>
        <p:spPr>
          <a:xfrm>
            <a:off x="228600" y="2588774"/>
            <a:ext cx="7032625" cy="646331"/>
          </a:xfrm>
          <a:prstGeom prst="rect">
            <a:avLst/>
          </a:prstGeom>
          <a:noFill/>
        </p:spPr>
        <p:txBody>
          <a:bodyPr wrap="square" rtlCol="0">
            <a:spAutoFit/>
          </a:bodyPr>
          <a:lstStyle/>
          <a:p>
            <a:r>
              <a:rPr lang="en-US" b="1" dirty="0">
                <a:solidFill>
                  <a:srgbClr val="FFFFFF"/>
                </a:solidFill>
                <a:latin typeface="Bookman Old Style" panose="02050604050505020204" pitchFamily="18" charset="0"/>
              </a:rPr>
              <a:t>Retirement Benefits</a:t>
            </a:r>
          </a:p>
        </p:txBody>
      </p:sp>
      <p:pic>
        <p:nvPicPr>
          <p:cNvPr id="28674" name="Picture 2" descr="https://morphotrustcareers.silkroad.com/map_images/main/SiteGen/morphotrustext/Content/Uploads/Images/Employeebenefi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298" y="2716470"/>
            <a:ext cx="1983196" cy="1322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BD92A4D-F15F-4DF0-B32E-D70B983C7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5011095"/>
            <a:ext cx="4907086" cy="1743307"/>
          </a:xfrm>
          <a:prstGeom prst="rect">
            <a:avLst/>
          </a:prstGeom>
        </p:spPr>
      </p:pic>
    </p:spTree>
    <p:extLst>
      <p:ext uri="{BB962C8B-B14F-4D97-AF65-F5344CB8AC3E}">
        <p14:creationId xmlns:p14="http://schemas.microsoft.com/office/powerpoint/2010/main" val="2568660848"/>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2" name="Rectangle 141">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4" name="Picture 143">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146" name="Rectangle 145">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70" name="Rectangle 2"/>
          <p:cNvSpPr>
            <a:spLocks noGrp="1" noChangeArrowheads="1"/>
          </p:cNvSpPr>
          <p:nvPr>
            <p:ph type="title"/>
          </p:nvPr>
        </p:nvSpPr>
        <p:spPr>
          <a:xfrm>
            <a:off x="510240" y="2063262"/>
            <a:ext cx="2804460" cy="2661052"/>
          </a:xfrm>
        </p:spPr>
        <p:txBody>
          <a:bodyPr>
            <a:normAutofit/>
          </a:bodyPr>
          <a:lstStyle/>
          <a:p>
            <a:pPr algn="ctr" eaLnBrk="1" hangingPunct="1"/>
            <a:r>
              <a:rPr lang="en-US" sz="3200" b="1" dirty="0">
                <a:latin typeface="Bookman Old Style" panose="02050604050505020204" pitchFamily="18" charset="0"/>
              </a:rPr>
              <a:t>Mandatory Retirement Plans</a:t>
            </a:r>
          </a:p>
        </p:txBody>
      </p:sp>
      <p:graphicFrame>
        <p:nvGraphicFramePr>
          <p:cNvPr id="249861" name="Rectangle 3">
            <a:extLst>
              <a:ext uri="{FF2B5EF4-FFF2-40B4-BE49-F238E27FC236}">
                <a16:creationId xmlns:a16="http://schemas.microsoft.com/office/drawing/2014/main" id="{3B30F5A3-BA0B-4B4B-8CC1-56073864923D}"/>
              </a:ext>
            </a:extLst>
          </p:cNvPr>
          <p:cNvGraphicFramePr>
            <a:graphicFrameLocks noGrp="1"/>
          </p:cNvGraphicFramePr>
          <p:nvPr>
            <p:ph idx="1"/>
            <p:extLst>
              <p:ext uri="{D42A27DB-BD31-4B8C-83A1-F6EECF244321}">
                <p14:modId xmlns:p14="http://schemas.microsoft.com/office/powerpoint/2010/main" val="2449496002"/>
              </p:ext>
            </p:extLst>
          </p:nvPr>
        </p:nvGraphicFramePr>
        <p:xfrm>
          <a:off x="4078131" y="777860"/>
          <a:ext cx="4466744" cy="53853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4327386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7" name="Rectangle 76">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rgbClr val="F094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78">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81" name="Rectangle 80">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18" name="Rectangle 2"/>
          <p:cNvSpPr>
            <a:spLocks noGrp="1" noChangeArrowheads="1"/>
          </p:cNvSpPr>
          <p:nvPr>
            <p:ph type="title"/>
          </p:nvPr>
        </p:nvSpPr>
        <p:spPr>
          <a:xfrm>
            <a:off x="-8630" y="2012779"/>
            <a:ext cx="3162300" cy="2661052"/>
          </a:xfrm>
        </p:spPr>
        <p:txBody>
          <a:bodyPr>
            <a:noAutofit/>
          </a:bodyPr>
          <a:lstStyle/>
          <a:p>
            <a:pPr marL="457200" algn="ctr">
              <a:spcBef>
                <a:spcPts val="500"/>
              </a:spcBef>
              <a:defRPr/>
            </a:pPr>
            <a:r>
              <a:rPr lang="en-US" sz="2400" b="1" kern="1200" dirty="0">
                <a:solidFill>
                  <a:srgbClr val="FFFFFF"/>
                </a:solidFill>
                <a:latin typeface="Bookman Old Style" panose="02050604050505020204" pitchFamily="18" charset="0"/>
                <a:ea typeface="+mn-ea"/>
                <a:cs typeface="+mn-cs"/>
              </a:rPr>
              <a:t>Membership is required for all                       full-time employees </a:t>
            </a:r>
          </a:p>
        </p:txBody>
      </p:sp>
      <p:sp>
        <p:nvSpPr>
          <p:cNvPr id="251907" name="Rectangle 3"/>
          <p:cNvSpPr>
            <a:spLocks noGrp="1" noChangeArrowheads="1"/>
          </p:cNvSpPr>
          <p:nvPr>
            <p:ph idx="1"/>
          </p:nvPr>
        </p:nvSpPr>
        <p:spPr>
          <a:xfrm>
            <a:off x="3483395" y="661106"/>
            <a:ext cx="5736805" cy="5503101"/>
          </a:xfrm>
        </p:spPr>
        <p:txBody>
          <a:bodyPr anchor="ctr">
            <a:normAutofit/>
          </a:bodyPr>
          <a:lstStyle/>
          <a:p>
            <a:pPr algn="ctr" eaLnBrk="1" hangingPunct="1">
              <a:buFontTx/>
              <a:buNone/>
              <a:defRPr/>
            </a:pPr>
            <a:r>
              <a:rPr lang="en-US" sz="1700" b="1" dirty="0">
                <a:solidFill>
                  <a:srgbClr val="FFFFFF"/>
                </a:solidFill>
                <a:effectLst>
                  <a:outerShdw blurRad="38100" dist="38100" dir="2700000" algn="tl">
                    <a:srgbClr val="000000"/>
                  </a:outerShdw>
                </a:effectLst>
                <a:latin typeface="Bookman Old Style" panose="02050604050505020204" pitchFamily="18" charset="0"/>
                <a:sym typeface="Wingdings" pitchFamily="2" charset="2"/>
              </a:rPr>
              <a:t>	 </a:t>
            </a:r>
            <a:r>
              <a:rPr lang="en-US" sz="1700" b="1" dirty="0">
                <a:solidFill>
                  <a:srgbClr val="FFFFFF"/>
                </a:solidFill>
                <a:latin typeface="Bookman Old Style" panose="02050604050505020204" pitchFamily="18" charset="0"/>
              </a:rPr>
              <a:t>Effective on the date of your	employment</a:t>
            </a:r>
          </a:p>
          <a:p>
            <a:pPr algn="ctr" eaLnBrk="1" hangingPunct="1">
              <a:buFontTx/>
              <a:buNone/>
              <a:defRPr/>
            </a:pPr>
            <a:endParaRPr lang="en-US" sz="1700" b="1" dirty="0">
              <a:solidFill>
                <a:srgbClr val="FFFFFF"/>
              </a:solidFill>
              <a:latin typeface="Bookman Old Style" panose="02050604050505020204" pitchFamily="18" charset="0"/>
            </a:endParaRPr>
          </a:p>
          <a:p>
            <a:pPr algn="ctr" eaLnBrk="1" hangingPunct="1">
              <a:buFontTx/>
              <a:buNone/>
              <a:defRPr/>
            </a:pPr>
            <a:endParaRPr lang="en-US" sz="1700" b="1" dirty="0">
              <a:solidFill>
                <a:srgbClr val="FFFFFF"/>
              </a:solidFill>
              <a:latin typeface="Bookman Old Style" panose="02050604050505020204" pitchFamily="18" charset="0"/>
            </a:endParaRPr>
          </a:p>
          <a:p>
            <a:pPr marL="457200" lvl="1" indent="0" algn="ctr" eaLnBrk="1" hangingPunct="1">
              <a:buNone/>
              <a:defRPr/>
            </a:pPr>
            <a:r>
              <a:rPr lang="en-US" sz="1700" b="1" dirty="0">
                <a:solidFill>
                  <a:srgbClr val="FFFFFF"/>
                </a:solidFill>
                <a:latin typeface="Bookman Old Style" panose="02050604050505020204" pitchFamily="18" charset="0"/>
              </a:rPr>
              <a:t>Cannot increase or decrease contribution amount</a:t>
            </a:r>
          </a:p>
        </p:txBody>
      </p:sp>
    </p:spTree>
    <p:extLst>
      <p:ext uri="{BB962C8B-B14F-4D97-AF65-F5344CB8AC3E}">
        <p14:creationId xmlns:p14="http://schemas.microsoft.com/office/powerpoint/2010/main" val="51919258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21" y="328863"/>
            <a:ext cx="7772400" cy="1143000"/>
          </a:xfrm>
        </p:spPr>
        <p:txBody>
          <a:bodyPr/>
          <a:lstStyle/>
          <a:p>
            <a:r>
              <a:rPr lang="en-US" sz="3600" b="1" dirty="0">
                <a:solidFill>
                  <a:srgbClr val="FFFFFF"/>
                </a:solidFill>
                <a:latin typeface="Bookman Old Style" panose="02050604050505020204" pitchFamily="18" charset="0"/>
              </a:rPr>
              <a:t>Benefit topics we will cover-</a:t>
            </a:r>
          </a:p>
        </p:txBody>
      </p:sp>
      <p:pic>
        <p:nvPicPr>
          <p:cNvPr id="7" name="Picture 6">
            <a:extLst>
              <a:ext uri="{FF2B5EF4-FFF2-40B4-BE49-F238E27FC236}">
                <a16:creationId xmlns:a16="http://schemas.microsoft.com/office/drawing/2014/main" id="{110CAD2B-4A45-49B8-B01B-5F2533B85B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781050"/>
            <a:ext cx="1295400" cy="971550"/>
          </a:xfrm>
          <a:prstGeom prst="rect">
            <a:avLst/>
          </a:prstGeom>
        </p:spPr>
      </p:pic>
      <p:sp>
        <p:nvSpPr>
          <p:cNvPr id="6" name="Content Placeholder 2">
            <a:extLst>
              <a:ext uri="{FF2B5EF4-FFF2-40B4-BE49-F238E27FC236}">
                <a16:creationId xmlns:a16="http://schemas.microsoft.com/office/drawing/2014/main" id="{B13AF9A2-62DF-4E6B-A81C-BC40936F952D}"/>
              </a:ext>
            </a:extLst>
          </p:cNvPr>
          <p:cNvSpPr txBox="1">
            <a:spLocks/>
          </p:cNvSpPr>
          <p:nvPr/>
        </p:nvSpPr>
        <p:spPr>
          <a:xfrm>
            <a:off x="609600" y="2286000"/>
            <a:ext cx="7924800"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1" fontAlgn="auto">
              <a:spcAft>
                <a:spcPts val="0"/>
              </a:spcAft>
            </a:pPr>
            <a:r>
              <a:rPr lang="en-US" dirty="0">
                <a:solidFill>
                  <a:srgbClr val="FFFFFF"/>
                </a:solidFill>
                <a:latin typeface="Bookman Old Style" panose="02050604050505020204" pitchFamily="18" charset="0"/>
              </a:rPr>
              <a:t>City Perks-</a:t>
            </a:r>
          </a:p>
          <a:p>
            <a:pPr lvl="2" fontAlgn="auto">
              <a:spcAft>
                <a:spcPts val="0"/>
              </a:spcAft>
            </a:pPr>
            <a:r>
              <a:rPr lang="en-US" dirty="0">
                <a:solidFill>
                  <a:srgbClr val="FFFFFF"/>
                </a:solidFill>
                <a:latin typeface="Bookman Old Style" panose="02050604050505020204" pitchFamily="18" charset="0"/>
              </a:rPr>
              <a:t>Paid Leave</a:t>
            </a:r>
          </a:p>
          <a:p>
            <a:pPr lvl="2" fontAlgn="auto">
              <a:spcAft>
                <a:spcPts val="0"/>
              </a:spcAft>
            </a:pPr>
            <a:r>
              <a:rPr lang="en-US" dirty="0">
                <a:solidFill>
                  <a:srgbClr val="FFFFFF"/>
                </a:solidFill>
                <a:latin typeface="Bookman Old Style" panose="02050604050505020204" pitchFamily="18" charset="0"/>
              </a:rPr>
              <a:t>Tuition Reimbursement</a:t>
            </a:r>
          </a:p>
          <a:p>
            <a:pPr lvl="2" fontAlgn="auto">
              <a:spcAft>
                <a:spcPts val="0"/>
              </a:spcAft>
            </a:pPr>
            <a:r>
              <a:rPr lang="en-US" dirty="0">
                <a:solidFill>
                  <a:srgbClr val="FFFFFF"/>
                </a:solidFill>
                <a:latin typeface="Bookman Old Style" panose="02050604050505020204" pitchFamily="18" charset="0"/>
              </a:rPr>
              <a:t>Income Protection</a:t>
            </a:r>
          </a:p>
          <a:p>
            <a:pPr lvl="2" fontAlgn="auto">
              <a:spcAft>
                <a:spcPts val="0"/>
              </a:spcAft>
            </a:pPr>
            <a:r>
              <a:rPr lang="en-US" dirty="0">
                <a:solidFill>
                  <a:srgbClr val="FFFFFF"/>
                </a:solidFill>
                <a:latin typeface="Bookman Old Style" panose="02050604050505020204" pitchFamily="18" charset="0"/>
              </a:rPr>
              <a:t>Gym Membership</a:t>
            </a:r>
          </a:p>
          <a:p>
            <a:pPr lvl="2" fontAlgn="auto">
              <a:spcAft>
                <a:spcPts val="0"/>
              </a:spcAft>
            </a:pPr>
            <a:r>
              <a:rPr lang="en-US" dirty="0">
                <a:solidFill>
                  <a:srgbClr val="FFFFFF"/>
                </a:solidFill>
                <a:latin typeface="Bookman Old Style" panose="02050604050505020204" pitchFamily="18" charset="0"/>
              </a:rPr>
              <a:t>Parking/Bus Pass</a:t>
            </a:r>
          </a:p>
          <a:p>
            <a:pPr lvl="1" fontAlgn="auto">
              <a:spcAft>
                <a:spcPts val="0"/>
              </a:spcAft>
            </a:pPr>
            <a:r>
              <a:rPr lang="en-US" dirty="0">
                <a:solidFill>
                  <a:srgbClr val="FFFFFF"/>
                </a:solidFill>
                <a:latin typeface="Bookman Old Style" panose="02050604050505020204" pitchFamily="18" charset="0"/>
              </a:rPr>
              <a:t>Retirement Benefits</a:t>
            </a:r>
          </a:p>
          <a:p>
            <a:pPr lvl="1" fontAlgn="auto">
              <a:spcAft>
                <a:spcPts val="0"/>
              </a:spcAft>
            </a:pPr>
            <a:r>
              <a:rPr lang="en-US" dirty="0">
                <a:solidFill>
                  <a:srgbClr val="FFFFFF"/>
                </a:solidFill>
                <a:latin typeface="Bookman Old Style" panose="02050604050505020204" pitchFamily="18" charset="0"/>
              </a:rPr>
              <a:t>Core Group Benefits-</a:t>
            </a:r>
          </a:p>
          <a:p>
            <a:pPr lvl="2" fontAlgn="auto">
              <a:spcAft>
                <a:spcPts val="0"/>
              </a:spcAft>
            </a:pPr>
            <a:r>
              <a:rPr lang="en-US" dirty="0">
                <a:solidFill>
                  <a:srgbClr val="FFFFFF"/>
                </a:solidFill>
                <a:latin typeface="Bookman Old Style" panose="02050604050505020204" pitchFamily="18" charset="0"/>
              </a:rPr>
              <a:t>Medical, Dental, Vision, Group Life</a:t>
            </a:r>
          </a:p>
          <a:p>
            <a:pPr lvl="1" fontAlgn="auto">
              <a:spcAft>
                <a:spcPts val="0"/>
              </a:spcAft>
            </a:pPr>
            <a:r>
              <a:rPr lang="en-US" dirty="0">
                <a:solidFill>
                  <a:srgbClr val="FFFFFF"/>
                </a:solidFill>
                <a:latin typeface="Bookman Old Style" panose="02050604050505020204" pitchFamily="18" charset="0"/>
              </a:rPr>
              <a:t>Individual Benefits-</a:t>
            </a:r>
          </a:p>
          <a:p>
            <a:pPr lvl="2" fontAlgn="auto">
              <a:spcAft>
                <a:spcPts val="0"/>
              </a:spcAft>
            </a:pPr>
            <a:r>
              <a:rPr lang="en-US" dirty="0">
                <a:solidFill>
                  <a:srgbClr val="FFFFFF"/>
                </a:solidFill>
                <a:latin typeface="Bookman Old Style" panose="02050604050505020204" pitchFamily="18" charset="0"/>
              </a:rPr>
              <a:t>Flexible Spending Accounts</a:t>
            </a:r>
          </a:p>
          <a:p>
            <a:pPr lvl="2" fontAlgn="auto">
              <a:spcAft>
                <a:spcPts val="0"/>
              </a:spcAft>
            </a:pPr>
            <a:r>
              <a:rPr lang="en-US" dirty="0">
                <a:solidFill>
                  <a:srgbClr val="FFFFFF"/>
                </a:solidFill>
                <a:latin typeface="Bookman Old Style" panose="02050604050505020204" pitchFamily="18" charset="0"/>
              </a:rPr>
              <a:t>Long Term Disability, Accident, Cancer, Life</a:t>
            </a:r>
          </a:p>
          <a:p>
            <a:pPr lvl="2" fontAlgn="auto">
              <a:spcAft>
                <a:spcPts val="0"/>
              </a:spcAft>
            </a:pPr>
            <a:endParaRPr lang="en-US" dirty="0">
              <a:solidFill>
                <a:srgbClr val="FFFFFF"/>
              </a:solidFill>
              <a:latin typeface="Bookman Old Style" panose="02050604050505020204" pitchFamily="18" charset="0"/>
            </a:endParaRPr>
          </a:p>
          <a:p>
            <a:pPr lvl="2" fontAlgn="auto">
              <a:spcAft>
                <a:spcPts val="0"/>
              </a:spcAft>
            </a:pPr>
            <a:endParaRPr lang="en-US" dirty="0">
              <a:solidFill>
                <a:srgbClr val="FFFFFF"/>
              </a:solidFill>
              <a:latin typeface="Bookman Old Style" panose="02050604050505020204" pitchFamily="18" charset="0"/>
            </a:endParaRPr>
          </a:p>
        </p:txBody>
      </p:sp>
    </p:spTree>
    <p:extLst>
      <p:ext uri="{BB962C8B-B14F-4D97-AF65-F5344CB8AC3E}">
        <p14:creationId xmlns:p14="http://schemas.microsoft.com/office/powerpoint/2010/main" val="170559753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8" name="Picture 77">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80" name="Picture 79">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82" name="Rectangle 81">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Rectangle 83">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6" name="Picture 85">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88" name="Picture 87">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 name="Rectangle 89">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09647"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4" name="Picture 93">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1"/>
            <a:ext cx="4807458" cy="258395"/>
          </a:xfrm>
          <a:prstGeom prst="rect">
            <a:avLst/>
          </a:prstGeom>
        </p:spPr>
      </p:pic>
      <p:sp useBgFill="1">
        <p:nvSpPr>
          <p:cNvPr id="96" name="Rectangle 95">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872" y="642795"/>
            <a:ext cx="3609304"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612" name="Picture 36" descr="http://maristpoll.marist.edu/wp-content/uploads/2011/01/retirement-hourglass-29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949" y="2344977"/>
            <a:ext cx="3133815" cy="216125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196" name="Rectangle 2"/>
          <p:cNvSpPr>
            <a:spLocks noGrp="1" noChangeArrowheads="1"/>
          </p:cNvSpPr>
          <p:nvPr>
            <p:ph type="title"/>
          </p:nvPr>
        </p:nvSpPr>
        <p:spPr>
          <a:xfrm>
            <a:off x="510240" y="753228"/>
            <a:ext cx="4188508" cy="1080938"/>
          </a:xfrm>
        </p:spPr>
        <p:txBody>
          <a:bodyPr vert="horz" lIns="91440" tIns="45720" rIns="91440" bIns="45720" rtlCol="0" anchor="ctr">
            <a:normAutofit/>
          </a:bodyPr>
          <a:lstStyle/>
          <a:p>
            <a:r>
              <a:rPr lang="en-US" b="1" dirty="0">
                <a:solidFill>
                  <a:srgbClr val="FFFFFF"/>
                </a:solidFill>
              </a:rPr>
              <a:t>When can I retire?</a:t>
            </a:r>
          </a:p>
        </p:txBody>
      </p:sp>
      <p:sp>
        <p:nvSpPr>
          <p:cNvPr id="254981" name="Rectangle 5"/>
          <p:cNvSpPr>
            <a:spLocks noGrp="1" noChangeArrowheads="1"/>
          </p:cNvSpPr>
          <p:nvPr>
            <p:ph type="body" sz="half" idx="2"/>
          </p:nvPr>
        </p:nvSpPr>
        <p:spPr>
          <a:xfrm>
            <a:off x="383001" y="2975892"/>
            <a:ext cx="3828633" cy="1930327"/>
          </a:xfrm>
        </p:spPr>
        <p:txBody>
          <a:bodyPr vert="horz" lIns="91440" tIns="45720" rIns="91440" bIns="45720" rtlCol="0">
            <a:normAutofit/>
          </a:bodyPr>
          <a:lstStyle/>
          <a:p>
            <a:pPr marL="0" indent="0" algn="ctr">
              <a:buNone/>
            </a:pPr>
            <a:r>
              <a:rPr lang="en-US" sz="1700" dirty="0">
                <a:solidFill>
                  <a:srgbClr val="FFFFFF"/>
                </a:solidFill>
              </a:rPr>
              <a:t>You are eligible to retire at age 65 and 5 years of service, or –</a:t>
            </a:r>
          </a:p>
          <a:p>
            <a:pPr marL="0" algn="ctr"/>
            <a:endParaRPr lang="en-US" sz="1700" dirty="0">
              <a:solidFill>
                <a:srgbClr val="FFFFFF"/>
              </a:solidFill>
            </a:endParaRPr>
          </a:p>
          <a:p>
            <a:pPr marL="0" indent="0" algn="ctr">
              <a:buNone/>
            </a:pPr>
            <a:r>
              <a:rPr lang="en-US" sz="1700" dirty="0">
                <a:solidFill>
                  <a:srgbClr val="FFFFFF"/>
                </a:solidFill>
              </a:rPr>
              <a:t>Regardless of age if you have completed 25 or more years of service</a:t>
            </a:r>
          </a:p>
        </p:txBody>
      </p:sp>
    </p:spTree>
    <p:extLst>
      <p:ext uri="{BB962C8B-B14F-4D97-AF65-F5344CB8AC3E}">
        <p14:creationId xmlns:p14="http://schemas.microsoft.com/office/powerpoint/2010/main" val="1137681143"/>
      </p:ext>
    </p:extLst>
  </p:cSld>
  <p:clrMapOvr>
    <a:overrideClrMapping bg1="lt1" tx1="dk1" bg2="lt2" tx2="dk2" accent1="accent1" accent2="accent2" accent3="accent3" accent4="accent4" accent5="accent5" accent6="accent6" hlink="hlink" folHlink="folHlink"/>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86734" name="Rectangle 73">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6735" name="Picture 75">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36" name="Rectangle 77">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6737" name="Picture 79">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286738" name="Rectangle 81">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722" name="Rectangle 1026"/>
          <p:cNvSpPr>
            <a:spLocks noGrp="1" noChangeArrowheads="1"/>
          </p:cNvSpPr>
          <p:nvPr>
            <p:ph type="title"/>
          </p:nvPr>
        </p:nvSpPr>
        <p:spPr>
          <a:xfrm>
            <a:off x="510240" y="2063262"/>
            <a:ext cx="2804460" cy="2661052"/>
          </a:xfrm>
        </p:spPr>
        <p:txBody>
          <a:bodyPr>
            <a:normAutofit/>
          </a:bodyPr>
          <a:lstStyle/>
          <a:p>
            <a:pPr eaLnBrk="1" hangingPunct="1">
              <a:defRPr/>
            </a:pPr>
            <a:r>
              <a:rPr lang="en-US" sz="3800" b="1" dirty="0">
                <a:latin typeface="Bookman Old Style" panose="02050604050505020204" pitchFamily="18" charset="0"/>
              </a:rPr>
              <a:t>OCERS</a:t>
            </a:r>
            <a:endParaRPr lang="en-US" sz="3800" dirty="0">
              <a:effectLst>
                <a:outerShdw blurRad="38100" dist="38100" dir="2700000" algn="tl">
                  <a:srgbClr val="000000"/>
                </a:outerShdw>
              </a:effectLst>
              <a:latin typeface="Bookman Old Style" panose="02050604050505020204" pitchFamily="18" charset="0"/>
            </a:endParaRPr>
          </a:p>
        </p:txBody>
      </p:sp>
      <p:graphicFrame>
        <p:nvGraphicFramePr>
          <p:cNvPr id="286739" name="Rectangle 1027">
            <a:extLst>
              <a:ext uri="{FF2B5EF4-FFF2-40B4-BE49-F238E27FC236}">
                <a16:creationId xmlns:a16="http://schemas.microsoft.com/office/drawing/2014/main" id="{430B6590-C2BB-42CC-8B9F-51BAA0838452}"/>
              </a:ext>
            </a:extLst>
          </p:cNvPr>
          <p:cNvGraphicFramePr>
            <a:graphicFrameLocks noGrp="1"/>
          </p:cNvGraphicFramePr>
          <p:nvPr>
            <p:ph idx="1"/>
            <p:extLst>
              <p:ext uri="{D42A27DB-BD31-4B8C-83A1-F6EECF244321}">
                <p14:modId xmlns:p14="http://schemas.microsoft.com/office/powerpoint/2010/main" val="849103098"/>
              </p:ext>
            </p:extLst>
          </p:nvPr>
        </p:nvGraphicFramePr>
        <p:xfrm>
          <a:off x="4078131" y="777860"/>
          <a:ext cx="4466744" cy="53853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0032156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Picture 75">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8" name="Rectangle 77">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79">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82" name="Rectangle 81">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930" name="Rectangle 2"/>
          <p:cNvSpPr>
            <a:spLocks noGrp="1" noChangeArrowheads="1"/>
          </p:cNvSpPr>
          <p:nvPr>
            <p:ph type="title"/>
          </p:nvPr>
        </p:nvSpPr>
        <p:spPr>
          <a:xfrm>
            <a:off x="510240" y="2063262"/>
            <a:ext cx="2804460" cy="2661052"/>
          </a:xfrm>
        </p:spPr>
        <p:txBody>
          <a:bodyPr>
            <a:normAutofit/>
          </a:bodyPr>
          <a:lstStyle/>
          <a:p>
            <a:pPr algn="ctr" eaLnBrk="1" hangingPunct="1">
              <a:defRPr/>
            </a:pPr>
            <a:r>
              <a:rPr lang="en-US" sz="3800" b="1" dirty="0">
                <a:latin typeface="Bookman Old Style" panose="02050604050505020204" pitchFamily="18" charset="0"/>
              </a:rPr>
              <a:t>Who pays for it?</a:t>
            </a:r>
            <a:r>
              <a:rPr lang="en-US" sz="3800" dirty="0">
                <a:effectLst>
                  <a:outerShdw blurRad="38100" dist="38100" dir="2700000" algn="tl">
                    <a:srgbClr val="000000"/>
                  </a:outerShdw>
                </a:effectLst>
                <a:latin typeface="Bookman Old Style" panose="02050604050505020204" pitchFamily="18" charset="0"/>
              </a:rPr>
              <a:t> </a:t>
            </a:r>
          </a:p>
        </p:txBody>
      </p:sp>
      <p:graphicFrame>
        <p:nvGraphicFramePr>
          <p:cNvPr id="252933" name="Rectangle 3">
            <a:extLst>
              <a:ext uri="{FF2B5EF4-FFF2-40B4-BE49-F238E27FC236}">
                <a16:creationId xmlns:a16="http://schemas.microsoft.com/office/drawing/2014/main" id="{C07A77EE-3B9E-4150-85DA-8BD7760E14F0}"/>
              </a:ext>
            </a:extLst>
          </p:cNvPr>
          <p:cNvGraphicFramePr>
            <a:graphicFrameLocks noGrp="1"/>
          </p:cNvGraphicFramePr>
          <p:nvPr>
            <p:ph idx="1"/>
            <p:extLst>
              <p:ext uri="{D42A27DB-BD31-4B8C-83A1-F6EECF244321}">
                <p14:modId xmlns:p14="http://schemas.microsoft.com/office/powerpoint/2010/main" val="416827335"/>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1938104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2" name="Rectangle 141">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4" name="Picture 143">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146" name="Rectangle 145">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90" name="Rectangle 1026"/>
          <p:cNvSpPr>
            <a:spLocks noGrp="1" noChangeArrowheads="1"/>
          </p:cNvSpPr>
          <p:nvPr>
            <p:ph type="title"/>
          </p:nvPr>
        </p:nvSpPr>
        <p:spPr>
          <a:xfrm>
            <a:off x="510240" y="2063262"/>
            <a:ext cx="2804460" cy="2661052"/>
          </a:xfrm>
        </p:spPr>
        <p:txBody>
          <a:bodyPr>
            <a:normAutofit/>
          </a:bodyPr>
          <a:lstStyle/>
          <a:p>
            <a:pPr algn="ctr" eaLnBrk="1" hangingPunct="1"/>
            <a:r>
              <a:rPr lang="en-US" sz="2900" b="1" dirty="0">
                <a:latin typeface="Bookman Old Style" panose="02050604050505020204" pitchFamily="18" charset="0"/>
              </a:rPr>
              <a:t>What happens if I terminate employment prior to retirement?</a:t>
            </a:r>
          </a:p>
        </p:txBody>
      </p:sp>
      <p:graphicFrame>
        <p:nvGraphicFramePr>
          <p:cNvPr id="253957" name="Rectangle 1027">
            <a:extLst>
              <a:ext uri="{FF2B5EF4-FFF2-40B4-BE49-F238E27FC236}">
                <a16:creationId xmlns:a16="http://schemas.microsoft.com/office/drawing/2014/main" id="{15C35D96-98D7-4253-9E56-CFB0B8505804}"/>
              </a:ext>
            </a:extLst>
          </p:cNvPr>
          <p:cNvGraphicFramePr>
            <a:graphicFrameLocks noGrp="1"/>
          </p:cNvGraphicFramePr>
          <p:nvPr>
            <p:ph idx="1"/>
            <p:extLst>
              <p:ext uri="{D42A27DB-BD31-4B8C-83A1-F6EECF244321}">
                <p14:modId xmlns:p14="http://schemas.microsoft.com/office/powerpoint/2010/main" val="4286941742"/>
              </p:ext>
            </p:extLst>
          </p:nvPr>
        </p:nvGraphicFramePr>
        <p:xfrm>
          <a:off x="3836533" y="457201"/>
          <a:ext cx="5191976" cy="6400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663107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2" name="Rectangle 141">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4" name="Picture 143">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46" name="Rectangle 145">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14" name="Rectangle 2050"/>
          <p:cNvSpPr>
            <a:spLocks noGrp="1" noChangeArrowheads="1"/>
          </p:cNvSpPr>
          <p:nvPr>
            <p:ph type="title"/>
          </p:nvPr>
        </p:nvSpPr>
        <p:spPr>
          <a:xfrm>
            <a:off x="510240" y="2063262"/>
            <a:ext cx="2804460" cy="2661052"/>
          </a:xfrm>
        </p:spPr>
        <p:txBody>
          <a:bodyPr>
            <a:normAutofit/>
          </a:bodyPr>
          <a:lstStyle/>
          <a:p>
            <a:pPr eaLnBrk="1" hangingPunct="1"/>
            <a:r>
              <a:rPr lang="en-US" sz="3500" b="1" dirty="0">
                <a:latin typeface="Bookman Old Style" panose="02050604050505020204" pitchFamily="18" charset="0"/>
              </a:rPr>
              <a:t>MONEY PURCHASE PLAN</a:t>
            </a:r>
          </a:p>
        </p:txBody>
      </p:sp>
      <p:graphicFrame>
        <p:nvGraphicFramePr>
          <p:cNvPr id="256005" name="Rectangle 2051">
            <a:extLst>
              <a:ext uri="{FF2B5EF4-FFF2-40B4-BE49-F238E27FC236}">
                <a16:creationId xmlns:a16="http://schemas.microsoft.com/office/drawing/2014/main" id="{40C18E56-1DA9-4C7A-987B-26AEBB55247B}"/>
              </a:ext>
            </a:extLst>
          </p:cNvPr>
          <p:cNvGraphicFramePr>
            <a:graphicFrameLocks noGrp="1"/>
          </p:cNvGraphicFramePr>
          <p:nvPr>
            <p:ph idx="1"/>
            <p:extLst>
              <p:ext uri="{D42A27DB-BD31-4B8C-83A1-F6EECF244321}">
                <p14:modId xmlns:p14="http://schemas.microsoft.com/office/powerpoint/2010/main" val="3792093934"/>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839622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76" name="Picture 75">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8" name="Rectangle 77">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80" name="Picture 79">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82" name="Rectangle 81">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930" name="Rectangle 2"/>
          <p:cNvSpPr>
            <a:spLocks noGrp="1" noChangeArrowheads="1"/>
          </p:cNvSpPr>
          <p:nvPr>
            <p:ph type="title"/>
          </p:nvPr>
        </p:nvSpPr>
        <p:spPr>
          <a:xfrm>
            <a:off x="510240" y="2063262"/>
            <a:ext cx="2804460" cy="2661052"/>
          </a:xfrm>
        </p:spPr>
        <p:txBody>
          <a:bodyPr>
            <a:normAutofit/>
          </a:bodyPr>
          <a:lstStyle/>
          <a:p>
            <a:pPr algn="ctr" eaLnBrk="1" hangingPunct="1">
              <a:defRPr/>
            </a:pPr>
            <a:r>
              <a:rPr lang="en-US" sz="3800" b="1" dirty="0">
                <a:latin typeface="Bookman Old Style" panose="02050604050505020204" pitchFamily="18" charset="0"/>
              </a:rPr>
              <a:t>Who pays for it?</a:t>
            </a:r>
            <a:r>
              <a:rPr lang="en-US" sz="3800" dirty="0">
                <a:effectLst>
                  <a:outerShdw blurRad="38100" dist="38100" dir="2700000" algn="tl">
                    <a:srgbClr val="000000"/>
                  </a:outerShdw>
                </a:effectLst>
                <a:latin typeface="Bookman Old Style" panose="02050604050505020204" pitchFamily="18" charset="0"/>
              </a:rPr>
              <a:t> </a:t>
            </a:r>
          </a:p>
        </p:txBody>
      </p:sp>
      <p:graphicFrame>
        <p:nvGraphicFramePr>
          <p:cNvPr id="252933" name="Rectangle 3">
            <a:extLst>
              <a:ext uri="{FF2B5EF4-FFF2-40B4-BE49-F238E27FC236}">
                <a16:creationId xmlns:a16="http://schemas.microsoft.com/office/drawing/2014/main" id="{C07A77EE-3B9E-4150-85DA-8BD7760E14F0}"/>
              </a:ext>
            </a:extLst>
          </p:cNvPr>
          <p:cNvGraphicFramePr>
            <a:graphicFrameLocks noGrp="1"/>
          </p:cNvGraphicFramePr>
          <p:nvPr>
            <p:ph idx="1"/>
            <p:extLst>
              <p:ext uri="{D42A27DB-BD31-4B8C-83A1-F6EECF244321}">
                <p14:modId xmlns:p14="http://schemas.microsoft.com/office/powerpoint/2010/main" val="3660688941"/>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124859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2" name="Rectangle 141">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4" name="Picture 143">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46" name="Rectangle 145">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90" name="Rectangle 1026"/>
          <p:cNvSpPr>
            <a:spLocks noGrp="1" noChangeArrowheads="1"/>
          </p:cNvSpPr>
          <p:nvPr>
            <p:ph type="title"/>
          </p:nvPr>
        </p:nvSpPr>
        <p:spPr>
          <a:xfrm>
            <a:off x="510240" y="2063262"/>
            <a:ext cx="2804460" cy="2661052"/>
          </a:xfrm>
        </p:spPr>
        <p:txBody>
          <a:bodyPr>
            <a:normAutofit/>
          </a:bodyPr>
          <a:lstStyle/>
          <a:p>
            <a:pPr algn="ctr"/>
            <a:r>
              <a:rPr lang="en-US" sz="2900" b="1" dirty="0">
                <a:solidFill>
                  <a:prstClr val="white"/>
                </a:solidFill>
                <a:latin typeface="Bookman Old Style" panose="02050604050505020204" pitchFamily="18" charset="0"/>
              </a:rPr>
              <a:t>What happens if I terminate employment prior to retirement?</a:t>
            </a:r>
            <a:endParaRPr lang="en-US" sz="2400" b="1" dirty="0">
              <a:latin typeface="Bookman Old Style" panose="02050604050505020204" pitchFamily="18" charset="0"/>
            </a:endParaRPr>
          </a:p>
        </p:txBody>
      </p:sp>
      <p:graphicFrame>
        <p:nvGraphicFramePr>
          <p:cNvPr id="253957" name="Rectangle 1027">
            <a:extLst>
              <a:ext uri="{FF2B5EF4-FFF2-40B4-BE49-F238E27FC236}">
                <a16:creationId xmlns:a16="http://schemas.microsoft.com/office/drawing/2014/main" id="{14966C09-59A9-4855-A2D5-D4B5C0033D36}"/>
              </a:ext>
            </a:extLst>
          </p:cNvPr>
          <p:cNvGraphicFramePr>
            <a:graphicFrameLocks noGrp="1"/>
          </p:cNvGraphicFramePr>
          <p:nvPr>
            <p:ph idx="1"/>
            <p:extLst>
              <p:ext uri="{D42A27DB-BD31-4B8C-83A1-F6EECF244321}">
                <p14:modId xmlns:p14="http://schemas.microsoft.com/office/powerpoint/2010/main" val="111027946"/>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35606009"/>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2732-C5C0-4E28-9419-9DDD4D5BBD56}"/>
              </a:ext>
            </a:extLst>
          </p:cNvPr>
          <p:cNvSpPr>
            <a:spLocks noGrp="1"/>
          </p:cNvSpPr>
          <p:nvPr>
            <p:ph type="title"/>
          </p:nvPr>
        </p:nvSpPr>
        <p:spPr>
          <a:xfrm>
            <a:off x="88869" y="609600"/>
            <a:ext cx="7275773" cy="770772"/>
          </a:xfrm>
        </p:spPr>
        <p:txBody>
          <a:bodyPr>
            <a:normAutofit/>
          </a:bodyPr>
          <a:lstStyle/>
          <a:p>
            <a:r>
              <a:rPr lang="en-US" sz="3200" b="1" dirty="0">
                <a:solidFill>
                  <a:srgbClr val="FFFFFF"/>
                </a:solidFill>
                <a:latin typeface="Bookman Old Style" panose="02050604050505020204" pitchFamily="18" charset="0"/>
              </a:rPr>
              <a:t>457 Optional Retirement Plans</a:t>
            </a:r>
            <a:endParaRPr lang="en-US" sz="3200" dirty="0"/>
          </a:p>
        </p:txBody>
      </p:sp>
      <p:sp>
        <p:nvSpPr>
          <p:cNvPr id="4" name="Rectangle 3">
            <a:extLst>
              <a:ext uri="{FF2B5EF4-FFF2-40B4-BE49-F238E27FC236}">
                <a16:creationId xmlns:a16="http://schemas.microsoft.com/office/drawing/2014/main" id="{5291B59E-3F6B-49D0-8199-C2F91FC8A94A}"/>
              </a:ext>
            </a:extLst>
          </p:cNvPr>
          <p:cNvSpPr/>
          <p:nvPr/>
        </p:nvSpPr>
        <p:spPr>
          <a:xfrm>
            <a:off x="1219200" y="2328208"/>
            <a:ext cx="6611679" cy="1938992"/>
          </a:xfrm>
          <a:prstGeom prst="rect">
            <a:avLst/>
          </a:prstGeom>
        </p:spPr>
        <p:txBody>
          <a:bodyPr wrap="square">
            <a:spAutoFit/>
          </a:bodyPr>
          <a:lstStyle/>
          <a:p>
            <a:pPr algn="ctr"/>
            <a:r>
              <a:rPr lang="en-US" sz="2000" dirty="0">
                <a:solidFill>
                  <a:srgbClr val="FFFFFF"/>
                </a:solidFill>
                <a:latin typeface="Bookman Old Style" panose="02050604050505020204" pitchFamily="18" charset="0"/>
              </a:rPr>
              <a:t>The 457 plan a deferred-compensation retirement plan that is available for governmental and certain non-governmental employers in the United States. The employer provides the plan and the employee defers compensation into it on a </a:t>
            </a:r>
          </a:p>
          <a:p>
            <a:pPr algn="ctr"/>
            <a:r>
              <a:rPr lang="en-US" sz="2000" dirty="0">
                <a:solidFill>
                  <a:srgbClr val="FFFFFF"/>
                </a:solidFill>
                <a:latin typeface="Bookman Old Style" panose="02050604050505020204" pitchFamily="18" charset="0"/>
              </a:rPr>
              <a:t>pre-tax basis.</a:t>
            </a:r>
          </a:p>
        </p:txBody>
      </p:sp>
      <p:pic>
        <p:nvPicPr>
          <p:cNvPr id="5" name="Picture 4">
            <a:extLst>
              <a:ext uri="{FF2B5EF4-FFF2-40B4-BE49-F238E27FC236}">
                <a16:creationId xmlns:a16="http://schemas.microsoft.com/office/drawing/2014/main" id="{7CBF4C03-C60F-4669-9209-4614307542BB}"/>
              </a:ext>
            </a:extLst>
          </p:cNvPr>
          <p:cNvPicPr>
            <a:picLocks noChangeAspect="1"/>
          </p:cNvPicPr>
          <p:nvPr/>
        </p:nvPicPr>
        <p:blipFill>
          <a:blip r:embed="rId2"/>
          <a:stretch>
            <a:fillRect/>
          </a:stretch>
        </p:blipFill>
        <p:spPr>
          <a:xfrm>
            <a:off x="3886425" y="4491803"/>
            <a:ext cx="3944454" cy="1963082"/>
          </a:xfrm>
          <a:prstGeom prst="rect">
            <a:avLst/>
          </a:prstGeom>
        </p:spPr>
      </p:pic>
      <p:pic>
        <p:nvPicPr>
          <p:cNvPr id="6" name="Picture 5">
            <a:extLst>
              <a:ext uri="{FF2B5EF4-FFF2-40B4-BE49-F238E27FC236}">
                <a16:creationId xmlns:a16="http://schemas.microsoft.com/office/drawing/2014/main" id="{83638208-00A8-4104-8308-1E2B67094762}"/>
              </a:ext>
            </a:extLst>
          </p:cNvPr>
          <p:cNvPicPr>
            <a:picLocks noChangeAspect="1"/>
          </p:cNvPicPr>
          <p:nvPr/>
        </p:nvPicPr>
        <p:blipFill>
          <a:blip r:embed="rId3"/>
          <a:stretch>
            <a:fillRect/>
          </a:stretch>
        </p:blipFill>
        <p:spPr>
          <a:xfrm>
            <a:off x="381000" y="4430594"/>
            <a:ext cx="2359356" cy="2359356"/>
          </a:xfrm>
          <a:prstGeom prst="rect">
            <a:avLst/>
          </a:prstGeom>
        </p:spPr>
      </p:pic>
    </p:spTree>
    <p:extLst>
      <p:ext uri="{BB962C8B-B14F-4D97-AF65-F5344CB8AC3E}">
        <p14:creationId xmlns:p14="http://schemas.microsoft.com/office/powerpoint/2010/main" val="403802944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3" name="Picture 72">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75" name="Picture 74">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77" name="Rectangle 76">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 name="Picture 80">
            <a:extLst>
              <a:ext uri="{FF2B5EF4-FFF2-40B4-BE49-F238E27FC236}">
                <a16:creationId xmlns:a16="http://schemas.microsoft.com/office/drawing/2014/main" id="{AF9C2BBD-AAF7-4C85-9BE4-E4C2F52353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83" name="Picture 82">
            <a:extLst>
              <a:ext uri="{FF2B5EF4-FFF2-40B4-BE49-F238E27FC236}">
                <a16:creationId xmlns:a16="http://schemas.microsoft.com/office/drawing/2014/main" id="{AEEF8B78-E487-4E1A-8945-35B4041B02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5" name="Rectangle 84">
            <a:extLst>
              <a:ext uri="{FF2B5EF4-FFF2-40B4-BE49-F238E27FC236}">
                <a16:creationId xmlns:a16="http://schemas.microsoft.com/office/drawing/2014/main" id="{B9B4F0B3-5A15-4AAD-B054-8BA920987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a:extLst>
              <a:ext uri="{FF2B5EF4-FFF2-40B4-BE49-F238E27FC236}">
                <a16:creationId xmlns:a16="http://schemas.microsoft.com/office/drawing/2014/main" id="{CCA43FE3-BC3A-4163-B2D9-721AA0F6F4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89" name="Rectangle 88">
            <a:extLst>
              <a:ext uri="{FF2B5EF4-FFF2-40B4-BE49-F238E27FC236}">
                <a16:creationId xmlns:a16="http://schemas.microsoft.com/office/drawing/2014/main" id="{488AAD42-9F71-4F14-AE1E-C05DCFC60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61B962C9-BE53-4915-9C0C-B53DCD378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7067" y="642795"/>
            <a:ext cx="4704491" cy="5575126"/>
          </a:xfrm>
          <a:prstGeom prst="rect">
            <a:avLst/>
          </a:prstGeom>
          <a:solidFill>
            <a:schemeClr val="bg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746" name="Picture 2" descr="http://gopalshenoy.files.wordpress.com/2013/02/10-minutes.jpg?w=329&amp;h=3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4813" y="1314627"/>
            <a:ext cx="4221951" cy="4221951"/>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8A12C742-DB67-45F3-BD2F-585165C7A25C}"/>
              </a:ext>
            </a:extLst>
          </p:cNvPr>
          <p:cNvSpPr>
            <a:spLocks noGrp="1"/>
          </p:cNvSpPr>
          <p:nvPr>
            <p:ph type="title"/>
          </p:nvPr>
        </p:nvSpPr>
        <p:spPr>
          <a:xfrm>
            <a:off x="510241" y="2063262"/>
            <a:ext cx="2804459" cy="2661138"/>
          </a:xfrm>
        </p:spPr>
        <p:txBody>
          <a:bodyPr vert="horz" lIns="91440" tIns="45720" rIns="91440" bIns="45720" rtlCol="0" anchor="ctr">
            <a:normAutofit/>
          </a:bodyPr>
          <a:lstStyle/>
          <a:p>
            <a:r>
              <a:rPr lang="en-US" sz="5400" dirty="0">
                <a:solidFill>
                  <a:srgbClr val="FFFFFF"/>
                </a:solidFill>
              </a:rPr>
              <a:t>BREAK</a:t>
            </a:r>
          </a:p>
        </p:txBody>
      </p:sp>
    </p:spTree>
    <p:extLst>
      <p:ext uri="{BB962C8B-B14F-4D97-AF65-F5344CB8AC3E}">
        <p14:creationId xmlns:p14="http://schemas.microsoft.com/office/powerpoint/2010/main" val="4087945657"/>
      </p:ext>
    </p:extLst>
  </p:cSld>
  <p:clrMapOvr>
    <a:overrideClrMapping bg1="lt1" tx1="dk1" bg2="lt2" tx2="dk2" accent1="accent1" accent2="accent2" accent3="accent3" accent4="accent4" accent5="accent5" accent6="accent6" hlink="hlink" folHlink="folHlink"/>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grpSp>
        <p:nvGrpSpPr>
          <p:cNvPr id="11266" name="Group 16"/>
          <p:cNvGrpSpPr>
            <a:grpSpLocks/>
          </p:cNvGrpSpPr>
          <p:nvPr/>
        </p:nvGrpSpPr>
        <p:grpSpPr bwMode="auto">
          <a:xfrm>
            <a:off x="-504825" y="-7069138"/>
            <a:ext cx="9144000" cy="19099213"/>
            <a:chOff x="0" y="12031"/>
            <a:chExt cx="5760" cy="12031"/>
          </a:xfrm>
        </p:grpSpPr>
        <p:sp>
          <p:nvSpPr>
            <p:cNvPr id="11297" name="Rectangle 4"/>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sp>
          <p:nvSpPr>
            <p:cNvPr id="11298" name="Rectangle 5"/>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grpSp>
      <p:grpSp>
        <p:nvGrpSpPr>
          <p:cNvPr id="11269" name="Group 29"/>
          <p:cNvGrpSpPr>
            <a:grpSpLocks/>
          </p:cNvGrpSpPr>
          <p:nvPr/>
        </p:nvGrpSpPr>
        <p:grpSpPr bwMode="auto">
          <a:xfrm>
            <a:off x="-504825" y="-7069138"/>
            <a:ext cx="9144000" cy="19099213"/>
            <a:chOff x="0" y="12031"/>
            <a:chExt cx="5760" cy="12031"/>
          </a:xfrm>
        </p:grpSpPr>
        <p:sp>
          <p:nvSpPr>
            <p:cNvPr id="11287" name="Rectangle 17"/>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sp>
          <p:nvSpPr>
            <p:cNvPr id="11288" name="Rectangle 18"/>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grpSp>
      <p:sp>
        <p:nvSpPr>
          <p:cNvPr id="11272" name="Rectangle 30"/>
          <p:cNvSpPr>
            <a:spLocks noChangeArrowheads="1"/>
          </p:cNvSpPr>
          <p:nvPr/>
        </p:nvSpPr>
        <p:spPr bwMode="auto">
          <a:xfrm>
            <a:off x="762000" y="35052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457200" marR="0" lvl="0" indent="-457200" algn="l" defTabSz="914400" rtl="0" eaLnBrk="1" fontAlgn="base" latinLnBrk="0" hangingPunct="1">
              <a:lnSpc>
                <a:spcPct val="100000"/>
              </a:lnSpc>
              <a:spcBef>
                <a:spcPct val="20000"/>
              </a:spcBef>
              <a:spcAft>
                <a:spcPct val="0"/>
              </a:spcAft>
              <a:buClrTx/>
              <a:buSzTx/>
              <a:buFontTx/>
              <a:buNone/>
              <a:tabLst/>
              <a:defRPr/>
            </a:pPr>
            <a:endParaRPr kumimoji="0" lang="en-US" altLang="en-US"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 name="TextBox 1"/>
          <p:cNvSpPr txBox="1"/>
          <p:nvPr/>
        </p:nvSpPr>
        <p:spPr>
          <a:xfrm>
            <a:off x="228600" y="2588774"/>
            <a:ext cx="703262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Core Group Benefits</a:t>
            </a:r>
          </a:p>
        </p:txBody>
      </p:sp>
      <p:pic>
        <p:nvPicPr>
          <p:cNvPr id="28674" name="Picture 2" descr="https://morphotrustcareers.silkroad.com/map_images/main/SiteGen/morphotrustext/Content/Uploads/Images/Employeebenefi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298" y="2716470"/>
            <a:ext cx="1983196" cy="1322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BD92A4D-F15F-4DF0-B32E-D70B983C7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5011095"/>
            <a:ext cx="4907086" cy="1743307"/>
          </a:xfrm>
          <a:prstGeom prst="rect">
            <a:avLst/>
          </a:prstGeom>
        </p:spPr>
      </p:pic>
    </p:spTree>
    <p:extLst>
      <p:ext uri="{BB962C8B-B14F-4D97-AF65-F5344CB8AC3E}">
        <p14:creationId xmlns:p14="http://schemas.microsoft.com/office/powerpoint/2010/main" val="260872851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074" y="381000"/>
            <a:ext cx="7772400" cy="1143000"/>
          </a:xfrm>
        </p:spPr>
        <p:txBody>
          <a:bodyPr/>
          <a:lstStyle/>
          <a:p>
            <a:r>
              <a:rPr lang="en-US" b="1" dirty="0">
                <a:solidFill>
                  <a:srgbClr val="FFFFFF"/>
                </a:solidFill>
                <a:latin typeface="Bookman Old Style" panose="02050604050505020204" pitchFamily="18" charset="0"/>
              </a:rPr>
              <a:t>Additional</a:t>
            </a:r>
            <a:r>
              <a:rPr lang="en-US" sz="3600" b="1" dirty="0">
                <a:solidFill>
                  <a:srgbClr val="FFFFFF"/>
                </a:solidFill>
                <a:latin typeface="Bookman Old Style" panose="02050604050505020204" pitchFamily="18" charset="0"/>
              </a:rPr>
              <a:t> topics we will cover-</a:t>
            </a:r>
          </a:p>
        </p:txBody>
      </p:sp>
      <p:pic>
        <p:nvPicPr>
          <p:cNvPr id="7" name="Picture 6">
            <a:extLst>
              <a:ext uri="{FF2B5EF4-FFF2-40B4-BE49-F238E27FC236}">
                <a16:creationId xmlns:a16="http://schemas.microsoft.com/office/drawing/2014/main" id="{110CAD2B-4A45-49B8-B01B-5F2533B85B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781050"/>
            <a:ext cx="1295400" cy="971550"/>
          </a:xfrm>
          <a:prstGeom prst="rect">
            <a:avLst/>
          </a:prstGeom>
        </p:spPr>
      </p:pic>
      <p:sp>
        <p:nvSpPr>
          <p:cNvPr id="5" name="Content Placeholder 2">
            <a:extLst>
              <a:ext uri="{FF2B5EF4-FFF2-40B4-BE49-F238E27FC236}">
                <a16:creationId xmlns:a16="http://schemas.microsoft.com/office/drawing/2014/main" id="{18E001EA-E050-4432-8302-94F55452FB8A}"/>
              </a:ext>
            </a:extLst>
          </p:cNvPr>
          <p:cNvSpPr txBox="1">
            <a:spLocks/>
          </p:cNvSpPr>
          <p:nvPr/>
        </p:nvSpPr>
        <p:spPr>
          <a:xfrm>
            <a:off x="609600" y="2286000"/>
            <a:ext cx="7924800" cy="4343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lvl="1" fontAlgn="auto">
              <a:spcAft>
                <a:spcPts val="0"/>
              </a:spcAft>
            </a:pPr>
            <a:r>
              <a:rPr lang="en-US" dirty="0">
                <a:solidFill>
                  <a:srgbClr val="FFFFFF"/>
                </a:solidFill>
                <a:latin typeface="Bookman Old Style" panose="02050604050505020204" pitchFamily="18" charset="0"/>
              </a:rPr>
              <a:t>Enrollment</a:t>
            </a:r>
          </a:p>
          <a:p>
            <a:pPr lvl="2" fontAlgn="auto">
              <a:spcAft>
                <a:spcPts val="0"/>
              </a:spcAft>
            </a:pPr>
            <a:r>
              <a:rPr lang="en-US" dirty="0">
                <a:solidFill>
                  <a:srgbClr val="FFFFFF"/>
                </a:solidFill>
                <a:latin typeface="Bookman Old Style" panose="02050604050505020204" pitchFamily="18" charset="0"/>
              </a:rPr>
              <a:t>Open Enrollment</a:t>
            </a:r>
          </a:p>
          <a:p>
            <a:pPr lvl="2" fontAlgn="auto">
              <a:spcAft>
                <a:spcPts val="0"/>
              </a:spcAft>
            </a:pPr>
            <a:r>
              <a:rPr lang="en-US" dirty="0">
                <a:solidFill>
                  <a:srgbClr val="FFFFFF"/>
                </a:solidFill>
                <a:latin typeface="Bookman Old Style" panose="02050604050505020204" pitchFamily="18" charset="0"/>
              </a:rPr>
              <a:t>Life Events</a:t>
            </a:r>
          </a:p>
          <a:p>
            <a:pPr lvl="1" fontAlgn="auto">
              <a:spcAft>
                <a:spcPts val="0"/>
              </a:spcAft>
            </a:pPr>
            <a:r>
              <a:rPr lang="en-US" dirty="0">
                <a:solidFill>
                  <a:srgbClr val="FFFFFF"/>
                </a:solidFill>
                <a:latin typeface="Bookman Old Style" panose="02050604050505020204" pitchFamily="18" charset="0"/>
              </a:rPr>
              <a:t>Eligibility</a:t>
            </a:r>
          </a:p>
          <a:p>
            <a:pPr lvl="2" fontAlgn="auto">
              <a:spcAft>
                <a:spcPts val="0"/>
              </a:spcAft>
            </a:pPr>
            <a:r>
              <a:rPr lang="en-US" dirty="0">
                <a:solidFill>
                  <a:srgbClr val="FFFFFF"/>
                </a:solidFill>
                <a:latin typeface="Bookman Old Style" panose="02050604050505020204" pitchFamily="18" charset="0"/>
              </a:rPr>
              <a:t>Who can be covered</a:t>
            </a:r>
          </a:p>
          <a:p>
            <a:pPr lvl="2" fontAlgn="auto">
              <a:spcAft>
                <a:spcPts val="0"/>
              </a:spcAft>
            </a:pPr>
            <a:r>
              <a:rPr lang="en-US" dirty="0">
                <a:solidFill>
                  <a:srgbClr val="FFFFFF"/>
                </a:solidFill>
                <a:latin typeface="Bookman Old Style" panose="02050604050505020204" pitchFamily="18" charset="0"/>
              </a:rPr>
              <a:t>Document requirements</a:t>
            </a:r>
          </a:p>
          <a:p>
            <a:pPr lvl="1" fontAlgn="auto">
              <a:spcAft>
                <a:spcPts val="0"/>
              </a:spcAft>
            </a:pPr>
            <a:r>
              <a:rPr lang="en-US" dirty="0">
                <a:solidFill>
                  <a:srgbClr val="FFFFFF"/>
                </a:solidFill>
                <a:latin typeface="Bookman Old Style" panose="02050604050505020204" pitchFamily="18" charset="0"/>
              </a:rPr>
              <a:t>Beyond your benefits-</a:t>
            </a:r>
          </a:p>
          <a:p>
            <a:pPr lvl="2" fontAlgn="auto">
              <a:spcAft>
                <a:spcPts val="0"/>
              </a:spcAft>
            </a:pPr>
            <a:r>
              <a:rPr lang="en-US" dirty="0">
                <a:solidFill>
                  <a:srgbClr val="FFFFFF"/>
                </a:solidFill>
                <a:latin typeface="Bookman Old Style" panose="02050604050505020204" pitchFamily="18" charset="0"/>
              </a:rPr>
              <a:t>Heart of the City</a:t>
            </a:r>
          </a:p>
          <a:p>
            <a:pPr lvl="2" fontAlgn="auto">
              <a:spcAft>
                <a:spcPts val="0"/>
              </a:spcAft>
            </a:pPr>
            <a:r>
              <a:rPr lang="en-US" dirty="0">
                <a:solidFill>
                  <a:srgbClr val="FFFFFF"/>
                </a:solidFill>
                <a:latin typeface="Bookman Old Style" panose="02050604050505020204" pitchFamily="18" charset="0"/>
              </a:rPr>
              <a:t>The Legal Stuff</a:t>
            </a:r>
          </a:p>
          <a:p>
            <a:pPr lvl="2" fontAlgn="auto">
              <a:spcAft>
                <a:spcPts val="0"/>
              </a:spcAft>
            </a:pPr>
            <a:r>
              <a:rPr lang="en-US" dirty="0">
                <a:solidFill>
                  <a:srgbClr val="FFFFFF"/>
                </a:solidFill>
                <a:latin typeface="Bookman Old Style" panose="02050604050505020204" pitchFamily="18" charset="0"/>
              </a:rPr>
              <a:t>Self-Service</a:t>
            </a:r>
          </a:p>
          <a:p>
            <a:pPr lvl="2" fontAlgn="auto">
              <a:spcAft>
                <a:spcPts val="0"/>
              </a:spcAft>
            </a:pPr>
            <a:endParaRPr lang="en-US" dirty="0">
              <a:solidFill>
                <a:srgbClr val="FFFFFF"/>
              </a:solidFill>
              <a:latin typeface="Bookman Old Style" panose="02050604050505020204" pitchFamily="18" charset="0"/>
            </a:endParaRPr>
          </a:p>
          <a:p>
            <a:pPr lvl="2" fontAlgn="auto">
              <a:spcAft>
                <a:spcPts val="0"/>
              </a:spcAft>
            </a:pPr>
            <a:endParaRPr lang="en-US" dirty="0">
              <a:solidFill>
                <a:srgbClr val="FFFFFF"/>
              </a:solidFill>
              <a:latin typeface="Bookman Old Style" panose="02050604050505020204" pitchFamily="18" charset="0"/>
            </a:endParaRPr>
          </a:p>
        </p:txBody>
      </p:sp>
    </p:spTree>
    <p:extLst>
      <p:ext uri="{BB962C8B-B14F-4D97-AF65-F5344CB8AC3E}">
        <p14:creationId xmlns:p14="http://schemas.microsoft.com/office/powerpoint/2010/main" val="980968211"/>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2" name="Picture 4" descr="http://camcollins.com/wp-content/uploads/2012/01/One-calendar-day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4188" b="96606" l="5411" r="93506">
                        <a14:foregroundMark x1="52092" y1="33069" x2="34343" y2="56679"/>
                      </a14:backgroundRemoval>
                    </a14:imgEffect>
                  </a14:imgLayer>
                </a14:imgProps>
              </a:ext>
              <a:ext uri="{28A0092B-C50C-407E-A947-70E740481C1C}">
                <a14:useLocalDpi xmlns:a14="http://schemas.microsoft.com/office/drawing/2010/main" val="0"/>
              </a:ext>
            </a:extLst>
          </a:blip>
          <a:srcRect l="8803" r="8579" b="1"/>
          <a:stretch/>
        </p:blipFill>
        <p:spPr bwMode="auto">
          <a:xfrm>
            <a:off x="3477006" y="10"/>
            <a:ext cx="5664611" cy="6856310"/>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0241" y="753228"/>
            <a:ext cx="2759271" cy="1080938"/>
          </a:xfrm>
        </p:spPr>
        <p:txBody>
          <a:bodyPr vert="horz" lIns="91440" tIns="45720" rIns="91440" bIns="45720" rtlCol="0" anchor="ctr">
            <a:normAutofit/>
          </a:bodyPr>
          <a:lstStyle/>
          <a:p>
            <a:r>
              <a:rPr lang="en-US" sz="2600" b="1" dirty="0"/>
              <a:t>BENEFITS EFFECTIVE DATE</a:t>
            </a:r>
          </a:p>
        </p:txBody>
      </p:sp>
      <p:sp>
        <p:nvSpPr>
          <p:cNvPr id="5124" name="Rectangle 4"/>
          <p:cNvSpPr>
            <a:spLocks noGrp="1" noChangeArrowheads="1"/>
          </p:cNvSpPr>
          <p:nvPr>
            <p:ph type="body" sz="half" idx="2"/>
          </p:nvPr>
        </p:nvSpPr>
        <p:spPr>
          <a:xfrm>
            <a:off x="510241" y="2336873"/>
            <a:ext cx="2686226" cy="3599316"/>
          </a:xfrm>
        </p:spPr>
        <p:txBody>
          <a:bodyPr vert="horz" lIns="91440" tIns="45720" rIns="91440" bIns="45720" rtlCol="0">
            <a:normAutofit/>
          </a:bodyPr>
          <a:lstStyle/>
          <a:p>
            <a:pPr marL="0" indent="0" algn="ctr">
              <a:buNone/>
            </a:pPr>
            <a:r>
              <a:rPr lang="en-US" b="1" dirty="0"/>
              <a:t>Coverage begins on the first day of the month following the first full month of full-time employment excluding the month of hire.</a:t>
            </a:r>
          </a:p>
        </p:txBody>
      </p:sp>
    </p:spTree>
    <p:extLst>
      <p:ext uri="{BB962C8B-B14F-4D97-AF65-F5344CB8AC3E}">
        <p14:creationId xmlns:p14="http://schemas.microsoft.com/office/powerpoint/2010/main" val="3735166492"/>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457200"/>
            <a:ext cx="7772400" cy="1143000"/>
          </a:xfrm>
        </p:spPr>
        <p:txBody>
          <a:bodyPr/>
          <a:lstStyle/>
          <a:p>
            <a:pPr eaLnBrk="1" hangingPunct="1"/>
            <a:r>
              <a:rPr lang="en-US" sz="3600" b="1" dirty="0">
                <a:solidFill>
                  <a:srgbClr val="FFFFFF"/>
                </a:solidFill>
                <a:latin typeface="Bookman Old Style" panose="02050604050505020204" pitchFamily="18" charset="0"/>
              </a:rPr>
              <a:t>DECLINING  COVERAGE</a:t>
            </a:r>
          </a:p>
        </p:txBody>
      </p:sp>
      <p:sp>
        <p:nvSpPr>
          <p:cNvPr id="7171" name="Rectangle 3"/>
          <p:cNvSpPr>
            <a:spLocks noGrp="1" noChangeArrowheads="1"/>
          </p:cNvSpPr>
          <p:nvPr>
            <p:ph type="body" sz="half" idx="4294967295"/>
          </p:nvPr>
        </p:nvSpPr>
        <p:spPr>
          <a:xfrm>
            <a:off x="5410200" y="3581400"/>
            <a:ext cx="3124200" cy="2362200"/>
          </a:xfrm>
        </p:spPr>
        <p:txBody>
          <a:bodyPr/>
          <a:lstStyle/>
          <a:p>
            <a:pPr algn="ctr" eaLnBrk="1" hangingPunct="1">
              <a:buFontTx/>
              <a:buNone/>
            </a:pPr>
            <a:r>
              <a:rPr lang="en-US" sz="2400" b="1" dirty="0">
                <a:solidFill>
                  <a:srgbClr val="FFFFFF"/>
                </a:solidFill>
                <a:latin typeface="Bookman Old Style" panose="02050604050505020204" pitchFamily="18" charset="0"/>
              </a:rPr>
              <a:t>	Employees may choose to decline any voluntary benefit.</a:t>
            </a:r>
          </a:p>
        </p:txBody>
      </p:sp>
      <p:pic>
        <p:nvPicPr>
          <p:cNvPr id="51206" name="Picture 6" descr="http://www.insure.com/imagesvr_ce/196/Decline3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399"/>
            <a:ext cx="3733800" cy="3291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ACD9F19-89E1-4A5B-94B7-913D5159271A}"/>
              </a:ext>
            </a:extLst>
          </p:cNvPr>
          <p:cNvPicPr>
            <a:picLocks noChangeAspect="1"/>
          </p:cNvPicPr>
          <p:nvPr/>
        </p:nvPicPr>
        <p:blipFill>
          <a:blip r:embed="rId4"/>
          <a:stretch>
            <a:fillRect/>
          </a:stretch>
        </p:blipFill>
        <p:spPr>
          <a:xfrm>
            <a:off x="7543800" y="685800"/>
            <a:ext cx="1682642" cy="1310754"/>
          </a:xfrm>
          <a:prstGeom prst="rect">
            <a:avLst/>
          </a:prstGeom>
        </p:spPr>
      </p:pic>
    </p:spTree>
    <p:extLst>
      <p:ext uri="{BB962C8B-B14F-4D97-AF65-F5344CB8AC3E}">
        <p14:creationId xmlns:p14="http://schemas.microsoft.com/office/powerpoint/2010/main" val="374054574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002060"/>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5298" name="Rectangle 2"/>
          <p:cNvSpPr>
            <a:spLocks noGrp="1" noChangeArrowheads="1"/>
          </p:cNvSpPr>
          <p:nvPr>
            <p:ph type="title"/>
          </p:nvPr>
        </p:nvSpPr>
        <p:spPr>
          <a:xfrm>
            <a:off x="3200399" y="533400"/>
            <a:ext cx="5268119" cy="1143000"/>
          </a:xfrm>
        </p:spPr>
        <p:txBody>
          <a:bodyPr/>
          <a:lstStyle/>
          <a:p>
            <a:pPr eaLnBrk="1" hangingPunct="1"/>
            <a:r>
              <a:rPr lang="en-US" sz="3600" b="1" dirty="0">
                <a:solidFill>
                  <a:srgbClr val="FFFFFF"/>
                </a:solidFill>
                <a:latin typeface="Bookman Old Style" panose="02050604050505020204" pitchFamily="18" charset="0"/>
              </a:rPr>
              <a:t>EAP</a:t>
            </a:r>
            <a:br>
              <a:rPr lang="en-US" sz="3600" b="1" dirty="0">
                <a:solidFill>
                  <a:srgbClr val="FFFFFF"/>
                </a:solidFill>
                <a:latin typeface="Bookman Old Style" panose="02050604050505020204" pitchFamily="18" charset="0"/>
              </a:rPr>
            </a:br>
            <a:r>
              <a:rPr lang="en-US" sz="2400" b="1" dirty="0">
                <a:solidFill>
                  <a:srgbClr val="FFFFFF"/>
                </a:solidFill>
                <a:latin typeface="Bookman Old Style" panose="02050604050505020204" pitchFamily="18" charset="0"/>
              </a:rPr>
              <a:t>Employee Assistance Program</a:t>
            </a:r>
            <a:endParaRPr lang="en-US" sz="3600" b="1" dirty="0">
              <a:solidFill>
                <a:srgbClr val="FFFFFF"/>
              </a:solidFill>
              <a:latin typeface="Bookman Old Style" panose="02050604050505020204" pitchFamily="18" charset="0"/>
            </a:endParaRPr>
          </a:p>
        </p:txBody>
      </p:sp>
      <p:sp>
        <p:nvSpPr>
          <p:cNvPr id="235523" name="Rectangle 3"/>
          <p:cNvSpPr>
            <a:spLocks noGrp="1" noChangeArrowheads="1"/>
          </p:cNvSpPr>
          <p:nvPr>
            <p:ph idx="1"/>
          </p:nvPr>
        </p:nvSpPr>
        <p:spPr>
          <a:xfrm>
            <a:off x="382166" y="2209800"/>
            <a:ext cx="8305800" cy="3581400"/>
          </a:xfrm>
        </p:spPr>
        <p:txBody>
          <a:bodyPr/>
          <a:lstStyle/>
          <a:p>
            <a:pPr eaLnBrk="1" hangingPunct="1"/>
            <a:r>
              <a:rPr lang="en-US" sz="2400" dirty="0">
                <a:solidFill>
                  <a:srgbClr val="FFFFFF"/>
                </a:solidFill>
                <a:latin typeface="Bookman Old Style" panose="02050604050505020204" pitchFamily="18" charset="0"/>
              </a:rPr>
              <a:t>Confidential Professional Counseling</a:t>
            </a:r>
          </a:p>
          <a:p>
            <a:pPr marL="0" indent="0" eaLnBrk="1" hangingPunct="1">
              <a:buNone/>
            </a:pPr>
            <a:endParaRPr lang="en-US" sz="1000" dirty="0">
              <a:solidFill>
                <a:srgbClr val="FFFFFF"/>
              </a:solidFill>
              <a:latin typeface="Bookman Old Style" panose="02050604050505020204" pitchFamily="18" charset="0"/>
            </a:endParaRPr>
          </a:p>
          <a:p>
            <a:pPr marL="457200" lvl="1" indent="0" eaLnBrk="1" hangingPunct="1">
              <a:buNone/>
            </a:pPr>
            <a:r>
              <a:rPr lang="en-US" sz="2000" b="1" dirty="0">
                <a:solidFill>
                  <a:srgbClr val="FFFFFF"/>
                </a:solidFill>
                <a:latin typeface="Garamond" pitchFamily="18" charset="0"/>
              </a:rPr>
              <a:t>Anger Management		Career Management</a:t>
            </a:r>
          </a:p>
          <a:p>
            <a:pPr marL="457200" lvl="1" indent="0" eaLnBrk="1" hangingPunct="1">
              <a:buNone/>
            </a:pPr>
            <a:r>
              <a:rPr lang="en-US" sz="2000" b="1" dirty="0">
                <a:solidFill>
                  <a:srgbClr val="FFFFFF"/>
                </a:solidFill>
                <a:latin typeface="Garamond" pitchFamily="18" charset="0"/>
              </a:rPr>
              <a:t>Child or Elder Care  		 Depression &amp; Anxiety </a:t>
            </a:r>
          </a:p>
          <a:p>
            <a:pPr marL="457200" lvl="1" indent="0" eaLnBrk="1" hangingPunct="1">
              <a:buNone/>
            </a:pPr>
            <a:r>
              <a:rPr lang="en-US" sz="2000" b="1" dirty="0">
                <a:solidFill>
                  <a:srgbClr val="FFFFFF"/>
                </a:solidFill>
                <a:latin typeface="Garamond" pitchFamily="18" charset="0"/>
              </a:rPr>
              <a:t>Family Issues		 Financial Issues</a:t>
            </a:r>
          </a:p>
          <a:p>
            <a:pPr marL="457200" lvl="1" indent="0" eaLnBrk="1" hangingPunct="1">
              <a:buNone/>
            </a:pPr>
            <a:r>
              <a:rPr lang="en-US" sz="2000" b="1" dirty="0">
                <a:solidFill>
                  <a:srgbClr val="FFFFFF"/>
                </a:solidFill>
                <a:latin typeface="Garamond" pitchFamily="18" charset="0"/>
              </a:rPr>
              <a:t>Grief and Bereavement 	 Legal Consultation	</a:t>
            </a:r>
          </a:p>
          <a:p>
            <a:pPr marL="457200" lvl="1" indent="0" eaLnBrk="1" hangingPunct="1">
              <a:buNone/>
            </a:pPr>
            <a:r>
              <a:rPr lang="en-US" sz="2000" b="1" dirty="0">
                <a:solidFill>
                  <a:srgbClr val="FFFFFF"/>
                </a:solidFill>
                <a:latin typeface="Garamond" pitchFamily="18" charset="0"/>
              </a:rPr>
              <a:t>Stress Management		 Substance Abuse</a:t>
            </a:r>
          </a:p>
          <a:p>
            <a:pPr eaLnBrk="1" hangingPunct="1"/>
            <a:endParaRPr lang="en-US" sz="1050" dirty="0">
              <a:solidFill>
                <a:srgbClr val="FFFFFF"/>
              </a:solidFill>
              <a:latin typeface="Bookman Old Style" panose="02050604050505020204" pitchFamily="18" charset="0"/>
            </a:endParaRPr>
          </a:p>
          <a:p>
            <a:pPr eaLnBrk="1" hangingPunct="1"/>
            <a:r>
              <a:rPr lang="en-US" sz="2400" dirty="0">
                <a:solidFill>
                  <a:srgbClr val="FFFFFF"/>
                </a:solidFill>
                <a:latin typeface="Bookman Old Style" panose="02050604050505020204" pitchFamily="18" charset="0"/>
              </a:rPr>
              <a:t>Six free sessions per family member per incident</a:t>
            </a:r>
          </a:p>
          <a:p>
            <a:pPr eaLnBrk="1" hangingPunct="1"/>
            <a:r>
              <a:rPr lang="en-US" sz="2400" dirty="0">
                <a:solidFill>
                  <a:srgbClr val="FFFFFF"/>
                </a:solidFill>
                <a:latin typeface="Bookman Old Style" panose="02050604050505020204" pitchFamily="18" charset="0"/>
              </a:rPr>
              <a:t>Anyone living with you is eligible to use EAP</a:t>
            </a:r>
          </a:p>
          <a:p>
            <a:pPr marL="342900" lvl="1" indent="-342900" eaLnBrk="1" hangingPunct="1">
              <a:buNone/>
            </a:pPr>
            <a:r>
              <a:rPr lang="en-US" sz="2400" b="1" dirty="0">
                <a:solidFill>
                  <a:srgbClr val="FFFF00"/>
                </a:solidFill>
                <a:latin typeface="Garamond" pitchFamily="18" charset="0"/>
              </a:rPr>
              <a:t>	Toll Free: 800-343-3822		     Teen Line: 800-334-8336 TDD: 800-448-1823          Registration Code: AWP-OKC-2151</a:t>
            </a:r>
          </a:p>
          <a:p>
            <a:pPr eaLnBrk="1" hangingPunct="1">
              <a:buFontTx/>
              <a:buNone/>
            </a:pPr>
            <a:endParaRPr lang="en-US" sz="2400" dirty="0">
              <a:solidFill>
                <a:srgbClr val="FFFFFF"/>
              </a:solidFill>
              <a:latin typeface="Bookman Old Style" panose="02050604050505020204" pitchFamily="18" charset="0"/>
            </a:endParaRPr>
          </a:p>
        </p:txBody>
      </p:sp>
      <p:pic>
        <p:nvPicPr>
          <p:cNvPr id="6" name="2BB72818-74D4-43C4-AB65-6B356F8C73FF" descr="09EBF70D-C886-4104-BE03-B5D5072006F4@wa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062" y="304800"/>
            <a:ext cx="1600200" cy="157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727004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rgbClr val="2FB5DB"/>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603" y="2590800"/>
            <a:ext cx="3667222" cy="251517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34AFA123-4FE7-4E3B-8F12-B82697E92DF3}"/>
              </a:ext>
            </a:extLst>
          </p:cNvPr>
          <p:cNvSpPr/>
          <p:nvPr/>
        </p:nvSpPr>
        <p:spPr>
          <a:xfrm>
            <a:off x="7239000" y="4685582"/>
            <a:ext cx="1395902" cy="322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549CA64-842C-4076-B011-8180A46C2900}"/>
              </a:ext>
            </a:extLst>
          </p:cNvPr>
          <p:cNvSpPr/>
          <p:nvPr/>
        </p:nvSpPr>
        <p:spPr>
          <a:xfrm>
            <a:off x="7198180" y="4366065"/>
            <a:ext cx="1733825" cy="3229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0878E0-A6B9-4799-9A76-C2D94316EAEB}"/>
              </a:ext>
            </a:extLst>
          </p:cNvPr>
          <p:cNvPicPr>
            <a:picLocks noChangeAspect="1"/>
          </p:cNvPicPr>
          <p:nvPr/>
        </p:nvPicPr>
        <p:blipFill>
          <a:blip r:embed="rId4"/>
          <a:stretch>
            <a:fillRect/>
          </a:stretch>
        </p:blipFill>
        <p:spPr>
          <a:xfrm>
            <a:off x="0" y="336009"/>
            <a:ext cx="9144000" cy="1716505"/>
          </a:xfrm>
          <a:prstGeom prst="rect">
            <a:avLst/>
          </a:prstGeom>
          <a:ln>
            <a:noFill/>
          </a:ln>
          <a:effectLst/>
        </p:spPr>
      </p:pic>
      <p:sp>
        <p:nvSpPr>
          <p:cNvPr id="10" name="Rectangle 2051">
            <a:extLst>
              <a:ext uri="{FF2B5EF4-FFF2-40B4-BE49-F238E27FC236}">
                <a16:creationId xmlns:a16="http://schemas.microsoft.com/office/drawing/2014/main" id="{62B1C7BF-1128-4466-93F9-679C12741881}"/>
              </a:ext>
            </a:extLst>
          </p:cNvPr>
          <p:cNvSpPr txBox="1">
            <a:spLocks noChangeArrowheads="1"/>
          </p:cNvSpPr>
          <p:nvPr/>
        </p:nvSpPr>
        <p:spPr>
          <a:xfrm>
            <a:off x="262344" y="2667000"/>
            <a:ext cx="5022849"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fontAlgn="auto">
              <a:spcAft>
                <a:spcPts val="0"/>
              </a:spcAft>
            </a:pPr>
            <a:r>
              <a:rPr lang="en-US" sz="2000" dirty="0"/>
              <a:t>Full service primary care</a:t>
            </a:r>
          </a:p>
          <a:p>
            <a:pPr lvl="1" fontAlgn="auto">
              <a:spcAft>
                <a:spcPts val="0"/>
              </a:spcAft>
              <a:buFont typeface="Wingdings" panose="05000000000000000000" pitchFamily="2" charset="2"/>
              <a:buChar char="ü"/>
            </a:pPr>
            <a:r>
              <a:rPr lang="en-US" sz="1600" dirty="0"/>
              <a:t>No co-pay</a:t>
            </a:r>
          </a:p>
          <a:p>
            <a:pPr lvl="1" fontAlgn="auto">
              <a:spcAft>
                <a:spcPts val="0"/>
              </a:spcAft>
              <a:buFont typeface="Wingdings" panose="05000000000000000000" pitchFamily="2" charset="2"/>
              <a:buChar char="ü"/>
            </a:pPr>
            <a:r>
              <a:rPr lang="en-US" sz="1600" dirty="0"/>
              <a:t>No deductible</a:t>
            </a:r>
          </a:p>
          <a:p>
            <a:pPr fontAlgn="auto">
              <a:spcAft>
                <a:spcPts val="0"/>
              </a:spcAft>
            </a:pPr>
            <a:r>
              <a:rPr lang="en-US" sz="2000" dirty="0"/>
              <a:t>Minimal waiting room time</a:t>
            </a:r>
          </a:p>
          <a:p>
            <a:pPr fontAlgn="auto">
              <a:spcAft>
                <a:spcPts val="0"/>
              </a:spcAft>
            </a:pPr>
            <a:r>
              <a:rPr lang="en-US" sz="2000" dirty="0"/>
              <a:t>On-site generic prescriptions at no cost </a:t>
            </a:r>
          </a:p>
          <a:p>
            <a:pPr fontAlgn="auto">
              <a:spcAft>
                <a:spcPts val="0"/>
              </a:spcAft>
            </a:pPr>
            <a:r>
              <a:rPr lang="en-US" sz="2000" dirty="0"/>
              <a:t>On-site lab draws at no cost </a:t>
            </a:r>
          </a:p>
          <a:p>
            <a:pPr fontAlgn="auto">
              <a:spcAft>
                <a:spcPts val="0"/>
              </a:spcAft>
            </a:pPr>
            <a:endParaRPr lang="en-US" sz="1700" dirty="0"/>
          </a:p>
          <a:p>
            <a:pPr marL="0" indent="0" algn="ctr" fontAlgn="auto">
              <a:spcAft>
                <a:spcPts val="0"/>
              </a:spcAft>
              <a:buFont typeface="Arial" panose="020B0604020202020204" pitchFamily="34" charset="0"/>
              <a:buNone/>
            </a:pPr>
            <a:r>
              <a:rPr lang="en-US" b="1" dirty="0">
                <a:solidFill>
                  <a:srgbClr val="FFFF00"/>
                </a:solidFill>
              </a:rPr>
              <a:t>All care received is completely confidential !!!!</a:t>
            </a:r>
          </a:p>
        </p:txBody>
      </p:sp>
    </p:spTree>
    <p:extLst>
      <p:ext uri="{BB962C8B-B14F-4D97-AF65-F5344CB8AC3E}">
        <p14:creationId xmlns:p14="http://schemas.microsoft.com/office/powerpoint/2010/main" val="1599295840"/>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24ECB3D-8433-4CE7-8ED9-18DD5F2245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24" name="Rectangle 23">
            <a:extLst>
              <a:ext uri="{FF2B5EF4-FFF2-40B4-BE49-F238E27FC236}">
                <a16:creationId xmlns:a16="http://schemas.microsoft.com/office/drawing/2014/main" id="{67E5AC2D-4D6C-4824-866E-F9DE4F017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a:extLst>
              <a:ext uri="{FF2B5EF4-FFF2-40B4-BE49-F238E27FC236}">
                <a16:creationId xmlns:a16="http://schemas.microsoft.com/office/drawing/2014/main" id="{D4A84A46-E166-4E79-91CA-078B9A36FB0F}"/>
              </a:ext>
            </a:extLst>
          </p:cNvPr>
          <p:cNvPicPr>
            <a:picLocks noChangeAspect="1"/>
          </p:cNvPicPr>
          <p:nvPr/>
        </p:nvPicPr>
        <p:blipFill rotWithShape="1">
          <a:blip r:embed="rId4">
            <a:extLst>
              <a:ext uri="{28A0092B-C50C-407E-A947-70E740481C1C}">
                <a14:useLocalDpi xmlns:a14="http://schemas.microsoft.com/office/drawing/2010/main" val="0"/>
              </a:ext>
            </a:extLst>
          </a:blip>
          <a:srcRect r="1914" b="-2"/>
          <a:stretch/>
        </p:blipFill>
        <p:spPr>
          <a:xfrm>
            <a:off x="0" y="0"/>
            <a:ext cx="9853361" cy="670560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184149170"/>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D444-BC23-4361-8724-BA4E76DFC23F}"/>
              </a:ext>
            </a:extLst>
          </p:cNvPr>
          <p:cNvSpPr>
            <a:spLocks noGrp="1"/>
          </p:cNvSpPr>
          <p:nvPr>
            <p:ph type="title"/>
          </p:nvPr>
        </p:nvSpPr>
        <p:spPr>
          <a:xfrm>
            <a:off x="533400" y="753228"/>
            <a:ext cx="6887390" cy="1080938"/>
          </a:xfrm>
        </p:spPr>
        <p:txBody>
          <a:bodyPr/>
          <a:lstStyle/>
          <a:p>
            <a:r>
              <a:rPr lang="en-US" sz="3600" b="1" dirty="0">
                <a:solidFill>
                  <a:srgbClr val="FFFFFF"/>
                </a:solidFill>
                <a:latin typeface="Bookman Old Style" panose="02050604050505020204" pitchFamily="18" charset="0"/>
              </a:rPr>
              <a:t>SEEKING</a:t>
            </a:r>
            <a:r>
              <a:rPr lang="en-US" b="1" dirty="0">
                <a:solidFill>
                  <a:srgbClr val="FFFFFF"/>
                </a:solidFill>
                <a:latin typeface="Bookman Old Style" panose="02050604050505020204" pitchFamily="18" charset="0"/>
              </a:rPr>
              <a:t> </a:t>
            </a:r>
            <a:r>
              <a:rPr lang="en-US" sz="3600" b="1" dirty="0">
                <a:solidFill>
                  <a:srgbClr val="FFFFFF"/>
                </a:solidFill>
                <a:latin typeface="Bookman Old Style" panose="02050604050505020204" pitchFamily="18" charset="0"/>
              </a:rPr>
              <a:t>CARE</a:t>
            </a:r>
          </a:p>
        </p:txBody>
      </p:sp>
      <p:graphicFrame>
        <p:nvGraphicFramePr>
          <p:cNvPr id="5" name="Content Placeholder 4">
            <a:extLst>
              <a:ext uri="{FF2B5EF4-FFF2-40B4-BE49-F238E27FC236}">
                <a16:creationId xmlns:a16="http://schemas.microsoft.com/office/drawing/2014/main" id="{0C18FA82-1120-41AE-B4C3-BDD9551AB150}"/>
              </a:ext>
            </a:extLst>
          </p:cNvPr>
          <p:cNvGraphicFramePr>
            <a:graphicFrameLocks noGrp="1"/>
          </p:cNvGraphicFramePr>
          <p:nvPr>
            <p:ph sz="half" idx="1"/>
            <p:extLst>
              <p:ext uri="{D42A27DB-BD31-4B8C-83A1-F6EECF244321}">
                <p14:modId xmlns:p14="http://schemas.microsoft.com/office/powerpoint/2010/main" val="3339165936"/>
              </p:ext>
            </p:extLst>
          </p:nvPr>
        </p:nvGraphicFramePr>
        <p:xfrm>
          <a:off x="533400" y="2286000"/>
          <a:ext cx="7848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25E5F1D-947B-4710-8615-9063524AEBBB}"/>
              </a:ext>
            </a:extLst>
          </p:cNvPr>
          <p:cNvPicPr>
            <a:picLocks noChangeAspect="1"/>
          </p:cNvPicPr>
          <p:nvPr/>
        </p:nvPicPr>
        <p:blipFill>
          <a:blip r:embed="rId7"/>
          <a:stretch>
            <a:fillRect/>
          </a:stretch>
        </p:blipFill>
        <p:spPr>
          <a:xfrm>
            <a:off x="7540679" y="638320"/>
            <a:ext cx="1682642" cy="1310754"/>
          </a:xfrm>
          <a:prstGeom prst="rect">
            <a:avLst/>
          </a:prstGeom>
        </p:spPr>
      </p:pic>
    </p:spTree>
    <p:extLst>
      <p:ext uri="{BB962C8B-B14F-4D97-AF65-F5344CB8AC3E}">
        <p14:creationId xmlns:p14="http://schemas.microsoft.com/office/powerpoint/2010/main" val="255147659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11">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9" name="Picture 13">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1" name="Rectangle 15">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7">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9">
            <a:extLst>
              <a:ext uri="{FF2B5EF4-FFF2-40B4-BE49-F238E27FC236}">
                <a16:creationId xmlns:a16="http://schemas.microsoft.com/office/drawing/2014/main" id="{5B8C3F18-2A17-4372-BAE1-DB295E2ACB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17" name="Picture 21">
            <a:extLst>
              <a:ext uri="{FF2B5EF4-FFF2-40B4-BE49-F238E27FC236}">
                <a16:creationId xmlns:a16="http://schemas.microsoft.com/office/drawing/2014/main" id="{DCBB5819-B198-483A-901B-E946789534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23">
            <a:extLst>
              <a:ext uri="{FF2B5EF4-FFF2-40B4-BE49-F238E27FC236}">
                <a16:creationId xmlns:a16="http://schemas.microsoft.com/office/drawing/2014/main" id="{FC0814F6-DCDA-4612-801B-FEB1C2B81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8743"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5">
            <a:extLst>
              <a:ext uri="{FF2B5EF4-FFF2-40B4-BE49-F238E27FC236}">
                <a16:creationId xmlns:a16="http://schemas.microsoft.com/office/drawing/2014/main" id="{694CF788-1E16-4F1F-AAF8-5644BBA94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7">
            <a:extLst>
              <a:ext uri="{FF2B5EF4-FFF2-40B4-BE49-F238E27FC236}">
                <a16:creationId xmlns:a16="http://schemas.microsoft.com/office/drawing/2014/main" id="{484AEBEF-EF01-44A6-A9AC-E21D52665E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useBgFill="1">
        <p:nvSpPr>
          <p:cNvPr id="25" name="Rectangle 29">
            <a:extLst>
              <a:ext uri="{FF2B5EF4-FFF2-40B4-BE49-F238E27FC236}">
                <a16:creationId xmlns:a16="http://schemas.microsoft.com/office/drawing/2014/main" id="{11D6DEA9-466D-4CF0-B302-39178915E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4817" y="642795"/>
            <a:ext cx="2510872"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1FA812FA-E3A9-4011-B4C7-432FEC36AA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2465" y="2401413"/>
            <a:ext cx="2048379" cy="2048379"/>
          </a:xfrm>
          <a:prstGeom prst="rect">
            <a:avLst/>
          </a:prstGeom>
          <a:ln>
            <a:noFill/>
          </a:ln>
          <a:effectLst/>
        </p:spPr>
      </p:pic>
      <p:sp>
        <p:nvSpPr>
          <p:cNvPr id="2" name="Title 1">
            <a:extLst>
              <a:ext uri="{FF2B5EF4-FFF2-40B4-BE49-F238E27FC236}">
                <a16:creationId xmlns:a16="http://schemas.microsoft.com/office/drawing/2014/main" id="{01F1F1C6-02AA-4638-A3E2-631A4D005624}"/>
              </a:ext>
            </a:extLst>
          </p:cNvPr>
          <p:cNvSpPr>
            <a:spLocks noGrp="1"/>
          </p:cNvSpPr>
          <p:nvPr>
            <p:ph type="title"/>
          </p:nvPr>
        </p:nvSpPr>
        <p:spPr>
          <a:xfrm>
            <a:off x="510240" y="753228"/>
            <a:ext cx="5315664" cy="1080938"/>
          </a:xfrm>
        </p:spPr>
        <p:txBody>
          <a:bodyPr vert="horz" lIns="91440" tIns="45720" rIns="91440" bIns="45720" rtlCol="0" anchor="ctr">
            <a:normAutofit/>
          </a:bodyPr>
          <a:lstStyle/>
          <a:p>
            <a:r>
              <a:rPr lang="en-US" b="1" dirty="0">
                <a:solidFill>
                  <a:srgbClr val="FFFFFF"/>
                </a:solidFill>
              </a:rPr>
              <a:t>Controlling Costs and</a:t>
            </a:r>
            <a:br>
              <a:rPr lang="en-US" b="1" dirty="0">
                <a:solidFill>
                  <a:srgbClr val="FFFFFF"/>
                </a:solidFill>
              </a:rPr>
            </a:br>
            <a:r>
              <a:rPr lang="en-US" b="1" dirty="0">
                <a:solidFill>
                  <a:srgbClr val="FFFFFF"/>
                </a:solidFill>
              </a:rPr>
              <a:t>Maximizing Care</a:t>
            </a:r>
          </a:p>
        </p:txBody>
      </p:sp>
      <p:sp>
        <p:nvSpPr>
          <p:cNvPr id="3" name="Content Placeholder 2">
            <a:extLst>
              <a:ext uri="{FF2B5EF4-FFF2-40B4-BE49-F238E27FC236}">
                <a16:creationId xmlns:a16="http://schemas.microsoft.com/office/drawing/2014/main" id="{97D8414C-C6FE-46E4-B8FB-0C40D9A1E061}"/>
              </a:ext>
            </a:extLst>
          </p:cNvPr>
          <p:cNvSpPr>
            <a:spLocks noGrp="1"/>
          </p:cNvSpPr>
          <p:nvPr>
            <p:ph sz="half" idx="1"/>
          </p:nvPr>
        </p:nvSpPr>
        <p:spPr>
          <a:xfrm>
            <a:off x="0" y="2336872"/>
            <a:ext cx="5327649" cy="4063927"/>
          </a:xfrm>
        </p:spPr>
        <p:txBody>
          <a:bodyPr vert="horz" lIns="91440" tIns="45720" rIns="91440" bIns="45720" rtlCol="0">
            <a:normAutofit/>
          </a:bodyPr>
          <a:lstStyle/>
          <a:p>
            <a:r>
              <a:rPr lang="en-US" sz="1600" b="1" dirty="0">
                <a:solidFill>
                  <a:srgbClr val="FFFFFF"/>
                </a:solidFill>
              </a:rPr>
              <a:t>Ask for generic medications when possible.  </a:t>
            </a:r>
          </a:p>
          <a:p>
            <a:pPr lvl="1">
              <a:buFont typeface="Wingdings" panose="05000000000000000000" pitchFamily="2" charset="2"/>
              <a:buChar char="ü"/>
            </a:pPr>
            <a:r>
              <a:rPr lang="en-US" sz="1200" b="1" dirty="0"/>
              <a:t>Some newer retail medications are nothing more than two generic medications combined or time release versions.  The cost of two generic or non time release medications maybe a fraction of the cost of the brand name. </a:t>
            </a:r>
          </a:p>
          <a:p>
            <a:r>
              <a:rPr lang="en-US" sz="1400" b="1" dirty="0">
                <a:solidFill>
                  <a:srgbClr val="FFFFFF"/>
                </a:solidFill>
              </a:rPr>
              <a:t>Shop pharmacies for best deal and/or discount programs. </a:t>
            </a:r>
          </a:p>
          <a:p>
            <a:pPr lvl="1">
              <a:buFont typeface="Wingdings" panose="05000000000000000000" pitchFamily="2" charset="2"/>
              <a:buChar char="ü"/>
            </a:pPr>
            <a:r>
              <a:rPr lang="en-US" sz="1200" b="1" dirty="0"/>
              <a:t>This may not save you directly, but like above, this may result in significant savings for the plan. While copays maybe the same between pharmacies, ingredient cost can vary (sometimes significantly) from one pharmacy to another.  </a:t>
            </a:r>
          </a:p>
          <a:p>
            <a:pPr lvl="1">
              <a:buFont typeface="Wingdings" panose="05000000000000000000" pitchFamily="2" charset="2"/>
              <a:buChar char="ü"/>
            </a:pPr>
            <a:r>
              <a:rPr lang="en-US" sz="1200" b="1" dirty="0"/>
              <a:t>Some pharmacies also have discount programs that allow you to get certain medications at a lower copay without any cost back to the plan.</a:t>
            </a:r>
          </a:p>
        </p:txBody>
      </p:sp>
      <p:sp>
        <p:nvSpPr>
          <p:cNvPr id="27" name="Rectangle 26">
            <a:extLst>
              <a:ext uri="{FF2B5EF4-FFF2-40B4-BE49-F238E27FC236}">
                <a16:creationId xmlns:a16="http://schemas.microsoft.com/office/drawing/2014/main" id="{E5D9BEBB-DABE-447F-B02A-33E1697BC6E6}"/>
              </a:ext>
            </a:extLst>
          </p:cNvPr>
          <p:cNvSpPr/>
          <p:nvPr/>
        </p:nvSpPr>
        <p:spPr>
          <a:xfrm>
            <a:off x="6343657" y="5240090"/>
            <a:ext cx="2202847" cy="369332"/>
          </a:xfrm>
          <a:prstGeom prst="rect">
            <a:avLst/>
          </a:prstGeom>
        </p:spPr>
        <p:txBody>
          <a:bodyPr wrap="none">
            <a:spAutoFit/>
          </a:bodyPr>
          <a:lstStyle/>
          <a:p>
            <a:pPr lvl="0" fontAlgn="auto">
              <a:lnSpc>
                <a:spcPct val="90000"/>
              </a:lnSpc>
              <a:spcBef>
                <a:spcPts val="1000"/>
              </a:spcBef>
              <a:spcAft>
                <a:spcPts val="0"/>
              </a:spcAft>
            </a:pPr>
            <a:r>
              <a:rPr lang="en-US" sz="2000" b="1" dirty="0">
                <a:solidFill>
                  <a:schemeClr val="tx2"/>
                </a:solidFill>
                <a:latin typeface="Trebuchet MS" panose="020B0603020202020204"/>
              </a:rPr>
              <a:t>Controlling Costs</a:t>
            </a:r>
          </a:p>
        </p:txBody>
      </p:sp>
    </p:spTree>
    <p:extLst>
      <p:ext uri="{BB962C8B-B14F-4D97-AF65-F5344CB8AC3E}">
        <p14:creationId xmlns:p14="http://schemas.microsoft.com/office/powerpoint/2010/main" val="736403669"/>
      </p:ext>
    </p:extLst>
  </p:cSld>
  <p:clrMapOvr>
    <a:overrideClrMapping bg1="lt1" tx1="dk1" bg2="lt2" tx2="dk2" accent1="accent1" accent2="accent2" accent3="accent3" accent4="accent4" accent5="accent5" accent6="accent6" hlink="hlink" folHlink="folHlink"/>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9">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11">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9" name="Picture 13">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1" name="Rectangle 15">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7">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9">
            <a:extLst>
              <a:ext uri="{FF2B5EF4-FFF2-40B4-BE49-F238E27FC236}">
                <a16:creationId xmlns:a16="http://schemas.microsoft.com/office/drawing/2014/main" id="{5B8C3F18-2A17-4372-BAE1-DB295E2ACB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17" name="Picture 21">
            <a:extLst>
              <a:ext uri="{FF2B5EF4-FFF2-40B4-BE49-F238E27FC236}">
                <a16:creationId xmlns:a16="http://schemas.microsoft.com/office/drawing/2014/main" id="{DCBB5819-B198-483A-901B-E946789534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23">
            <a:extLst>
              <a:ext uri="{FF2B5EF4-FFF2-40B4-BE49-F238E27FC236}">
                <a16:creationId xmlns:a16="http://schemas.microsoft.com/office/drawing/2014/main" id="{FC0814F6-DCDA-4612-801B-FEB1C2B81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8743"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5">
            <a:extLst>
              <a:ext uri="{FF2B5EF4-FFF2-40B4-BE49-F238E27FC236}">
                <a16:creationId xmlns:a16="http://schemas.microsoft.com/office/drawing/2014/main" id="{694CF788-1E16-4F1F-AAF8-5644BBA94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7">
            <a:extLst>
              <a:ext uri="{FF2B5EF4-FFF2-40B4-BE49-F238E27FC236}">
                <a16:creationId xmlns:a16="http://schemas.microsoft.com/office/drawing/2014/main" id="{484AEBEF-EF01-44A6-A9AC-E21D52665E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useBgFill="1">
        <p:nvSpPr>
          <p:cNvPr id="30" name="Rectangle 29">
            <a:extLst>
              <a:ext uri="{FF2B5EF4-FFF2-40B4-BE49-F238E27FC236}">
                <a16:creationId xmlns:a16="http://schemas.microsoft.com/office/drawing/2014/main" id="{11D6DEA9-466D-4CF0-B302-39178915E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4817" y="642795"/>
            <a:ext cx="2510872"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a:extLst>
              <a:ext uri="{FF2B5EF4-FFF2-40B4-BE49-F238E27FC236}">
                <a16:creationId xmlns:a16="http://schemas.microsoft.com/office/drawing/2014/main" id="{2F1F1BF7-C765-4D79-A8C4-0BDA255FB4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2465" y="2401413"/>
            <a:ext cx="2048379" cy="2048379"/>
          </a:xfrm>
          <a:prstGeom prst="rect">
            <a:avLst/>
          </a:prstGeom>
          <a:ln>
            <a:noFill/>
          </a:ln>
          <a:effectLst/>
        </p:spPr>
      </p:pic>
      <p:sp>
        <p:nvSpPr>
          <p:cNvPr id="2" name="Title 1">
            <a:extLst>
              <a:ext uri="{FF2B5EF4-FFF2-40B4-BE49-F238E27FC236}">
                <a16:creationId xmlns:a16="http://schemas.microsoft.com/office/drawing/2014/main" id="{01F1F1C6-02AA-4638-A3E2-631A4D005624}"/>
              </a:ext>
            </a:extLst>
          </p:cNvPr>
          <p:cNvSpPr>
            <a:spLocks noGrp="1"/>
          </p:cNvSpPr>
          <p:nvPr>
            <p:ph type="title"/>
          </p:nvPr>
        </p:nvSpPr>
        <p:spPr>
          <a:xfrm>
            <a:off x="510240" y="753228"/>
            <a:ext cx="5315664" cy="1080938"/>
          </a:xfrm>
        </p:spPr>
        <p:txBody>
          <a:bodyPr vert="horz" lIns="91440" tIns="45720" rIns="91440" bIns="45720" rtlCol="0" anchor="ctr">
            <a:normAutofit/>
          </a:bodyPr>
          <a:lstStyle/>
          <a:p>
            <a:r>
              <a:rPr lang="en-US" b="1" dirty="0">
                <a:solidFill>
                  <a:srgbClr val="FFFFFF"/>
                </a:solidFill>
              </a:rPr>
              <a:t>Controlling Costs and</a:t>
            </a:r>
            <a:br>
              <a:rPr lang="en-US" b="1" dirty="0">
                <a:solidFill>
                  <a:srgbClr val="FFFFFF"/>
                </a:solidFill>
              </a:rPr>
            </a:br>
            <a:r>
              <a:rPr lang="en-US" b="1" dirty="0">
                <a:solidFill>
                  <a:srgbClr val="FFFFFF"/>
                </a:solidFill>
              </a:rPr>
              <a:t>Maximizing Care</a:t>
            </a:r>
          </a:p>
        </p:txBody>
      </p:sp>
      <p:sp>
        <p:nvSpPr>
          <p:cNvPr id="3" name="Content Placeholder 2">
            <a:extLst>
              <a:ext uri="{FF2B5EF4-FFF2-40B4-BE49-F238E27FC236}">
                <a16:creationId xmlns:a16="http://schemas.microsoft.com/office/drawing/2014/main" id="{97D8414C-C6FE-46E4-B8FB-0C40D9A1E061}"/>
              </a:ext>
            </a:extLst>
          </p:cNvPr>
          <p:cNvSpPr>
            <a:spLocks noGrp="1"/>
          </p:cNvSpPr>
          <p:nvPr>
            <p:ph sz="half" idx="1"/>
          </p:nvPr>
        </p:nvSpPr>
        <p:spPr>
          <a:xfrm>
            <a:off x="76200" y="2336872"/>
            <a:ext cx="5590794" cy="4140127"/>
          </a:xfrm>
        </p:spPr>
        <p:txBody>
          <a:bodyPr vert="horz" lIns="91440" tIns="45720" rIns="91440" bIns="45720" rtlCol="0">
            <a:normAutofit/>
          </a:bodyPr>
          <a:lstStyle/>
          <a:p>
            <a:r>
              <a:rPr lang="en-US" sz="1700" b="1" dirty="0">
                <a:solidFill>
                  <a:srgbClr val="FFFFFF"/>
                </a:solidFill>
              </a:rPr>
              <a:t>Utilize OKCCare Employee Medical Center. </a:t>
            </a:r>
          </a:p>
          <a:p>
            <a:pPr lvl="1">
              <a:buFont typeface="Wingdings" panose="05000000000000000000" pitchFamily="2" charset="2"/>
              <a:buChar char="ü"/>
            </a:pPr>
            <a:r>
              <a:rPr lang="en-US" sz="1200" b="1" dirty="0"/>
              <a:t>This is a no cost benefit for employees and dependents enrolled in either medical plan.  You can receive primary care as well as certain generic prescriptions at no cost. </a:t>
            </a:r>
          </a:p>
          <a:p>
            <a:pPr lvl="1">
              <a:buFont typeface="Wingdings" panose="05000000000000000000" pitchFamily="2" charset="2"/>
              <a:buChar char="ü"/>
            </a:pPr>
            <a:r>
              <a:rPr lang="en-US" sz="1200" b="1" dirty="0"/>
              <a:t>In addition, lab work  is completed each year and can be forwarded to your primary care doctor, saving the plan money</a:t>
            </a:r>
          </a:p>
          <a:p>
            <a:r>
              <a:rPr lang="en-US" sz="1500" b="1" dirty="0">
                <a:solidFill>
                  <a:srgbClr val="FFFFFF"/>
                </a:solidFill>
              </a:rPr>
              <a:t>Utilize preventative care and wellness benefits regularly.  </a:t>
            </a:r>
          </a:p>
          <a:p>
            <a:pPr lvl="1">
              <a:buFont typeface="Wingdings" panose="05000000000000000000" pitchFamily="2" charset="2"/>
              <a:buChar char="ü"/>
            </a:pPr>
            <a:r>
              <a:rPr lang="en-US" sz="1200" b="1" dirty="0"/>
              <a:t>The earlier you seek care and a condition is diagnosed, the easier and less costly it is to treat.  </a:t>
            </a:r>
          </a:p>
          <a:p>
            <a:pPr lvl="1">
              <a:buFont typeface="Wingdings" panose="05000000000000000000" pitchFamily="2" charset="2"/>
              <a:buChar char="ü"/>
            </a:pPr>
            <a:r>
              <a:rPr lang="en-US" sz="1200" b="1" dirty="0"/>
              <a:t>In addition, better outcomes are possible with early diagnosis.</a:t>
            </a:r>
          </a:p>
          <a:p>
            <a:r>
              <a:rPr lang="en-US" sz="1600" b="1" dirty="0">
                <a:solidFill>
                  <a:srgbClr val="FFFFFF"/>
                </a:solidFill>
              </a:rPr>
              <a:t>Utilize the necessary type of care for the condition being treated.  </a:t>
            </a:r>
          </a:p>
          <a:p>
            <a:pPr lvl="1">
              <a:buFont typeface="Wingdings" panose="05000000000000000000" pitchFamily="2" charset="2"/>
              <a:buChar char="ü"/>
            </a:pPr>
            <a:r>
              <a:rPr lang="en-US" sz="1200" b="1" dirty="0"/>
              <a:t>You will cost yourself time and money as well as the plan money by utilizing emergency services for non-emergency services.</a:t>
            </a:r>
          </a:p>
          <a:p>
            <a:pPr marL="0" indent="0" algn="ctr">
              <a:buNone/>
            </a:pPr>
            <a:endParaRPr lang="en-US" sz="1400" b="1" dirty="0">
              <a:solidFill>
                <a:srgbClr val="FFFF00"/>
              </a:solidFill>
            </a:endParaRPr>
          </a:p>
          <a:p>
            <a:pPr marL="0" indent="0" algn="ctr">
              <a:buNone/>
            </a:pPr>
            <a:r>
              <a:rPr lang="en-US" sz="1800" b="1" dirty="0">
                <a:solidFill>
                  <a:srgbClr val="FFFF00"/>
                </a:solidFill>
              </a:rPr>
              <a:t>Controlling costs and maximizing care do not have to be mutually exclusive!!!</a:t>
            </a:r>
          </a:p>
        </p:txBody>
      </p:sp>
      <p:sp>
        <p:nvSpPr>
          <p:cNvPr id="4" name="Rectangle 3">
            <a:extLst>
              <a:ext uri="{FF2B5EF4-FFF2-40B4-BE49-F238E27FC236}">
                <a16:creationId xmlns:a16="http://schemas.microsoft.com/office/drawing/2014/main" id="{D2B30A92-018A-4FBA-A7E8-584DC45BB60D}"/>
              </a:ext>
            </a:extLst>
          </p:cNvPr>
          <p:cNvSpPr/>
          <p:nvPr/>
        </p:nvSpPr>
        <p:spPr>
          <a:xfrm>
            <a:off x="6393751" y="5257800"/>
            <a:ext cx="2146742" cy="369332"/>
          </a:xfrm>
          <a:prstGeom prst="rect">
            <a:avLst/>
          </a:prstGeom>
        </p:spPr>
        <p:txBody>
          <a:bodyPr wrap="none">
            <a:spAutoFit/>
          </a:bodyPr>
          <a:lstStyle/>
          <a:p>
            <a:pPr lvl="0" fontAlgn="auto">
              <a:lnSpc>
                <a:spcPct val="90000"/>
              </a:lnSpc>
              <a:spcBef>
                <a:spcPts val="1000"/>
              </a:spcBef>
              <a:spcAft>
                <a:spcPts val="0"/>
              </a:spcAft>
            </a:pPr>
            <a:r>
              <a:rPr lang="en-US" sz="2000" b="1" dirty="0">
                <a:solidFill>
                  <a:schemeClr val="tx2"/>
                </a:solidFill>
                <a:latin typeface="Trebuchet MS" panose="020B0603020202020204"/>
              </a:rPr>
              <a:t>Maximizing Care</a:t>
            </a:r>
          </a:p>
        </p:txBody>
      </p:sp>
    </p:spTree>
    <p:extLst>
      <p:ext uri="{BB962C8B-B14F-4D97-AF65-F5344CB8AC3E}">
        <p14:creationId xmlns:p14="http://schemas.microsoft.com/office/powerpoint/2010/main" val="813354903"/>
      </p:ext>
    </p:extLst>
  </p:cSld>
  <p:clrMapOvr>
    <a:overrideClrMapping bg1="lt1" tx1="dk1" bg2="lt2" tx2="dk2" accent1="accent1" accent2="accent2" accent3="accent3" accent4="accent4" accent5="accent5" accent6="accent6" hlink="hlink" folHlink="folHlink"/>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5" name="Picture 144">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47" name="Picture 146">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49" name="Rectangle 148">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Rectangle 150">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3" name="Rectangle 152">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5" name="Picture 154">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7" name="Rectangle 156">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9" name="Picture 158">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61" name="Rectangle 160">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56" name="Rectangle 8"/>
          <p:cNvSpPr>
            <a:spLocks noChangeArrowheads="1"/>
          </p:cNvSpPr>
          <p:nvPr/>
        </p:nvSpPr>
        <p:spPr bwMode="auto">
          <a:xfrm>
            <a:off x="4343400" y="2819400"/>
            <a:ext cx="4267200" cy="3048000"/>
          </a:xfrm>
          <a:prstGeom prst="rect">
            <a:avLst/>
          </a:prstGeom>
          <a:noFill/>
          <a:ln w="9525">
            <a:noFill/>
            <a:miter lim="800000"/>
            <a:headEnd/>
            <a:tailEnd/>
          </a:ln>
        </p:spPr>
        <p:txBody>
          <a:bodyPr/>
          <a:lstStyle/>
          <a:p>
            <a:pPr marL="342900" indent="-342900">
              <a:spcBef>
                <a:spcPct val="20000"/>
              </a:spcBef>
              <a:buFontTx/>
              <a:buChar char="•"/>
            </a:pPr>
            <a:endParaRPr lang="en-US" sz="2000" b="1" dirty="0">
              <a:solidFill>
                <a:srgbClr val="FF0000"/>
              </a:solidFill>
              <a:latin typeface="Bookman Old Style" panose="02050604050505020204" pitchFamily="18" charset="0"/>
            </a:endParaRPr>
          </a:p>
        </p:txBody>
      </p:sp>
      <p:sp>
        <p:nvSpPr>
          <p:cNvPr id="28674" name="Rectangle 2"/>
          <p:cNvSpPr>
            <a:spLocks noGrp="1" noChangeArrowheads="1"/>
          </p:cNvSpPr>
          <p:nvPr>
            <p:ph type="title"/>
          </p:nvPr>
        </p:nvSpPr>
        <p:spPr>
          <a:xfrm>
            <a:off x="510240" y="2063262"/>
            <a:ext cx="2804460" cy="2661052"/>
          </a:xfrm>
        </p:spPr>
        <p:txBody>
          <a:bodyPr vert="horz" lIns="91440" tIns="45720" rIns="91440" bIns="45720" rtlCol="0" anchor="ctr">
            <a:normAutofit/>
          </a:bodyPr>
          <a:lstStyle/>
          <a:p>
            <a:pPr algn="ctr"/>
            <a:r>
              <a:rPr lang="en-US" sz="3200" dirty="0"/>
              <a:t>PRESCRIPTION FORMULARY</a:t>
            </a:r>
          </a:p>
        </p:txBody>
      </p:sp>
      <p:graphicFrame>
        <p:nvGraphicFramePr>
          <p:cNvPr id="181258" name="Rectangle 3">
            <a:extLst>
              <a:ext uri="{FF2B5EF4-FFF2-40B4-BE49-F238E27FC236}">
                <a16:creationId xmlns:a16="http://schemas.microsoft.com/office/drawing/2014/main" id="{CA5D5578-C681-4B7D-AC00-D866EE28414F}"/>
              </a:ext>
            </a:extLst>
          </p:cNvPr>
          <p:cNvGraphicFramePr>
            <a:graphicFrameLocks noGrp="1"/>
          </p:cNvGraphicFramePr>
          <p:nvPr>
            <p:ph sz="half" idx="1"/>
            <p:extLst>
              <p:ext uri="{D42A27DB-BD31-4B8C-83A1-F6EECF244321}">
                <p14:modId xmlns:p14="http://schemas.microsoft.com/office/powerpoint/2010/main" val="2520308751"/>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7749405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40" name="Picture 139">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2" name="Rectangle 141">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44" name="Picture 143">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46" name="Rectangle 145">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90" name="Rectangle 1026"/>
          <p:cNvSpPr>
            <a:spLocks noGrp="1" noChangeArrowheads="1"/>
          </p:cNvSpPr>
          <p:nvPr>
            <p:ph type="title"/>
          </p:nvPr>
        </p:nvSpPr>
        <p:spPr>
          <a:xfrm>
            <a:off x="76200" y="2063262"/>
            <a:ext cx="3505200" cy="2661052"/>
          </a:xfrm>
        </p:spPr>
        <p:txBody>
          <a:bodyPr>
            <a:normAutofit fontScale="90000"/>
          </a:bodyPr>
          <a:lstStyle/>
          <a:p>
            <a:pPr algn="ctr"/>
            <a:r>
              <a:rPr lang="en-US" sz="2400" b="1" dirty="0">
                <a:solidFill>
                  <a:prstClr val="white"/>
                </a:solidFill>
                <a:latin typeface="Bookman Old Style" panose="02050604050505020204" pitchFamily="18" charset="0"/>
              </a:rPr>
              <a:t>My medication is on the formulary….</a:t>
            </a:r>
            <a:br>
              <a:rPr lang="en-US" sz="2400" b="1" dirty="0">
                <a:solidFill>
                  <a:prstClr val="white"/>
                </a:solidFill>
                <a:latin typeface="Bookman Old Style" panose="02050604050505020204" pitchFamily="18" charset="0"/>
              </a:rPr>
            </a:br>
            <a:br>
              <a:rPr lang="en-US" sz="2400" b="1" dirty="0">
                <a:solidFill>
                  <a:prstClr val="white"/>
                </a:solidFill>
                <a:latin typeface="Bookman Old Style" panose="02050604050505020204" pitchFamily="18" charset="0"/>
              </a:rPr>
            </a:br>
            <a:r>
              <a:rPr lang="en-US" sz="2400" b="1" dirty="0">
                <a:solidFill>
                  <a:prstClr val="white"/>
                </a:solidFill>
                <a:latin typeface="Bookman Old Style" panose="02050604050505020204" pitchFamily="18" charset="0"/>
              </a:rPr>
              <a:t>However,</a:t>
            </a:r>
            <a:br>
              <a:rPr lang="en-US" sz="2400" b="1" dirty="0">
                <a:solidFill>
                  <a:prstClr val="white"/>
                </a:solidFill>
                <a:latin typeface="Bookman Old Style" panose="02050604050505020204" pitchFamily="18" charset="0"/>
              </a:rPr>
            </a:br>
            <a:br>
              <a:rPr lang="en-US" sz="2400" b="1" dirty="0">
                <a:solidFill>
                  <a:prstClr val="white"/>
                </a:solidFill>
                <a:latin typeface="Bookman Old Style" panose="02050604050505020204" pitchFamily="18" charset="0"/>
              </a:rPr>
            </a:br>
            <a:r>
              <a:rPr lang="en-US" sz="2400" b="1" dirty="0">
                <a:solidFill>
                  <a:prstClr val="white"/>
                </a:solidFill>
                <a:latin typeface="Bookman Old Style" panose="02050604050505020204" pitchFamily="18" charset="0"/>
              </a:rPr>
              <a:t>What is Step-Therapy and</a:t>
            </a:r>
            <a:br>
              <a:rPr lang="en-US" sz="2400" b="1" dirty="0">
                <a:solidFill>
                  <a:prstClr val="white"/>
                </a:solidFill>
                <a:latin typeface="Bookman Old Style" panose="02050604050505020204" pitchFamily="18" charset="0"/>
              </a:rPr>
            </a:br>
            <a:r>
              <a:rPr lang="en-US" sz="2400" b="1" dirty="0">
                <a:solidFill>
                  <a:prstClr val="white"/>
                </a:solidFill>
                <a:latin typeface="Bookman Old Style" panose="02050604050505020204" pitchFamily="18" charset="0"/>
              </a:rPr>
              <a:t> Prior Authorization?</a:t>
            </a:r>
            <a:endParaRPr lang="en-US" sz="1800" b="1" dirty="0">
              <a:latin typeface="Bookman Old Style" panose="02050604050505020204" pitchFamily="18" charset="0"/>
            </a:endParaRPr>
          </a:p>
        </p:txBody>
      </p:sp>
      <p:graphicFrame>
        <p:nvGraphicFramePr>
          <p:cNvPr id="253957" name="Rectangle 1027">
            <a:extLst>
              <a:ext uri="{FF2B5EF4-FFF2-40B4-BE49-F238E27FC236}">
                <a16:creationId xmlns:a16="http://schemas.microsoft.com/office/drawing/2014/main" id="{14966C09-59A9-4855-A2D5-D4B5C0033D36}"/>
              </a:ext>
            </a:extLst>
          </p:cNvPr>
          <p:cNvGraphicFramePr>
            <a:graphicFrameLocks noGrp="1"/>
          </p:cNvGraphicFramePr>
          <p:nvPr>
            <p:ph idx="1"/>
            <p:extLst>
              <p:ext uri="{D42A27DB-BD31-4B8C-83A1-F6EECF244321}">
                <p14:modId xmlns:p14="http://schemas.microsoft.com/office/powerpoint/2010/main" val="1064256668"/>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4529224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grpSp>
        <p:nvGrpSpPr>
          <p:cNvPr id="11266" name="Group 16"/>
          <p:cNvGrpSpPr>
            <a:grpSpLocks/>
          </p:cNvGrpSpPr>
          <p:nvPr/>
        </p:nvGrpSpPr>
        <p:grpSpPr bwMode="auto">
          <a:xfrm>
            <a:off x="-504825" y="-7069138"/>
            <a:ext cx="9144000" cy="19099213"/>
            <a:chOff x="0" y="12031"/>
            <a:chExt cx="5760" cy="12031"/>
          </a:xfrm>
        </p:grpSpPr>
        <p:sp>
          <p:nvSpPr>
            <p:cNvPr id="11297" name="Rectangle 4"/>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sp>
          <p:nvSpPr>
            <p:cNvPr id="11298" name="Rectangle 5"/>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grpSp>
      <p:grpSp>
        <p:nvGrpSpPr>
          <p:cNvPr id="11269" name="Group 29"/>
          <p:cNvGrpSpPr>
            <a:grpSpLocks/>
          </p:cNvGrpSpPr>
          <p:nvPr/>
        </p:nvGrpSpPr>
        <p:grpSpPr bwMode="auto">
          <a:xfrm>
            <a:off x="-504825" y="-7069138"/>
            <a:ext cx="9144000" cy="19099213"/>
            <a:chOff x="0" y="12031"/>
            <a:chExt cx="5760" cy="12031"/>
          </a:xfrm>
        </p:grpSpPr>
        <p:sp>
          <p:nvSpPr>
            <p:cNvPr id="11287" name="Rectangle 17"/>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sp>
          <p:nvSpPr>
            <p:cNvPr id="11288" name="Rectangle 18"/>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grpSp>
      <p:sp>
        <p:nvSpPr>
          <p:cNvPr id="11272" name="Rectangle 30"/>
          <p:cNvSpPr>
            <a:spLocks noChangeArrowheads="1"/>
          </p:cNvSpPr>
          <p:nvPr/>
        </p:nvSpPr>
        <p:spPr bwMode="auto">
          <a:xfrm>
            <a:off x="762000" y="35052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457200" marR="0" lvl="0" indent="-457200" algn="l" defTabSz="914400" rtl="0" eaLnBrk="1" fontAlgn="base" latinLnBrk="0" hangingPunct="1">
              <a:lnSpc>
                <a:spcPct val="100000"/>
              </a:lnSpc>
              <a:spcBef>
                <a:spcPct val="20000"/>
              </a:spcBef>
              <a:spcAft>
                <a:spcPct val="0"/>
              </a:spcAft>
              <a:buClrTx/>
              <a:buSzTx/>
              <a:buFontTx/>
              <a:buNone/>
              <a:tabLst/>
              <a:defRPr/>
            </a:pPr>
            <a:endParaRPr kumimoji="0" lang="en-US" altLang="en-US"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 name="TextBox 1"/>
          <p:cNvSpPr txBox="1"/>
          <p:nvPr/>
        </p:nvSpPr>
        <p:spPr>
          <a:xfrm>
            <a:off x="228600" y="2590800"/>
            <a:ext cx="703262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City Perks</a:t>
            </a:r>
          </a:p>
        </p:txBody>
      </p:sp>
      <p:pic>
        <p:nvPicPr>
          <p:cNvPr id="28674" name="Picture 2" descr="https://morphotrustcareers.silkroad.com/map_images/main/SiteGen/morphotrustext/Content/Uploads/Images/Employeebenefi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298" y="2716470"/>
            <a:ext cx="1983196" cy="1322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BD92A4D-F15F-4DF0-B32E-D70B983C7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5011095"/>
            <a:ext cx="4907086" cy="1743307"/>
          </a:xfrm>
          <a:prstGeom prst="rect">
            <a:avLst/>
          </a:prstGeom>
        </p:spPr>
      </p:pic>
    </p:spTree>
    <p:extLst>
      <p:ext uri="{BB962C8B-B14F-4D97-AF65-F5344CB8AC3E}">
        <p14:creationId xmlns:p14="http://schemas.microsoft.com/office/powerpoint/2010/main" val="3099301553"/>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050"/>
          <p:cNvSpPr>
            <a:spLocks noGrp="1" noChangeArrowheads="1"/>
          </p:cNvSpPr>
          <p:nvPr>
            <p:ph type="title"/>
          </p:nvPr>
        </p:nvSpPr>
        <p:spPr/>
        <p:txBody>
          <a:bodyPr/>
          <a:lstStyle/>
          <a:p>
            <a:r>
              <a:rPr lang="en-US" dirty="0"/>
              <a:t>  Which Plan is Right for Me? </a:t>
            </a:r>
          </a:p>
        </p:txBody>
      </p:sp>
      <p:sp>
        <p:nvSpPr>
          <p:cNvPr id="207875" name="Rectangle 2051"/>
          <p:cNvSpPr>
            <a:spLocks noGrp="1" noChangeArrowheads="1"/>
          </p:cNvSpPr>
          <p:nvPr>
            <p:ph type="body" idx="1"/>
          </p:nvPr>
        </p:nvSpPr>
        <p:spPr>
          <a:xfrm>
            <a:off x="1127425" y="4572000"/>
            <a:ext cx="6889150" cy="1704017"/>
          </a:xfrm>
        </p:spPr>
        <p:txBody>
          <a:bodyPr/>
          <a:lstStyle/>
          <a:p>
            <a:r>
              <a:rPr lang="en-US" dirty="0"/>
              <a:t>Provider list</a:t>
            </a:r>
          </a:p>
          <a:p>
            <a:r>
              <a:rPr lang="en-US" dirty="0"/>
              <a:t>Formulary list</a:t>
            </a:r>
          </a:p>
          <a:p>
            <a:r>
              <a:rPr lang="en-US" dirty="0"/>
              <a:t>Summary of Benefits and Coverage</a:t>
            </a:r>
          </a:p>
          <a:p>
            <a:r>
              <a:rPr lang="en-US" dirty="0"/>
              <a:t>Plan Premium Cost </a:t>
            </a:r>
          </a:p>
        </p:txBody>
      </p:sp>
      <p:sp>
        <p:nvSpPr>
          <p:cNvPr id="2" name="TextBox 1"/>
          <p:cNvSpPr txBox="1"/>
          <p:nvPr/>
        </p:nvSpPr>
        <p:spPr>
          <a:xfrm>
            <a:off x="304800" y="1143000"/>
            <a:ext cx="8534400" cy="830997"/>
          </a:xfrm>
          <a:prstGeom prst="rect">
            <a:avLst/>
          </a:prstGeom>
          <a:noFill/>
        </p:spPr>
        <p:txBody>
          <a:bodyPr wrap="square" rtlCol="0">
            <a:spAutoFit/>
          </a:bodyPr>
          <a:lstStyle/>
          <a:p>
            <a:pPr algn="ctr"/>
            <a:r>
              <a:rPr lang="en-US" sz="2400" dirty="0">
                <a:solidFill>
                  <a:srgbClr val="FFFFFF"/>
                </a:solidFill>
                <a:latin typeface="Bookman Old Style" panose="02050604050505020204" pitchFamily="18" charset="0"/>
              </a:rPr>
              <a:t>Important items for review when deciding which medical plan to choose:</a:t>
            </a:r>
          </a:p>
        </p:txBody>
      </p:sp>
      <p:pic>
        <p:nvPicPr>
          <p:cNvPr id="5" name="Picture 4">
            <a:extLst>
              <a:ext uri="{FF2B5EF4-FFF2-40B4-BE49-F238E27FC236}">
                <a16:creationId xmlns:a16="http://schemas.microsoft.com/office/drawing/2014/main" id="{42B174EB-A93C-45CA-85D3-C1913C029747}"/>
              </a:ext>
            </a:extLst>
          </p:cNvPr>
          <p:cNvPicPr>
            <a:picLocks noChangeAspect="1"/>
          </p:cNvPicPr>
          <p:nvPr/>
        </p:nvPicPr>
        <p:blipFill>
          <a:blip r:embed="rId3"/>
          <a:stretch>
            <a:fillRect/>
          </a:stretch>
        </p:blipFill>
        <p:spPr>
          <a:xfrm>
            <a:off x="7543800" y="2759912"/>
            <a:ext cx="1682642" cy="1310754"/>
          </a:xfrm>
          <a:prstGeom prst="rect">
            <a:avLst/>
          </a:prstGeom>
        </p:spPr>
      </p:pic>
    </p:spTree>
    <p:extLst>
      <p:ext uri="{BB962C8B-B14F-4D97-AF65-F5344CB8AC3E}">
        <p14:creationId xmlns:p14="http://schemas.microsoft.com/office/powerpoint/2010/main" val="3080559692"/>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3" name="Picture 72">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75" name="Picture 74">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77" name="Rectangle 76">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80">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Picture 82">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9144000" cy="6858000"/>
          </a:xfrm>
          <a:prstGeom prst="rect">
            <a:avLst/>
          </a:prstGeom>
        </p:spPr>
      </p:pic>
      <p:sp>
        <p:nvSpPr>
          <p:cNvPr id="85" name="Rectangle 84">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7" name="Picture 86">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89" name="Rectangle 88">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 descr="Image result for united healthcare logo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3454" y="2800947"/>
            <a:ext cx="4695722" cy="1256106"/>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31746" name="Rectangle 1026"/>
          <p:cNvSpPr>
            <a:spLocks noGrp="1" noChangeArrowheads="1"/>
          </p:cNvSpPr>
          <p:nvPr>
            <p:ph type="subTitle" idx="4294967295"/>
          </p:nvPr>
        </p:nvSpPr>
        <p:spPr>
          <a:xfrm>
            <a:off x="409127" y="2748035"/>
            <a:ext cx="2804458" cy="1116622"/>
          </a:xfrm>
        </p:spPr>
        <p:txBody>
          <a:bodyPr vert="horz" lIns="91440" tIns="45720" rIns="91440" bIns="45720" rtlCol="0">
            <a:normAutofit fontScale="92500"/>
          </a:bodyPr>
          <a:lstStyle/>
          <a:p>
            <a:pPr marL="0" indent="0" algn="ctr">
              <a:buNone/>
            </a:pPr>
            <a:endParaRPr lang="en-US" sz="1700" b="1" dirty="0"/>
          </a:p>
          <a:p>
            <a:pPr marL="0" indent="0" algn="ctr">
              <a:buNone/>
            </a:pPr>
            <a:r>
              <a:rPr lang="en-US" b="1" dirty="0"/>
              <a:t>HMO HEALTH PLAN</a:t>
            </a:r>
          </a:p>
          <a:p>
            <a:pPr marL="0" indent="0" algn="ctr">
              <a:buNone/>
            </a:pPr>
            <a:r>
              <a:rPr lang="en-US" sz="1700" b="1" dirty="0"/>
              <a:t>Administered by</a:t>
            </a:r>
          </a:p>
        </p:txBody>
      </p:sp>
    </p:spTree>
    <p:extLst>
      <p:ext uri="{BB962C8B-B14F-4D97-AF65-F5344CB8AC3E}">
        <p14:creationId xmlns:p14="http://schemas.microsoft.com/office/powerpoint/2010/main" val="94771938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7" name="Rectangle 76">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 name="Picture 80">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pic>
        <p:nvPicPr>
          <p:cNvPr id="5" name="Picture 2" descr="Image result for united healthcare log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0318" y="3085805"/>
            <a:ext cx="2518858" cy="68638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27650" name="Rectangle 2050"/>
          <p:cNvSpPr>
            <a:spLocks noGrp="1" noChangeArrowheads="1"/>
          </p:cNvSpPr>
          <p:nvPr>
            <p:ph type="title"/>
          </p:nvPr>
        </p:nvSpPr>
        <p:spPr>
          <a:xfrm>
            <a:off x="228600" y="753228"/>
            <a:ext cx="5597304" cy="661834"/>
          </a:xfrm>
        </p:spPr>
        <p:txBody>
          <a:bodyPr>
            <a:normAutofit/>
          </a:bodyPr>
          <a:lstStyle/>
          <a:p>
            <a:pPr eaLnBrk="1" hangingPunct="1"/>
            <a:r>
              <a:rPr lang="en-US" b="1" dirty="0">
                <a:latin typeface="Bookman Old Style" panose="02050604050505020204" pitchFamily="18" charset="0"/>
              </a:rPr>
              <a:t>HMO</a:t>
            </a:r>
          </a:p>
        </p:txBody>
      </p:sp>
      <p:sp>
        <p:nvSpPr>
          <p:cNvPr id="207875" name="Rectangle 2051"/>
          <p:cNvSpPr>
            <a:spLocks noGrp="1" noChangeArrowheads="1"/>
          </p:cNvSpPr>
          <p:nvPr>
            <p:ph idx="1"/>
          </p:nvPr>
        </p:nvSpPr>
        <p:spPr>
          <a:xfrm>
            <a:off x="228600" y="2336872"/>
            <a:ext cx="5099049" cy="4292528"/>
          </a:xfrm>
        </p:spPr>
        <p:txBody>
          <a:bodyPr>
            <a:normAutofit/>
          </a:bodyPr>
          <a:lstStyle/>
          <a:p>
            <a:pPr marL="0" indent="0" eaLnBrk="1" hangingPunct="1">
              <a:buNone/>
            </a:pPr>
            <a:r>
              <a:rPr lang="en-US" sz="2600" b="1" u="sng" dirty="0">
                <a:solidFill>
                  <a:schemeClr val="bg1"/>
                </a:solidFill>
                <a:latin typeface="Bookman Old Style" panose="02050604050505020204" pitchFamily="18" charset="0"/>
              </a:rPr>
              <a:t>Highlights include</a:t>
            </a:r>
            <a:endParaRPr lang="en-US" sz="2600" b="1" u="sng" dirty="0">
              <a:latin typeface="Bookman Old Style" panose="02050604050505020204" pitchFamily="18" charset="0"/>
            </a:endParaRPr>
          </a:p>
          <a:p>
            <a:pPr eaLnBrk="1" hangingPunct="1">
              <a:buFont typeface="Wingdings" pitchFamily="2" charset="2"/>
              <a:buChar char="ü"/>
            </a:pPr>
            <a:r>
              <a:rPr lang="en-US" sz="1700" dirty="0">
                <a:latin typeface="Bookman Old Style" panose="02050604050505020204" pitchFamily="18" charset="0"/>
              </a:rPr>
              <a:t>No deductible/co-insurance</a:t>
            </a:r>
          </a:p>
          <a:p>
            <a:pPr eaLnBrk="1" hangingPunct="1">
              <a:buFont typeface="Wingdings" pitchFamily="2" charset="2"/>
              <a:buChar char="ü"/>
            </a:pPr>
            <a:r>
              <a:rPr lang="en-US" sz="1700" dirty="0">
                <a:latin typeface="Bookman Old Style" panose="02050604050505020204" pitchFamily="18" charset="0"/>
              </a:rPr>
              <a:t>$30 co-pay for primary care, specialist, and urgent care</a:t>
            </a:r>
          </a:p>
          <a:p>
            <a:pPr eaLnBrk="1" hangingPunct="1">
              <a:buFont typeface="Wingdings" pitchFamily="2" charset="2"/>
              <a:buChar char="ü"/>
            </a:pPr>
            <a:r>
              <a:rPr lang="en-US" sz="1700" dirty="0">
                <a:latin typeface="Bookman Old Style" panose="02050604050505020204" pitchFamily="18" charset="0"/>
              </a:rPr>
              <a:t> $100 in-patient co-pay hospitalization</a:t>
            </a:r>
          </a:p>
          <a:p>
            <a:pPr eaLnBrk="1" hangingPunct="1">
              <a:buFont typeface="Wingdings" pitchFamily="2" charset="2"/>
              <a:buChar char="ü"/>
            </a:pPr>
            <a:r>
              <a:rPr lang="en-US" sz="1700" dirty="0">
                <a:latin typeface="Bookman Old Style" panose="02050604050505020204" pitchFamily="18" charset="0"/>
              </a:rPr>
              <a:t> Self Referral for In-Network Specialist </a:t>
            </a:r>
          </a:p>
          <a:p>
            <a:pPr eaLnBrk="1" hangingPunct="1">
              <a:buFont typeface="Wingdings" pitchFamily="2" charset="2"/>
              <a:buChar char="ü"/>
            </a:pPr>
            <a:r>
              <a:rPr lang="en-US" sz="1700" dirty="0">
                <a:latin typeface="Bookman Old Style" panose="02050604050505020204" pitchFamily="18" charset="0"/>
              </a:rPr>
              <a:t> Prescription drug coverage</a:t>
            </a:r>
          </a:p>
          <a:p>
            <a:pPr lvl="1">
              <a:buFont typeface="Wingdings" pitchFamily="2" charset="2"/>
              <a:buChar char="ü"/>
            </a:pPr>
            <a:r>
              <a:rPr lang="en-US" sz="1600" b="1" dirty="0">
                <a:solidFill>
                  <a:srgbClr val="FFFF00"/>
                </a:solidFill>
                <a:latin typeface="Bookman Old Style" panose="02050604050505020204" pitchFamily="18" charset="0"/>
              </a:rPr>
              <a:t>$15 generic </a:t>
            </a:r>
          </a:p>
          <a:p>
            <a:pPr lvl="1">
              <a:buFont typeface="Wingdings" pitchFamily="2" charset="2"/>
              <a:buChar char="ü"/>
            </a:pPr>
            <a:r>
              <a:rPr lang="en-US" sz="1600" b="1" dirty="0">
                <a:solidFill>
                  <a:srgbClr val="FFFF00"/>
                </a:solidFill>
                <a:latin typeface="Bookman Old Style" panose="02050604050505020204" pitchFamily="18" charset="0"/>
              </a:rPr>
              <a:t>$30 preferred brand</a:t>
            </a:r>
          </a:p>
          <a:p>
            <a:pPr lvl="1">
              <a:buFont typeface="Wingdings" pitchFamily="2" charset="2"/>
              <a:buChar char="ü"/>
            </a:pPr>
            <a:r>
              <a:rPr lang="en-US" sz="1600" b="1" dirty="0">
                <a:solidFill>
                  <a:srgbClr val="FFFF00"/>
                </a:solidFill>
                <a:latin typeface="Bookman Old Style" panose="02050604050505020204" pitchFamily="18" charset="0"/>
              </a:rPr>
              <a:t>$65 non-preferred brand</a:t>
            </a:r>
          </a:p>
          <a:p>
            <a:pPr eaLnBrk="1" hangingPunct="1">
              <a:buFont typeface="Wingdings" pitchFamily="2" charset="2"/>
              <a:buChar char="ü"/>
            </a:pPr>
            <a:r>
              <a:rPr lang="en-US" sz="1700" dirty="0">
                <a:latin typeface="Bookman Old Style" panose="02050604050505020204" pitchFamily="18" charset="0"/>
              </a:rPr>
              <a:t> Mail Order Benefit</a:t>
            </a:r>
          </a:p>
          <a:p>
            <a:pPr lvl="1">
              <a:buFont typeface="Wingdings" pitchFamily="2" charset="2"/>
              <a:buChar char="ü"/>
            </a:pPr>
            <a:r>
              <a:rPr lang="en-US" sz="1600" b="1" dirty="0">
                <a:solidFill>
                  <a:srgbClr val="FFFF00"/>
                </a:solidFill>
                <a:latin typeface="Bookman Old Style" panose="02050604050505020204" pitchFamily="18" charset="0"/>
              </a:rPr>
              <a:t>90 day supply for 2 copays</a:t>
            </a:r>
          </a:p>
        </p:txBody>
      </p:sp>
      <p:sp>
        <p:nvSpPr>
          <p:cNvPr id="2" name="Rectangle 1">
            <a:extLst>
              <a:ext uri="{FF2B5EF4-FFF2-40B4-BE49-F238E27FC236}">
                <a16:creationId xmlns:a16="http://schemas.microsoft.com/office/drawing/2014/main" id="{DADA5D5F-F727-45EC-B52F-CBBC4CA918E2}"/>
              </a:ext>
            </a:extLst>
          </p:cNvPr>
          <p:cNvSpPr/>
          <p:nvPr/>
        </p:nvSpPr>
        <p:spPr>
          <a:xfrm>
            <a:off x="5816379" y="5405784"/>
            <a:ext cx="3165696" cy="1200329"/>
          </a:xfrm>
          <a:prstGeom prst="rect">
            <a:avLst/>
          </a:prstGeom>
        </p:spPr>
        <p:txBody>
          <a:bodyPr wrap="square">
            <a:spAutoFit/>
          </a:bodyPr>
          <a:lstStyle/>
          <a:p>
            <a:pPr lvl="0" algn="ctr" fontAlgn="auto">
              <a:lnSpc>
                <a:spcPct val="90000"/>
              </a:lnSpc>
              <a:spcBef>
                <a:spcPts val="1000"/>
              </a:spcBef>
              <a:spcAft>
                <a:spcPts val="0"/>
              </a:spcAft>
            </a:pPr>
            <a:r>
              <a:rPr lang="en-US" sz="2000" b="1" dirty="0">
                <a:solidFill>
                  <a:schemeClr val="bg2"/>
                </a:solidFill>
                <a:latin typeface="Bookman Old Style" panose="02050604050505020204" pitchFamily="18" charset="0"/>
              </a:rPr>
              <a:t>All covered individuals must live within the HMO service area</a:t>
            </a:r>
          </a:p>
        </p:txBody>
      </p:sp>
    </p:spTree>
    <p:extLst>
      <p:ext uri="{BB962C8B-B14F-4D97-AF65-F5344CB8AC3E}">
        <p14:creationId xmlns:p14="http://schemas.microsoft.com/office/powerpoint/2010/main" val="3621847156"/>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 y="4918320"/>
            <a:ext cx="6896534" cy="685803"/>
          </a:xfrm>
        </p:spPr>
        <p:txBody>
          <a:bodyPr/>
          <a:lstStyle/>
          <a:p>
            <a:r>
              <a:rPr lang="en-US" dirty="0"/>
              <a:t>PRIMARY CARE PHYSICIAN (PCP)</a:t>
            </a:r>
          </a:p>
        </p:txBody>
      </p:sp>
      <p:sp>
        <p:nvSpPr>
          <p:cNvPr id="181251" name="Rectangle 3"/>
          <p:cNvSpPr>
            <a:spLocks noGrp="1" noChangeArrowheads="1"/>
          </p:cNvSpPr>
          <p:nvPr>
            <p:ph type="body" sz="half" idx="2"/>
          </p:nvPr>
        </p:nvSpPr>
        <p:spPr/>
        <p:txBody>
          <a:bodyPr/>
          <a:lstStyle/>
          <a:p>
            <a:endParaRPr lang="en-US" dirty="0"/>
          </a:p>
          <a:p>
            <a:endParaRPr lang="en-US" dirty="0"/>
          </a:p>
        </p:txBody>
      </p:sp>
      <p:sp>
        <p:nvSpPr>
          <p:cNvPr id="5" name="Text Placeholder 4">
            <a:extLst>
              <a:ext uri="{FF2B5EF4-FFF2-40B4-BE49-F238E27FC236}">
                <a16:creationId xmlns:a16="http://schemas.microsoft.com/office/drawing/2014/main" id="{F8EBA7A4-2198-4CD3-BDC6-FA348AB4DB8B}"/>
              </a:ext>
            </a:extLst>
          </p:cNvPr>
          <p:cNvSpPr>
            <a:spLocks noGrp="1"/>
          </p:cNvSpPr>
          <p:nvPr>
            <p:ph type="body" sz="quarter" idx="4294967295"/>
          </p:nvPr>
        </p:nvSpPr>
        <p:spPr>
          <a:xfrm>
            <a:off x="152400" y="6046410"/>
            <a:ext cx="8839200" cy="692150"/>
          </a:xfrm>
        </p:spPr>
        <p:txBody>
          <a:bodyPr>
            <a:normAutofit/>
          </a:bodyPr>
          <a:lstStyle/>
          <a:p>
            <a:pPr marL="0" indent="0" algn="ctr">
              <a:buNone/>
            </a:pPr>
            <a:r>
              <a:rPr lang="en-US" sz="2000" b="1" dirty="0">
                <a:solidFill>
                  <a:schemeClr val="bg1">
                    <a:lumMod val="95000"/>
                    <a:lumOff val="5000"/>
                  </a:schemeClr>
                </a:solidFill>
              </a:rPr>
              <a:t>At benefit enrollment, the member may select a Primary Care Physician from </a:t>
            </a:r>
            <a:r>
              <a:rPr lang="en-US" sz="2000" b="1" dirty="0">
                <a:solidFill>
                  <a:schemeClr val="bg1">
                    <a:lumMod val="95000"/>
                    <a:lumOff val="5000"/>
                  </a:schemeClr>
                </a:solidFill>
                <a:hlinkClick r:id="rId3"/>
              </a:rPr>
              <a:t>www.myuhc.com</a:t>
            </a:r>
            <a:r>
              <a:rPr lang="en-US" sz="2000" b="1" dirty="0">
                <a:solidFill>
                  <a:srgbClr val="FFFF00"/>
                </a:solidFill>
              </a:rPr>
              <a:t>. </a:t>
            </a:r>
          </a:p>
        </p:txBody>
      </p:sp>
      <p:sp>
        <p:nvSpPr>
          <p:cNvPr id="6" name="Text Placeholder 5">
            <a:extLst>
              <a:ext uri="{FF2B5EF4-FFF2-40B4-BE49-F238E27FC236}">
                <a16:creationId xmlns:a16="http://schemas.microsoft.com/office/drawing/2014/main" id="{FB3B5373-251F-465E-93A7-0874BD331C2F}"/>
              </a:ext>
            </a:extLst>
          </p:cNvPr>
          <p:cNvSpPr>
            <a:spLocks noGrp="1"/>
          </p:cNvSpPr>
          <p:nvPr>
            <p:ph sz="half" idx="4294967295"/>
          </p:nvPr>
        </p:nvSpPr>
        <p:spPr>
          <a:xfrm>
            <a:off x="339589" y="1729941"/>
            <a:ext cx="3631377" cy="2863246"/>
          </a:xfrm>
        </p:spPr>
        <p:txBody>
          <a:bodyPr/>
          <a:lstStyle/>
          <a:p>
            <a:pPr lvl="0"/>
            <a:r>
              <a:rPr lang="en-US" dirty="0"/>
              <a:t>Please verify your primary doctor and any specialists are in-network.  The plan will NOT cover charges from non-network providers.</a:t>
            </a:r>
          </a:p>
          <a:p>
            <a:endParaRPr lang="en-US" dirty="0"/>
          </a:p>
        </p:txBody>
      </p:sp>
      <p:sp>
        <p:nvSpPr>
          <p:cNvPr id="7" name="Text Placeholder 6">
            <a:extLst>
              <a:ext uri="{FF2B5EF4-FFF2-40B4-BE49-F238E27FC236}">
                <a16:creationId xmlns:a16="http://schemas.microsoft.com/office/drawing/2014/main" id="{EC70B57E-8BB5-404C-805A-C420C250382E}"/>
              </a:ext>
            </a:extLst>
          </p:cNvPr>
          <p:cNvSpPr>
            <a:spLocks noGrp="1"/>
          </p:cNvSpPr>
          <p:nvPr>
            <p:ph sz="quarter" idx="4294967295"/>
          </p:nvPr>
        </p:nvSpPr>
        <p:spPr>
          <a:xfrm>
            <a:off x="4281584" y="1686523"/>
            <a:ext cx="3931414" cy="2905125"/>
          </a:xfrm>
        </p:spPr>
        <p:txBody>
          <a:bodyPr/>
          <a:lstStyle/>
          <a:p>
            <a:pPr lvl="0"/>
            <a:r>
              <a:rPr lang="en-US" dirty="0"/>
              <a:t>If you do not select a primary care physician, one will be assigned to you based on your location. You will contact UHC to make any future changes to your PCP.</a:t>
            </a:r>
          </a:p>
          <a:p>
            <a:endParaRPr lang="en-US" dirty="0"/>
          </a:p>
        </p:txBody>
      </p:sp>
      <p:sp>
        <p:nvSpPr>
          <p:cNvPr id="181256" name="Rectangle 8"/>
          <p:cNvSpPr>
            <a:spLocks noChangeArrowheads="1"/>
          </p:cNvSpPr>
          <p:nvPr/>
        </p:nvSpPr>
        <p:spPr bwMode="auto">
          <a:xfrm>
            <a:off x="638175" y="3122235"/>
            <a:ext cx="3886200" cy="3048000"/>
          </a:xfrm>
          <a:prstGeom prst="rect">
            <a:avLst/>
          </a:prstGeom>
          <a:noFill/>
          <a:ln w="9525">
            <a:noFill/>
            <a:miter lim="800000"/>
            <a:headEnd/>
            <a:tailEnd/>
          </a:ln>
        </p:spPr>
        <p:txBody>
          <a:bodyPr/>
          <a:lstStyle/>
          <a:p>
            <a:pPr marL="342900" indent="-342900">
              <a:spcBef>
                <a:spcPct val="20000"/>
              </a:spcBef>
              <a:buFontTx/>
              <a:buChar char="•"/>
            </a:pPr>
            <a:endParaRPr lang="en-US" sz="2000" dirty="0">
              <a:solidFill>
                <a:srgbClr val="FFFFFF"/>
              </a:solidFill>
              <a:latin typeface="Bookman Old Style" panose="02050604050505020204" pitchFamily="18" charset="0"/>
            </a:endParaRPr>
          </a:p>
        </p:txBody>
      </p:sp>
      <p:sp>
        <p:nvSpPr>
          <p:cNvPr id="8" name="Rectangle 7">
            <a:extLst>
              <a:ext uri="{FF2B5EF4-FFF2-40B4-BE49-F238E27FC236}">
                <a16:creationId xmlns:a16="http://schemas.microsoft.com/office/drawing/2014/main" id="{6F456A8F-2DD4-4CE8-BC3E-DBC2C30C15CD}"/>
              </a:ext>
            </a:extLst>
          </p:cNvPr>
          <p:cNvSpPr/>
          <p:nvPr/>
        </p:nvSpPr>
        <p:spPr>
          <a:xfrm>
            <a:off x="7800027" y="4927845"/>
            <a:ext cx="1366080" cy="646331"/>
          </a:xfrm>
          <a:prstGeom prst="rect">
            <a:avLst/>
          </a:prstGeom>
        </p:spPr>
        <p:txBody>
          <a:bodyPr wrap="none">
            <a:spAutoFit/>
          </a:bodyPr>
          <a:lstStyle/>
          <a:p>
            <a:r>
              <a:rPr lang="en-US" b="1" dirty="0">
                <a:solidFill>
                  <a:srgbClr val="FFFFFF"/>
                </a:solidFill>
                <a:latin typeface="Bookman Old Style" panose="02050604050505020204" pitchFamily="18" charset="0"/>
                <a:ea typeface="+mj-ea"/>
                <a:cs typeface="+mj-cs"/>
              </a:rPr>
              <a:t>HMO</a:t>
            </a:r>
            <a:endParaRPr lang="en-US" dirty="0"/>
          </a:p>
        </p:txBody>
      </p:sp>
      <p:sp>
        <p:nvSpPr>
          <p:cNvPr id="16" name="TextBox 15">
            <a:extLst>
              <a:ext uri="{FF2B5EF4-FFF2-40B4-BE49-F238E27FC236}">
                <a16:creationId xmlns:a16="http://schemas.microsoft.com/office/drawing/2014/main" id="{9F244B72-2E5B-4A8C-9FEC-F6E7E446C0B1}"/>
              </a:ext>
            </a:extLst>
          </p:cNvPr>
          <p:cNvSpPr txBox="1"/>
          <p:nvPr/>
        </p:nvSpPr>
        <p:spPr>
          <a:xfrm>
            <a:off x="531638" y="240528"/>
            <a:ext cx="7924800" cy="1200329"/>
          </a:xfrm>
          <a:prstGeom prst="rect">
            <a:avLst/>
          </a:prstGeom>
          <a:noFill/>
        </p:spPr>
        <p:txBody>
          <a:bodyPr wrap="square" rtlCol="0">
            <a:spAutoFit/>
          </a:bodyPr>
          <a:lstStyle/>
          <a:p>
            <a:r>
              <a:rPr lang="en-US" sz="2400" b="1" dirty="0">
                <a:solidFill>
                  <a:srgbClr val="FFFF00"/>
                </a:solidFill>
              </a:rPr>
              <a:t>Did you know? </a:t>
            </a:r>
            <a:r>
              <a:rPr lang="en-US" sz="2400" b="1" dirty="0">
                <a:solidFill>
                  <a:schemeClr val="bg1"/>
                </a:solidFill>
              </a:rPr>
              <a:t>To maximize care and reduce cost, always utilize your PCP for initial care.  In cases of an emergency, utilize urgent or emergency care.</a:t>
            </a:r>
          </a:p>
        </p:txBody>
      </p:sp>
    </p:spTree>
    <p:extLst>
      <p:ext uri="{BB962C8B-B14F-4D97-AF65-F5344CB8AC3E}">
        <p14:creationId xmlns:p14="http://schemas.microsoft.com/office/powerpoint/2010/main" val="1860966284"/>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6" name="Picture 75">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78" name="Picture 77">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80" name="Rectangle 79">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Rectangle 81">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4" name="Rectangle 83">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6" name="Picture 85">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8" name="Rectangle 87">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2" name="Picture 91">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pic>
        <p:nvPicPr>
          <p:cNvPr id="5122" name="Picture 2" descr="Image result for united healthcare logo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1635" y="5929035"/>
            <a:ext cx="2518858" cy="68638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29698" name="Rectangle 1026"/>
          <p:cNvSpPr>
            <a:spLocks noGrp="1" noChangeArrowheads="1"/>
          </p:cNvSpPr>
          <p:nvPr>
            <p:ph type="title"/>
          </p:nvPr>
        </p:nvSpPr>
        <p:spPr>
          <a:xfrm>
            <a:off x="510240" y="753228"/>
            <a:ext cx="5315664" cy="1080938"/>
          </a:xfrm>
        </p:spPr>
        <p:txBody>
          <a:bodyPr vert="horz" lIns="91440" tIns="45720" rIns="91440" bIns="45720" rtlCol="0" anchor="ctr">
            <a:normAutofit/>
          </a:bodyPr>
          <a:lstStyle/>
          <a:p>
            <a:r>
              <a:rPr lang="en-US" b="1" dirty="0"/>
              <a:t>URGENT CARE</a:t>
            </a:r>
          </a:p>
        </p:txBody>
      </p:sp>
      <p:sp>
        <p:nvSpPr>
          <p:cNvPr id="305155" name="Rectangle 1027"/>
          <p:cNvSpPr>
            <a:spLocks noGrp="1" noChangeArrowheads="1"/>
          </p:cNvSpPr>
          <p:nvPr>
            <p:ph type="body" sz="half" idx="2"/>
          </p:nvPr>
        </p:nvSpPr>
        <p:spPr>
          <a:xfrm>
            <a:off x="510240" y="2336872"/>
            <a:ext cx="4817409" cy="4063927"/>
          </a:xfrm>
        </p:spPr>
        <p:txBody>
          <a:bodyPr vert="horz" lIns="91440" tIns="45720" rIns="91440" bIns="45720" rtlCol="0">
            <a:normAutofit/>
          </a:bodyPr>
          <a:lstStyle/>
          <a:p>
            <a:pPr marL="0" indent="0" algn="ctr">
              <a:spcBef>
                <a:spcPts val="0"/>
              </a:spcBef>
              <a:buNone/>
              <a:defRPr/>
            </a:pPr>
            <a:r>
              <a:rPr lang="en-US" sz="1600" b="1" dirty="0"/>
              <a:t>NON LIFE THREATENING </a:t>
            </a:r>
            <a:r>
              <a:rPr lang="en-US" sz="1600" dirty="0"/>
              <a:t>medically necessary health care services required to </a:t>
            </a:r>
            <a:r>
              <a:rPr lang="en-US" sz="1600" b="1" dirty="0"/>
              <a:t>PREVENT THE SERIOUS DETERIORATION</a:t>
            </a:r>
            <a:r>
              <a:rPr lang="en-US" sz="1600" dirty="0"/>
              <a:t> of a member’s health resulting from an unforeseen illness or injury for which treatment </a:t>
            </a:r>
            <a:r>
              <a:rPr lang="en-US" sz="1600" b="1" dirty="0"/>
              <a:t>SHOULD NOT </a:t>
            </a:r>
            <a:r>
              <a:rPr lang="en-US" sz="1600" dirty="0"/>
              <a:t>be delayed.  Your Primary Care Physician should be contacted for further instructions.</a:t>
            </a:r>
          </a:p>
          <a:p>
            <a:pPr marL="0" indent="0">
              <a:spcBef>
                <a:spcPts val="0"/>
              </a:spcBef>
              <a:buNone/>
              <a:defRPr/>
            </a:pPr>
            <a:endParaRPr lang="en-US" sz="1600" dirty="0"/>
          </a:p>
          <a:p>
            <a:pPr marL="0" indent="0">
              <a:buNone/>
              <a:defRPr/>
            </a:pPr>
            <a:endParaRPr lang="en-US" sz="1600" b="1" i="1" dirty="0"/>
          </a:p>
        </p:txBody>
      </p:sp>
      <p:sp>
        <p:nvSpPr>
          <p:cNvPr id="2" name="Rectangle 1">
            <a:extLst>
              <a:ext uri="{FF2B5EF4-FFF2-40B4-BE49-F238E27FC236}">
                <a16:creationId xmlns:a16="http://schemas.microsoft.com/office/drawing/2014/main" id="{B43C4824-07B9-425E-8D5E-14E6D6F70989}"/>
              </a:ext>
            </a:extLst>
          </p:cNvPr>
          <p:cNvSpPr/>
          <p:nvPr/>
        </p:nvSpPr>
        <p:spPr>
          <a:xfrm>
            <a:off x="228600" y="5829543"/>
            <a:ext cx="5209794" cy="636072"/>
          </a:xfrm>
          <a:prstGeom prst="rect">
            <a:avLst/>
          </a:prstGeom>
        </p:spPr>
        <p:txBody>
          <a:bodyPr wrap="square">
            <a:spAutoFit/>
          </a:bodyPr>
          <a:lstStyle/>
          <a:p>
            <a:pPr lvl="0" fontAlgn="auto">
              <a:lnSpc>
                <a:spcPct val="90000"/>
              </a:lnSpc>
              <a:spcBef>
                <a:spcPts val="1000"/>
              </a:spcBef>
              <a:spcAft>
                <a:spcPts val="0"/>
              </a:spcAft>
              <a:defRPr/>
            </a:pPr>
            <a:r>
              <a:rPr lang="en-US" sz="1600" b="1" i="1" dirty="0">
                <a:solidFill>
                  <a:schemeClr val="bg1"/>
                </a:solidFill>
                <a:latin typeface="Trebuchet MS" panose="020B0603020202020204"/>
              </a:rPr>
              <a:t>Examples:</a:t>
            </a:r>
          </a:p>
          <a:p>
            <a:pPr lvl="0" fontAlgn="auto">
              <a:lnSpc>
                <a:spcPct val="90000"/>
              </a:lnSpc>
              <a:spcBef>
                <a:spcPts val="1000"/>
              </a:spcBef>
              <a:spcAft>
                <a:spcPts val="0"/>
              </a:spcAft>
              <a:defRPr/>
            </a:pPr>
            <a:r>
              <a:rPr lang="en-US" sz="1400" b="1" i="1" dirty="0">
                <a:solidFill>
                  <a:prstClr val="white"/>
                </a:solidFill>
                <a:latin typeface="Trebuchet MS" panose="020B0603020202020204"/>
              </a:rPr>
              <a:t>Fever, Sprains, Flu, Infections (after hours, weekends)</a:t>
            </a:r>
          </a:p>
        </p:txBody>
      </p:sp>
      <p:sp>
        <p:nvSpPr>
          <p:cNvPr id="3" name="Rectangle 2">
            <a:extLst>
              <a:ext uri="{FF2B5EF4-FFF2-40B4-BE49-F238E27FC236}">
                <a16:creationId xmlns:a16="http://schemas.microsoft.com/office/drawing/2014/main" id="{3A46A1E3-983E-4338-AA62-DF7AE6FFDE3D}"/>
              </a:ext>
            </a:extLst>
          </p:cNvPr>
          <p:cNvSpPr/>
          <p:nvPr/>
        </p:nvSpPr>
        <p:spPr>
          <a:xfrm>
            <a:off x="5907024" y="4264531"/>
            <a:ext cx="2787714" cy="1421928"/>
          </a:xfrm>
          <a:prstGeom prst="rect">
            <a:avLst/>
          </a:prstGeom>
        </p:spPr>
        <p:txBody>
          <a:bodyPr wrap="square">
            <a:spAutoFit/>
          </a:bodyPr>
          <a:lstStyle/>
          <a:p>
            <a:pPr lvl="0" algn="ctr" fontAlgn="auto">
              <a:lnSpc>
                <a:spcPct val="90000"/>
              </a:lnSpc>
              <a:spcBef>
                <a:spcPts val="0"/>
              </a:spcBef>
              <a:spcAft>
                <a:spcPts val="0"/>
              </a:spcAft>
              <a:defRPr/>
            </a:pPr>
            <a:r>
              <a:rPr lang="en-US" sz="1600" b="1" dirty="0">
                <a:solidFill>
                  <a:srgbClr val="FFFF00"/>
                </a:solidFill>
                <a:latin typeface="Trebuchet MS" panose="020B0603020202020204"/>
              </a:rPr>
              <a:t>Important Fact:</a:t>
            </a:r>
          </a:p>
          <a:p>
            <a:pPr lvl="0" algn="ctr" fontAlgn="auto">
              <a:lnSpc>
                <a:spcPct val="90000"/>
              </a:lnSpc>
              <a:spcBef>
                <a:spcPts val="0"/>
              </a:spcBef>
              <a:spcAft>
                <a:spcPts val="0"/>
              </a:spcAft>
              <a:defRPr/>
            </a:pPr>
            <a:r>
              <a:rPr lang="en-US" sz="1600" dirty="0">
                <a:solidFill>
                  <a:prstClr val="white"/>
                </a:solidFill>
                <a:latin typeface="Trebuchet MS" panose="020B0603020202020204"/>
              </a:rPr>
              <a:t> </a:t>
            </a:r>
          </a:p>
          <a:p>
            <a:pPr lvl="0" algn="ctr" fontAlgn="auto">
              <a:lnSpc>
                <a:spcPct val="90000"/>
              </a:lnSpc>
              <a:spcBef>
                <a:spcPts val="0"/>
              </a:spcBef>
              <a:spcAft>
                <a:spcPts val="0"/>
              </a:spcAft>
              <a:defRPr/>
            </a:pPr>
            <a:r>
              <a:rPr lang="en-US" sz="1600" b="1" i="1" dirty="0">
                <a:solidFill>
                  <a:prstClr val="black"/>
                </a:solidFill>
                <a:latin typeface="Trebuchet MS" panose="020B0603020202020204"/>
              </a:rPr>
              <a:t>Primary and most Urgent Care services will not be covered outside of the UHC service area. </a:t>
            </a:r>
          </a:p>
        </p:txBody>
      </p:sp>
      <p:pic>
        <p:nvPicPr>
          <p:cNvPr id="4" name="Picture 3">
            <a:extLst>
              <a:ext uri="{FF2B5EF4-FFF2-40B4-BE49-F238E27FC236}">
                <a16:creationId xmlns:a16="http://schemas.microsoft.com/office/drawing/2014/main" id="{0BF5592E-B9D9-4C40-A01E-0A10C5599B3A}"/>
              </a:ext>
            </a:extLst>
          </p:cNvPr>
          <p:cNvPicPr>
            <a:picLocks noChangeAspect="1"/>
          </p:cNvPicPr>
          <p:nvPr/>
        </p:nvPicPr>
        <p:blipFill rotWithShape="1">
          <a:blip r:embed="rId7"/>
          <a:srcRect t="4412" b="4412"/>
          <a:stretch/>
        </p:blipFill>
        <p:spPr>
          <a:xfrm>
            <a:off x="6136213" y="609599"/>
            <a:ext cx="2714017" cy="2682750"/>
          </a:xfrm>
          <a:prstGeom prst="rect">
            <a:avLst/>
          </a:prstGeom>
          <a:effectLst>
            <a:outerShdw blurRad="685800" dist="50800" dir="5400000" algn="ctr" rotWithShape="0">
              <a:srgbClr val="000000"/>
            </a:outerShdw>
          </a:effectLst>
        </p:spPr>
      </p:pic>
    </p:spTree>
    <p:extLst>
      <p:ext uri="{BB962C8B-B14F-4D97-AF65-F5344CB8AC3E}">
        <p14:creationId xmlns:p14="http://schemas.microsoft.com/office/powerpoint/2010/main" val="1725741212"/>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3" name="Picture 7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75" name="Picture 7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77" name="Rectangle 7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80">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Picture 82">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5" name="Rectangle 84">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9" name="Picture 88">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pic>
        <p:nvPicPr>
          <p:cNvPr id="5" name="Picture 2" descr="Image result for united healthcare logo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0210" y="5878220"/>
            <a:ext cx="2518858" cy="686389"/>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29698" name="Rectangle 1026"/>
          <p:cNvSpPr>
            <a:spLocks noGrp="1" noChangeArrowheads="1"/>
          </p:cNvSpPr>
          <p:nvPr>
            <p:ph type="title"/>
          </p:nvPr>
        </p:nvSpPr>
        <p:spPr>
          <a:xfrm>
            <a:off x="510240" y="753228"/>
            <a:ext cx="5315664" cy="1080938"/>
          </a:xfrm>
        </p:spPr>
        <p:txBody>
          <a:bodyPr vert="horz" lIns="91440" tIns="45720" rIns="91440" bIns="45720" rtlCol="0" anchor="ctr">
            <a:normAutofit/>
          </a:bodyPr>
          <a:lstStyle/>
          <a:p>
            <a:r>
              <a:rPr lang="en-US" b="1" dirty="0"/>
              <a:t>EMERGENCY CARE</a:t>
            </a:r>
          </a:p>
        </p:txBody>
      </p:sp>
      <p:sp>
        <p:nvSpPr>
          <p:cNvPr id="2" name="Text Placeholder 1"/>
          <p:cNvSpPr>
            <a:spLocks noGrp="1"/>
          </p:cNvSpPr>
          <p:nvPr>
            <p:ph type="body" sz="half" idx="2"/>
          </p:nvPr>
        </p:nvSpPr>
        <p:spPr>
          <a:xfrm>
            <a:off x="228600" y="2336872"/>
            <a:ext cx="5099049" cy="4292527"/>
          </a:xfrm>
        </p:spPr>
        <p:txBody>
          <a:bodyPr vert="horz" lIns="91440" tIns="45720" rIns="91440" bIns="45720" rtlCol="0">
            <a:normAutofit/>
          </a:bodyPr>
          <a:lstStyle/>
          <a:p>
            <a:pPr marL="0" lvl="0" indent="0">
              <a:spcBef>
                <a:spcPts val="0"/>
              </a:spcBef>
              <a:buNone/>
            </a:pPr>
            <a:r>
              <a:rPr lang="en-US" sz="2200" dirty="0"/>
              <a:t>A serious </a:t>
            </a:r>
            <a:r>
              <a:rPr lang="en-US" sz="2200" b="1" dirty="0"/>
              <a:t>LIFE THREATENING </a:t>
            </a:r>
            <a:r>
              <a:rPr lang="en-US" sz="2200" dirty="0"/>
              <a:t>medical condition which </a:t>
            </a:r>
            <a:r>
              <a:rPr lang="en-US" sz="2200" b="1" dirty="0"/>
              <a:t>REQUIRES</a:t>
            </a:r>
            <a:r>
              <a:rPr lang="en-US" sz="2200" dirty="0"/>
              <a:t> immediate care and/or treatment.  The primary care physician must be contacted WITHIN 48 hours.</a:t>
            </a:r>
          </a:p>
          <a:p>
            <a:pPr lvl="0">
              <a:spcBef>
                <a:spcPts val="0"/>
              </a:spcBef>
            </a:pPr>
            <a:endParaRPr lang="en-US" sz="2200" i="1" dirty="0"/>
          </a:p>
          <a:p>
            <a:pPr lvl="0">
              <a:spcBef>
                <a:spcPts val="0"/>
              </a:spcBef>
            </a:pPr>
            <a:endParaRPr lang="en-US" sz="1600" i="1" dirty="0"/>
          </a:p>
          <a:p>
            <a:pPr marL="0" lvl="0" indent="0">
              <a:spcBef>
                <a:spcPts val="0"/>
              </a:spcBef>
              <a:buNone/>
            </a:pPr>
            <a:endParaRPr lang="en-US" sz="1600" b="1" dirty="0"/>
          </a:p>
          <a:p>
            <a:pPr marL="0" lvl="0" indent="0">
              <a:spcBef>
                <a:spcPts val="0"/>
              </a:spcBef>
              <a:buNone/>
            </a:pPr>
            <a:endParaRPr lang="en-US" sz="1600" b="1" dirty="0"/>
          </a:p>
          <a:p>
            <a:pPr marL="0" lvl="0" indent="0">
              <a:spcBef>
                <a:spcPts val="0"/>
              </a:spcBef>
              <a:buNone/>
            </a:pPr>
            <a:endParaRPr lang="en-US" sz="1600" b="1" dirty="0"/>
          </a:p>
          <a:p>
            <a:pPr marL="0" lvl="0" indent="0">
              <a:spcBef>
                <a:spcPts val="0"/>
              </a:spcBef>
              <a:buNone/>
            </a:pPr>
            <a:endParaRPr lang="en-US" sz="1600" b="1" dirty="0"/>
          </a:p>
          <a:p>
            <a:pPr marL="0" lvl="0" indent="0">
              <a:spcBef>
                <a:spcPts val="0"/>
              </a:spcBef>
              <a:buNone/>
            </a:pPr>
            <a:endParaRPr lang="en-US" sz="1600" b="1" dirty="0"/>
          </a:p>
          <a:p>
            <a:pPr marL="0" lvl="0" indent="0">
              <a:spcBef>
                <a:spcPts val="0"/>
              </a:spcBef>
              <a:buNone/>
            </a:pPr>
            <a:endParaRPr lang="en-US" sz="1600" b="1" dirty="0"/>
          </a:p>
          <a:p>
            <a:pPr marL="0" lvl="0" indent="0">
              <a:spcBef>
                <a:spcPts val="0"/>
              </a:spcBef>
              <a:buNone/>
            </a:pPr>
            <a:endParaRPr lang="en-US" sz="1600" b="1" dirty="0"/>
          </a:p>
          <a:p>
            <a:endParaRPr lang="en-US" sz="1600" dirty="0"/>
          </a:p>
        </p:txBody>
      </p:sp>
      <p:sp>
        <p:nvSpPr>
          <p:cNvPr id="3" name="Rectangle 2">
            <a:extLst>
              <a:ext uri="{FF2B5EF4-FFF2-40B4-BE49-F238E27FC236}">
                <a16:creationId xmlns:a16="http://schemas.microsoft.com/office/drawing/2014/main" id="{8BB0C093-D397-4B3F-B2D8-1BF51AF42FBF}"/>
              </a:ext>
            </a:extLst>
          </p:cNvPr>
          <p:cNvSpPr/>
          <p:nvPr/>
        </p:nvSpPr>
        <p:spPr>
          <a:xfrm>
            <a:off x="99290" y="5858328"/>
            <a:ext cx="5378369" cy="663771"/>
          </a:xfrm>
          <a:prstGeom prst="rect">
            <a:avLst/>
          </a:prstGeom>
        </p:spPr>
        <p:txBody>
          <a:bodyPr wrap="square">
            <a:spAutoFit/>
          </a:bodyPr>
          <a:lstStyle/>
          <a:p>
            <a:pPr lvl="0" fontAlgn="auto">
              <a:lnSpc>
                <a:spcPct val="90000"/>
              </a:lnSpc>
              <a:spcBef>
                <a:spcPts val="1000"/>
              </a:spcBef>
              <a:spcAft>
                <a:spcPts val="0"/>
              </a:spcAft>
            </a:pPr>
            <a:r>
              <a:rPr lang="en-US" sz="1600" i="1" dirty="0">
                <a:solidFill>
                  <a:schemeClr val="bg1"/>
                </a:solidFill>
                <a:latin typeface="Trebuchet MS" panose="020B0603020202020204"/>
              </a:rPr>
              <a:t>Examples: </a:t>
            </a:r>
          </a:p>
          <a:p>
            <a:pPr lvl="0" fontAlgn="auto">
              <a:lnSpc>
                <a:spcPct val="90000"/>
              </a:lnSpc>
              <a:spcBef>
                <a:spcPts val="1000"/>
              </a:spcBef>
              <a:spcAft>
                <a:spcPts val="0"/>
              </a:spcAft>
            </a:pPr>
            <a:r>
              <a:rPr lang="en-US" sz="1600" i="1" dirty="0">
                <a:solidFill>
                  <a:prstClr val="white"/>
                </a:solidFill>
                <a:latin typeface="Trebuchet MS" panose="020B0603020202020204"/>
              </a:rPr>
              <a:t>Stroke, Heart Attack, Broken Arm/Leg.</a:t>
            </a:r>
          </a:p>
        </p:txBody>
      </p:sp>
      <p:sp>
        <p:nvSpPr>
          <p:cNvPr id="4" name="Rectangle 3">
            <a:extLst>
              <a:ext uri="{FF2B5EF4-FFF2-40B4-BE49-F238E27FC236}">
                <a16:creationId xmlns:a16="http://schemas.microsoft.com/office/drawing/2014/main" id="{A592BE44-8479-4E53-8290-45469D837DB1}"/>
              </a:ext>
            </a:extLst>
          </p:cNvPr>
          <p:cNvSpPr/>
          <p:nvPr/>
        </p:nvSpPr>
        <p:spPr>
          <a:xfrm>
            <a:off x="5801482" y="4639616"/>
            <a:ext cx="3016313" cy="1034129"/>
          </a:xfrm>
          <a:prstGeom prst="rect">
            <a:avLst/>
          </a:prstGeom>
        </p:spPr>
        <p:txBody>
          <a:bodyPr wrap="square">
            <a:spAutoFit/>
          </a:bodyPr>
          <a:lstStyle/>
          <a:p>
            <a:pPr lvl="0" algn="ctr" fontAlgn="auto">
              <a:lnSpc>
                <a:spcPct val="90000"/>
              </a:lnSpc>
              <a:spcBef>
                <a:spcPts val="0"/>
              </a:spcBef>
              <a:spcAft>
                <a:spcPts val="0"/>
              </a:spcAft>
            </a:pPr>
            <a:r>
              <a:rPr lang="en-US" sz="1700" b="1" dirty="0">
                <a:solidFill>
                  <a:srgbClr val="FFFF00"/>
                </a:solidFill>
                <a:latin typeface="Trebuchet MS" panose="020B0603020202020204"/>
              </a:rPr>
              <a:t>Important Fact: </a:t>
            </a:r>
          </a:p>
          <a:p>
            <a:pPr lvl="0" algn="ctr" fontAlgn="auto">
              <a:lnSpc>
                <a:spcPct val="90000"/>
              </a:lnSpc>
              <a:spcBef>
                <a:spcPts val="0"/>
              </a:spcBef>
              <a:spcAft>
                <a:spcPts val="0"/>
              </a:spcAft>
            </a:pPr>
            <a:endParaRPr lang="en-US" sz="1700" b="1" dirty="0">
              <a:solidFill>
                <a:srgbClr val="FFFF00"/>
              </a:solidFill>
              <a:latin typeface="Trebuchet MS" panose="020B0603020202020204"/>
            </a:endParaRPr>
          </a:p>
          <a:p>
            <a:pPr lvl="0" algn="ctr" fontAlgn="auto">
              <a:lnSpc>
                <a:spcPct val="90000"/>
              </a:lnSpc>
              <a:spcBef>
                <a:spcPts val="0"/>
              </a:spcBef>
              <a:spcAft>
                <a:spcPts val="0"/>
              </a:spcAft>
            </a:pPr>
            <a:r>
              <a:rPr lang="en-US" sz="1700" b="1" i="1" dirty="0">
                <a:solidFill>
                  <a:prstClr val="black"/>
                </a:solidFill>
                <a:latin typeface="Trebuchet MS" panose="020B0603020202020204"/>
              </a:rPr>
              <a:t>Emergency Care is covered outside HMO service area</a:t>
            </a:r>
          </a:p>
        </p:txBody>
      </p:sp>
      <p:pic>
        <p:nvPicPr>
          <p:cNvPr id="6" name="Picture 5">
            <a:extLst>
              <a:ext uri="{FF2B5EF4-FFF2-40B4-BE49-F238E27FC236}">
                <a16:creationId xmlns:a16="http://schemas.microsoft.com/office/drawing/2014/main" id="{31EF7EA8-220C-4130-B61D-E276C0D9C0BA}"/>
              </a:ext>
            </a:extLst>
          </p:cNvPr>
          <p:cNvPicPr>
            <a:picLocks noChangeAspect="1"/>
          </p:cNvPicPr>
          <p:nvPr/>
        </p:nvPicPr>
        <p:blipFill>
          <a:blip r:embed="rId7"/>
          <a:stretch>
            <a:fillRect/>
          </a:stretch>
        </p:blipFill>
        <p:spPr>
          <a:xfrm>
            <a:off x="5825904" y="2587398"/>
            <a:ext cx="3074853" cy="1660680"/>
          </a:xfrm>
          <a:prstGeom prst="rect">
            <a:avLst/>
          </a:prstGeom>
        </p:spPr>
      </p:pic>
    </p:spTree>
    <p:extLst>
      <p:ext uri="{BB962C8B-B14F-4D97-AF65-F5344CB8AC3E}">
        <p14:creationId xmlns:p14="http://schemas.microsoft.com/office/powerpoint/2010/main" val="1149539556"/>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3" name="Picture 7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75" name="Picture 7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77" name="Rectangle 7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80">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3" name="Picture 82">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85" name="Rectangle 84">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9" name="Picture 88">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1"/>
            <a:ext cx="3717036" cy="199787"/>
          </a:xfrm>
          <a:prstGeom prst="rect">
            <a:avLst/>
          </a:prstGeom>
        </p:spPr>
      </p:pic>
      <p:sp>
        <p:nvSpPr>
          <p:cNvPr id="24578" name="Rectangle 1026"/>
          <p:cNvSpPr>
            <a:spLocks noGrp="1" noChangeArrowheads="1"/>
          </p:cNvSpPr>
          <p:nvPr>
            <p:ph type="title"/>
          </p:nvPr>
        </p:nvSpPr>
        <p:spPr>
          <a:xfrm>
            <a:off x="510240" y="753228"/>
            <a:ext cx="3102093" cy="1080938"/>
          </a:xfrm>
        </p:spPr>
        <p:txBody>
          <a:bodyPr vert="horz" lIns="91440" tIns="45720" rIns="91440" bIns="45720" rtlCol="0" anchor="ctr">
            <a:normAutofit/>
          </a:bodyPr>
          <a:lstStyle/>
          <a:p>
            <a:r>
              <a:rPr lang="en-US" sz="2100" dirty="0"/>
              <a:t>CHOOSING NETWORK PROVIDERS</a:t>
            </a:r>
          </a:p>
        </p:txBody>
      </p:sp>
      <p:sp>
        <p:nvSpPr>
          <p:cNvPr id="2" name="TextBox 1"/>
          <p:cNvSpPr txBox="1"/>
          <p:nvPr/>
        </p:nvSpPr>
        <p:spPr>
          <a:xfrm>
            <a:off x="24897" y="2743200"/>
            <a:ext cx="3427324" cy="3575996"/>
          </a:xfrm>
          <a:prstGeom prst="rect">
            <a:avLst/>
          </a:prstGeom>
        </p:spPr>
        <p:txBody>
          <a:bodyPr vert="horz" lIns="91440" tIns="45720" rIns="91440" bIns="45720" rtlCol="0">
            <a:normAutofit/>
          </a:bodyPr>
          <a:lstStyle/>
          <a:p>
            <a:pPr>
              <a:lnSpc>
                <a:spcPct val="90000"/>
              </a:lnSpc>
              <a:spcAft>
                <a:spcPts val="600"/>
              </a:spcAft>
            </a:pPr>
            <a:r>
              <a:rPr lang="en-US" sz="1600" dirty="0">
                <a:latin typeface="+mn-lt"/>
              </a:rPr>
              <a:t>The HMO plan provides offers a low co-pay and no co-insurance for covered services with in-network providers.  </a:t>
            </a:r>
          </a:p>
          <a:p>
            <a:pPr>
              <a:lnSpc>
                <a:spcPct val="90000"/>
              </a:lnSpc>
              <a:spcAft>
                <a:spcPts val="600"/>
              </a:spcAft>
            </a:pPr>
            <a:endParaRPr lang="en-US" sz="1600" dirty="0">
              <a:latin typeface="+mn-lt"/>
            </a:endParaRPr>
          </a:p>
          <a:p>
            <a:pPr>
              <a:lnSpc>
                <a:spcPct val="90000"/>
              </a:lnSpc>
              <a:spcAft>
                <a:spcPts val="600"/>
              </a:spcAft>
            </a:pPr>
            <a:r>
              <a:rPr lang="en-US" sz="1600" dirty="0">
                <a:latin typeface="+mn-lt"/>
              </a:rPr>
              <a:t>This will result in low out of pocket expenses.  </a:t>
            </a:r>
          </a:p>
          <a:p>
            <a:pPr>
              <a:lnSpc>
                <a:spcPct val="90000"/>
              </a:lnSpc>
              <a:spcAft>
                <a:spcPts val="600"/>
              </a:spcAft>
            </a:pPr>
            <a:endParaRPr lang="en-US" sz="1600" dirty="0">
              <a:latin typeface="+mn-lt"/>
            </a:endParaRPr>
          </a:p>
          <a:p>
            <a:pPr>
              <a:lnSpc>
                <a:spcPct val="90000"/>
              </a:lnSpc>
              <a:spcAft>
                <a:spcPts val="600"/>
              </a:spcAft>
            </a:pPr>
            <a:r>
              <a:rPr lang="en-US" sz="1600" dirty="0">
                <a:latin typeface="+mn-lt"/>
              </a:rPr>
              <a:t>If you go out-of-network (with the exception of emergency care out of the HMO service area), the HMO plan will not cover these services</a:t>
            </a:r>
            <a:r>
              <a:rPr lang="en-US" sz="1200" dirty="0">
                <a:latin typeface="+mn-lt"/>
              </a:rPr>
              <a:t>.</a:t>
            </a:r>
          </a:p>
        </p:txBody>
      </p:sp>
      <p:sp>
        <p:nvSpPr>
          <p:cNvPr id="8" name="Rectangle 7">
            <a:extLst>
              <a:ext uri="{FF2B5EF4-FFF2-40B4-BE49-F238E27FC236}">
                <a16:creationId xmlns:a16="http://schemas.microsoft.com/office/drawing/2014/main" id="{BF27F93B-92A0-4038-9521-F07047094A22}"/>
              </a:ext>
            </a:extLst>
          </p:cNvPr>
          <p:cNvSpPr/>
          <p:nvPr/>
        </p:nvSpPr>
        <p:spPr>
          <a:xfrm>
            <a:off x="4028450" y="712309"/>
            <a:ext cx="4512043" cy="5007525"/>
          </a:xfrm>
          <a:prstGeom prst="rect">
            <a:avLst/>
          </a:prstGeom>
        </p:spPr>
        <p:txBody>
          <a:bodyPr wrap="square">
            <a:spAutoFit/>
          </a:bodyPr>
          <a:lstStyle/>
          <a:p>
            <a:pPr lvl="0">
              <a:lnSpc>
                <a:spcPct val="90000"/>
              </a:lnSpc>
              <a:spcAft>
                <a:spcPts val="600"/>
              </a:spcAft>
            </a:pPr>
            <a:r>
              <a:rPr lang="en-US" sz="2800" b="1" dirty="0">
                <a:solidFill>
                  <a:srgbClr val="FFFF00"/>
                </a:solidFill>
                <a:latin typeface="Trebuchet MS" panose="020B0603020202020204"/>
              </a:rPr>
              <a:t>EXAMPLES: </a:t>
            </a:r>
          </a:p>
          <a:p>
            <a:pPr lvl="0">
              <a:lnSpc>
                <a:spcPct val="90000"/>
              </a:lnSpc>
              <a:spcAft>
                <a:spcPts val="600"/>
              </a:spcAft>
            </a:pPr>
            <a:endParaRPr lang="en-US" sz="1200" b="1" dirty="0">
              <a:solidFill>
                <a:srgbClr val="FFFF00"/>
              </a:solidFill>
              <a:latin typeface="Trebuchet MS" panose="020B0603020202020204"/>
            </a:endParaRPr>
          </a:p>
          <a:p>
            <a:pPr lvl="0" algn="ctr">
              <a:lnSpc>
                <a:spcPct val="90000"/>
              </a:lnSpc>
              <a:spcAft>
                <a:spcPts val="600"/>
              </a:spcAft>
            </a:pPr>
            <a:r>
              <a:rPr lang="en-US" sz="1800" b="1" dirty="0">
                <a:solidFill>
                  <a:schemeClr val="bg1"/>
                </a:solidFill>
                <a:latin typeface="Trebuchet MS" panose="020B0603020202020204"/>
              </a:rPr>
              <a:t>Amy goes to her primary care physician for treatment of migraines and is prescribed a generic medication.  Amy should expect to pay $30 for the office co-pay and $15 at the pharmacy for the generic medication.</a:t>
            </a:r>
          </a:p>
          <a:p>
            <a:pPr lvl="0" algn="ctr">
              <a:lnSpc>
                <a:spcPct val="90000"/>
              </a:lnSpc>
              <a:spcAft>
                <a:spcPts val="600"/>
              </a:spcAft>
            </a:pPr>
            <a:endParaRPr lang="en-US" sz="1800" b="1" dirty="0">
              <a:solidFill>
                <a:schemeClr val="bg1"/>
              </a:solidFill>
              <a:latin typeface="Trebuchet MS" panose="020B0603020202020204"/>
            </a:endParaRPr>
          </a:p>
          <a:p>
            <a:pPr lvl="0" algn="ctr">
              <a:lnSpc>
                <a:spcPct val="90000"/>
              </a:lnSpc>
              <a:spcAft>
                <a:spcPts val="600"/>
              </a:spcAft>
            </a:pPr>
            <a:r>
              <a:rPr lang="en-US" sz="1800" b="1" dirty="0">
                <a:solidFill>
                  <a:schemeClr val="bg1"/>
                </a:solidFill>
                <a:latin typeface="Trebuchet MS" panose="020B0603020202020204"/>
              </a:rPr>
              <a:t>John is in an automobile accident and seriously injured.  John is admitted to the hospital and has several surgeries as a part of his recovery.  The total billed charges for the hospital stay is $150,000.  John pays a $100 copay.</a:t>
            </a:r>
          </a:p>
          <a:p>
            <a:pPr lvl="0" algn="ctr">
              <a:lnSpc>
                <a:spcPct val="90000"/>
              </a:lnSpc>
              <a:spcAft>
                <a:spcPts val="600"/>
              </a:spcAft>
            </a:pPr>
            <a:endParaRPr lang="en-US" sz="1800" dirty="0">
              <a:solidFill>
                <a:prstClr val="white"/>
              </a:solidFill>
              <a:latin typeface="Trebuchet MS" panose="020B0603020202020204"/>
            </a:endParaRPr>
          </a:p>
          <a:p>
            <a:pPr lvl="0">
              <a:lnSpc>
                <a:spcPct val="90000"/>
              </a:lnSpc>
              <a:spcAft>
                <a:spcPts val="600"/>
              </a:spcAft>
            </a:pPr>
            <a:endParaRPr lang="en-US" sz="1200" dirty="0">
              <a:solidFill>
                <a:prstClr val="white"/>
              </a:solidFill>
              <a:latin typeface="Trebuchet MS" panose="020B0603020202020204"/>
            </a:endParaRPr>
          </a:p>
          <a:p>
            <a:pPr lvl="0">
              <a:lnSpc>
                <a:spcPct val="90000"/>
              </a:lnSpc>
              <a:spcAft>
                <a:spcPts val="600"/>
              </a:spcAft>
            </a:pPr>
            <a:endParaRPr lang="en-US" sz="1200" dirty="0">
              <a:solidFill>
                <a:prstClr val="white"/>
              </a:solidFill>
              <a:latin typeface="Trebuchet MS" panose="020B0603020202020204"/>
            </a:endParaRPr>
          </a:p>
        </p:txBody>
      </p:sp>
      <p:pic>
        <p:nvPicPr>
          <p:cNvPr id="10" name="Picture 9">
            <a:extLst>
              <a:ext uri="{FF2B5EF4-FFF2-40B4-BE49-F238E27FC236}">
                <a16:creationId xmlns:a16="http://schemas.microsoft.com/office/drawing/2014/main" id="{B4078929-14CC-4487-BDF9-C7D910FC2519}"/>
              </a:ext>
            </a:extLst>
          </p:cNvPr>
          <p:cNvPicPr>
            <a:picLocks noChangeAspect="1"/>
          </p:cNvPicPr>
          <p:nvPr/>
        </p:nvPicPr>
        <p:blipFill>
          <a:blip r:embed="rId6"/>
          <a:stretch>
            <a:fillRect/>
          </a:stretch>
        </p:blipFill>
        <p:spPr>
          <a:xfrm>
            <a:off x="4946283" y="5648520"/>
            <a:ext cx="2676376" cy="847417"/>
          </a:xfrm>
          <a:prstGeom prst="rect">
            <a:avLst/>
          </a:prstGeom>
        </p:spPr>
      </p:pic>
    </p:spTree>
    <p:extLst>
      <p:ext uri="{BB962C8B-B14F-4D97-AF65-F5344CB8AC3E}">
        <p14:creationId xmlns:p14="http://schemas.microsoft.com/office/powerpoint/2010/main" val="240061825"/>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05CC-D978-491A-AC8C-31A388D515D6}"/>
              </a:ext>
            </a:extLst>
          </p:cNvPr>
          <p:cNvSpPr>
            <a:spLocks noGrp="1"/>
          </p:cNvSpPr>
          <p:nvPr>
            <p:ph type="title" idx="4294967295"/>
          </p:nvPr>
        </p:nvSpPr>
        <p:spPr>
          <a:xfrm>
            <a:off x="7848600" y="762000"/>
            <a:ext cx="1295400" cy="1081088"/>
          </a:xfrm>
        </p:spPr>
        <p:txBody>
          <a:bodyPr/>
          <a:lstStyle/>
          <a:p>
            <a:r>
              <a:rPr lang="en-US" dirty="0"/>
              <a:t>HMO</a:t>
            </a:r>
          </a:p>
        </p:txBody>
      </p:sp>
      <p:sp>
        <p:nvSpPr>
          <p:cNvPr id="3" name="Content Placeholder 2">
            <a:extLst>
              <a:ext uri="{FF2B5EF4-FFF2-40B4-BE49-F238E27FC236}">
                <a16:creationId xmlns:a16="http://schemas.microsoft.com/office/drawing/2014/main" id="{503DEF84-E2C1-4FC2-9C33-C808AFE4BE10}"/>
              </a:ext>
            </a:extLst>
          </p:cNvPr>
          <p:cNvSpPr>
            <a:spLocks noGrp="1"/>
          </p:cNvSpPr>
          <p:nvPr>
            <p:ph sz="half" idx="4294967295"/>
          </p:nvPr>
        </p:nvSpPr>
        <p:spPr>
          <a:xfrm>
            <a:off x="457200" y="692944"/>
            <a:ext cx="5783263" cy="939800"/>
          </a:xfrm>
        </p:spPr>
        <p:txBody>
          <a:bodyPr>
            <a:normAutofit fontScale="92500"/>
          </a:bodyPr>
          <a:lstStyle/>
          <a:p>
            <a:pPr marL="0" indent="0">
              <a:buNone/>
            </a:pPr>
            <a:r>
              <a:rPr lang="en-US" sz="3600" b="1" dirty="0"/>
              <a:t>Have additional questions?</a:t>
            </a:r>
          </a:p>
        </p:txBody>
      </p:sp>
      <p:sp>
        <p:nvSpPr>
          <p:cNvPr id="4" name="Content Placeholder 3">
            <a:extLst>
              <a:ext uri="{FF2B5EF4-FFF2-40B4-BE49-F238E27FC236}">
                <a16:creationId xmlns:a16="http://schemas.microsoft.com/office/drawing/2014/main" id="{2A14DC6E-C426-4A6E-9320-38D71CC06415}"/>
              </a:ext>
            </a:extLst>
          </p:cNvPr>
          <p:cNvSpPr>
            <a:spLocks noGrp="1"/>
          </p:cNvSpPr>
          <p:nvPr>
            <p:ph sz="half" idx="4294967295"/>
          </p:nvPr>
        </p:nvSpPr>
        <p:spPr>
          <a:xfrm>
            <a:off x="1371600" y="3301027"/>
            <a:ext cx="6019800" cy="2057400"/>
          </a:xfrm>
        </p:spPr>
        <p:txBody>
          <a:bodyPr/>
          <a:lstStyle/>
          <a:p>
            <a:pPr>
              <a:buFont typeface="Wingdings" panose="05000000000000000000" pitchFamily="2" charset="2"/>
              <a:buChar char="Ø"/>
            </a:pPr>
            <a:r>
              <a:rPr lang="en-US" b="1" dirty="0">
                <a:solidFill>
                  <a:srgbClr val="FFFF00"/>
                </a:solidFill>
                <a:hlinkClick r:id="rId2"/>
              </a:rPr>
              <a:t>www.myuhc.com</a:t>
            </a:r>
            <a:endParaRPr lang="en-US" b="1" dirty="0">
              <a:solidFill>
                <a:srgbClr val="FFFF00"/>
              </a:solidFill>
            </a:endParaRPr>
          </a:p>
          <a:p>
            <a:pPr>
              <a:buFont typeface="Wingdings" panose="05000000000000000000" pitchFamily="2" charset="2"/>
              <a:buChar char="Ø"/>
            </a:pPr>
            <a:r>
              <a:rPr lang="en-US" b="1" dirty="0">
                <a:solidFill>
                  <a:srgbClr val="FFFF00"/>
                </a:solidFill>
              </a:rPr>
              <a:t>Summary of Benefits and Coverage</a:t>
            </a:r>
          </a:p>
          <a:p>
            <a:pPr>
              <a:buFont typeface="Wingdings" panose="05000000000000000000" pitchFamily="2" charset="2"/>
              <a:buChar char="Ø"/>
            </a:pPr>
            <a:r>
              <a:rPr lang="en-US" b="1" dirty="0">
                <a:solidFill>
                  <a:srgbClr val="FFFF00"/>
                </a:solidFill>
              </a:rPr>
              <a:t>Employee Guide to Benefits</a:t>
            </a:r>
          </a:p>
          <a:p>
            <a:pPr>
              <a:buFont typeface="Wingdings" panose="05000000000000000000" pitchFamily="2" charset="2"/>
              <a:buChar char="Ø"/>
            </a:pPr>
            <a:r>
              <a:rPr lang="en-US" b="1" dirty="0">
                <a:solidFill>
                  <a:srgbClr val="FFFF00"/>
                </a:solidFill>
              </a:rPr>
              <a:t>UHC Customer Service</a:t>
            </a:r>
          </a:p>
        </p:txBody>
      </p:sp>
      <p:pic>
        <p:nvPicPr>
          <p:cNvPr id="8" name="Picture 7">
            <a:extLst>
              <a:ext uri="{FF2B5EF4-FFF2-40B4-BE49-F238E27FC236}">
                <a16:creationId xmlns:a16="http://schemas.microsoft.com/office/drawing/2014/main" id="{1E8D70E5-3E9F-456B-BA3A-E103480D4C74}"/>
              </a:ext>
            </a:extLst>
          </p:cNvPr>
          <p:cNvPicPr>
            <a:picLocks noChangeAspect="1"/>
          </p:cNvPicPr>
          <p:nvPr/>
        </p:nvPicPr>
        <p:blipFill>
          <a:blip r:embed="rId3"/>
          <a:stretch>
            <a:fillRect/>
          </a:stretch>
        </p:blipFill>
        <p:spPr>
          <a:xfrm>
            <a:off x="3043312" y="5562600"/>
            <a:ext cx="2676376" cy="847417"/>
          </a:xfrm>
          <a:prstGeom prst="rect">
            <a:avLst/>
          </a:prstGeom>
        </p:spPr>
      </p:pic>
      <p:sp>
        <p:nvSpPr>
          <p:cNvPr id="9" name="TextBox 8">
            <a:extLst>
              <a:ext uri="{FF2B5EF4-FFF2-40B4-BE49-F238E27FC236}">
                <a16:creationId xmlns:a16="http://schemas.microsoft.com/office/drawing/2014/main" id="{94BD8BD1-A2AC-4A87-B28B-7D90776E262A}"/>
              </a:ext>
            </a:extLst>
          </p:cNvPr>
          <p:cNvSpPr txBox="1"/>
          <p:nvPr/>
        </p:nvSpPr>
        <p:spPr>
          <a:xfrm>
            <a:off x="447675" y="1866721"/>
            <a:ext cx="6477000" cy="1200329"/>
          </a:xfrm>
          <a:prstGeom prst="rect">
            <a:avLst/>
          </a:prstGeom>
          <a:noFill/>
        </p:spPr>
        <p:txBody>
          <a:bodyPr wrap="square" rtlCol="0">
            <a:spAutoFit/>
          </a:bodyPr>
          <a:lstStyle/>
          <a:p>
            <a:r>
              <a:rPr lang="en-US" dirty="0">
                <a:solidFill>
                  <a:schemeClr val="bg2">
                    <a:lumMod val="60000"/>
                    <a:lumOff val="40000"/>
                  </a:schemeClr>
                </a:solidFill>
              </a:rPr>
              <a:t>Additional information and resources are available at:</a:t>
            </a:r>
          </a:p>
        </p:txBody>
      </p:sp>
    </p:spTree>
    <p:extLst>
      <p:ext uri="{BB962C8B-B14F-4D97-AF65-F5344CB8AC3E}">
        <p14:creationId xmlns:p14="http://schemas.microsoft.com/office/powerpoint/2010/main" val="1522308604"/>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3" name="Picture 72">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75" name="Picture 74">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77" name="Rectangle 76">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80">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83" name="Picture 82">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9144000" cy="6858000"/>
          </a:xfrm>
          <a:prstGeom prst="rect">
            <a:avLst/>
          </a:prstGeom>
        </p:spPr>
      </p:pic>
      <p:sp>
        <p:nvSpPr>
          <p:cNvPr id="85" name="Rectangle 84">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87" name="Picture 86">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89" name="Rectangle 88">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746" name="Rectangle 1026"/>
          <p:cNvSpPr>
            <a:spLocks noGrp="1" noChangeArrowheads="1"/>
          </p:cNvSpPr>
          <p:nvPr>
            <p:ph type="subTitle" idx="4294967295"/>
          </p:nvPr>
        </p:nvSpPr>
        <p:spPr>
          <a:xfrm>
            <a:off x="409127" y="2748035"/>
            <a:ext cx="2804458" cy="1116622"/>
          </a:xfrm>
        </p:spPr>
        <p:txBody>
          <a:bodyPr vert="horz" lIns="91440" tIns="45720" rIns="91440" bIns="45720" rtlCol="0">
            <a:normAutofit fontScale="70000" lnSpcReduction="20000"/>
          </a:bodyPr>
          <a:lstStyle/>
          <a:p>
            <a:pPr marL="0" indent="0" algn="ctr">
              <a:buNone/>
            </a:pPr>
            <a:endParaRPr lang="en-US" sz="1700" b="1" dirty="0"/>
          </a:p>
          <a:p>
            <a:pPr marL="0" indent="0" algn="ctr">
              <a:buNone/>
            </a:pPr>
            <a:r>
              <a:rPr lang="en-US" b="1" dirty="0"/>
              <a:t>PPO HEALTH PLAN</a:t>
            </a:r>
          </a:p>
          <a:p>
            <a:pPr marL="0" indent="0" algn="ctr">
              <a:buNone/>
            </a:pPr>
            <a:r>
              <a:rPr lang="en-US" b="1" dirty="0"/>
              <a:t>(Group Indemnity Plan)</a:t>
            </a:r>
          </a:p>
          <a:p>
            <a:pPr marL="0" indent="0" algn="ctr">
              <a:buNone/>
            </a:pPr>
            <a:r>
              <a:rPr lang="en-US" sz="1700" b="1" dirty="0"/>
              <a:t>Administered by</a:t>
            </a:r>
          </a:p>
        </p:txBody>
      </p:sp>
      <p:pic>
        <p:nvPicPr>
          <p:cNvPr id="2" name="Picture 1">
            <a:extLst>
              <a:ext uri="{FF2B5EF4-FFF2-40B4-BE49-F238E27FC236}">
                <a16:creationId xmlns:a16="http://schemas.microsoft.com/office/drawing/2014/main" id="{FB6AB77C-8FD6-44B6-A0EC-6C9CA382D05E}"/>
              </a:ext>
            </a:extLst>
          </p:cNvPr>
          <p:cNvPicPr>
            <a:picLocks noChangeAspect="1"/>
          </p:cNvPicPr>
          <p:nvPr/>
        </p:nvPicPr>
        <p:blipFill>
          <a:blip r:embed="rId7"/>
          <a:stretch>
            <a:fillRect/>
          </a:stretch>
        </p:blipFill>
        <p:spPr>
          <a:xfrm>
            <a:off x="4155080" y="1243445"/>
            <a:ext cx="4554882" cy="2262258"/>
          </a:xfrm>
          <a:prstGeom prst="rect">
            <a:avLst/>
          </a:prstGeom>
          <a:effectLst>
            <a:outerShdw blurRad="50800" dist="50800" dir="5400000" algn="ctr" rotWithShape="0">
              <a:srgbClr val="000000">
                <a:alpha val="0"/>
              </a:srgbClr>
            </a:outerShdw>
          </a:effectLst>
        </p:spPr>
      </p:pic>
      <p:pic>
        <p:nvPicPr>
          <p:cNvPr id="3" name="Picture 2">
            <a:extLst>
              <a:ext uri="{FF2B5EF4-FFF2-40B4-BE49-F238E27FC236}">
                <a16:creationId xmlns:a16="http://schemas.microsoft.com/office/drawing/2014/main" id="{A4DE8E82-3FF2-428A-8801-64B04A2CAD7E}"/>
              </a:ext>
            </a:extLst>
          </p:cNvPr>
          <p:cNvPicPr>
            <a:picLocks noChangeAspect="1"/>
          </p:cNvPicPr>
          <p:nvPr/>
        </p:nvPicPr>
        <p:blipFill>
          <a:blip r:embed="rId8"/>
          <a:stretch>
            <a:fillRect/>
          </a:stretch>
        </p:blipFill>
        <p:spPr>
          <a:xfrm>
            <a:off x="4149209" y="4370490"/>
            <a:ext cx="4566624" cy="1472264"/>
          </a:xfrm>
          <a:prstGeom prst="rect">
            <a:avLst/>
          </a:prstGeom>
        </p:spPr>
      </p:pic>
    </p:spTree>
    <p:extLst>
      <p:ext uri="{BB962C8B-B14F-4D97-AF65-F5344CB8AC3E}">
        <p14:creationId xmlns:p14="http://schemas.microsoft.com/office/powerpoint/2010/main" val="836634864"/>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Picture 138">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1" name="Rectangle 140">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5" name="Picture 144">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pic>
        <p:nvPicPr>
          <p:cNvPr id="6146" name="Picture 2" descr="Image result for blue cross blue shield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0314" y="2438400"/>
            <a:ext cx="2518858" cy="1246835"/>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32770" name="Rectangle 2"/>
          <p:cNvSpPr>
            <a:spLocks noGrp="1" noChangeArrowheads="1"/>
          </p:cNvSpPr>
          <p:nvPr>
            <p:ph type="title"/>
          </p:nvPr>
        </p:nvSpPr>
        <p:spPr>
          <a:xfrm>
            <a:off x="510240" y="753228"/>
            <a:ext cx="5315664" cy="1080938"/>
          </a:xfrm>
        </p:spPr>
        <p:txBody>
          <a:bodyPr>
            <a:normAutofit/>
          </a:bodyPr>
          <a:lstStyle/>
          <a:p>
            <a:pPr marL="0" indent="0" eaLnBrk="1" hangingPunct="1"/>
            <a:r>
              <a:rPr lang="en-US" b="1" dirty="0">
                <a:latin typeface="Bookman Old Style" panose="02050604050505020204" pitchFamily="18" charset="0"/>
              </a:rPr>
              <a:t>GROUP INDEMNITY </a:t>
            </a:r>
            <a:br>
              <a:rPr lang="en-US" b="1" dirty="0">
                <a:latin typeface="Bookman Old Style" panose="02050604050505020204" pitchFamily="18" charset="0"/>
              </a:rPr>
            </a:br>
            <a:r>
              <a:rPr lang="en-US" b="1" dirty="0">
                <a:latin typeface="Bookman Old Style" panose="02050604050505020204" pitchFamily="18" charset="0"/>
              </a:rPr>
              <a:t>PPO HEALTH PLAN</a:t>
            </a:r>
          </a:p>
        </p:txBody>
      </p:sp>
      <p:sp>
        <p:nvSpPr>
          <p:cNvPr id="197635" name="Rectangle 3"/>
          <p:cNvSpPr>
            <a:spLocks noGrp="1" noChangeArrowheads="1"/>
          </p:cNvSpPr>
          <p:nvPr>
            <p:ph idx="1"/>
          </p:nvPr>
        </p:nvSpPr>
        <p:spPr>
          <a:xfrm>
            <a:off x="76200" y="2336873"/>
            <a:ext cx="5430809" cy="4263498"/>
          </a:xfrm>
        </p:spPr>
        <p:txBody>
          <a:bodyPr>
            <a:normAutofit/>
          </a:bodyPr>
          <a:lstStyle/>
          <a:p>
            <a:pPr eaLnBrk="1" hangingPunct="1"/>
            <a:r>
              <a:rPr lang="en-US" sz="2000" b="1" dirty="0">
                <a:latin typeface="Bookman Old Style" panose="02050604050505020204" pitchFamily="18" charset="0"/>
              </a:rPr>
              <a:t>Deductible / Coinsurance plan</a:t>
            </a:r>
          </a:p>
          <a:p>
            <a:pPr lvl="1">
              <a:buFont typeface="Wingdings" panose="05000000000000000000" pitchFamily="2" charset="2"/>
              <a:buChar char="ü"/>
            </a:pPr>
            <a:r>
              <a:rPr lang="en-US" sz="1400" b="1" dirty="0">
                <a:solidFill>
                  <a:srgbClr val="FFFF00"/>
                </a:solidFill>
                <a:latin typeface="Bookman Old Style" panose="02050604050505020204" pitchFamily="18" charset="0"/>
              </a:rPr>
              <a:t>$250 Individual Deductible</a:t>
            </a:r>
          </a:p>
          <a:p>
            <a:pPr lvl="1">
              <a:buFont typeface="Wingdings" panose="05000000000000000000" pitchFamily="2" charset="2"/>
              <a:buChar char="ü"/>
            </a:pPr>
            <a:r>
              <a:rPr lang="en-US" sz="1400" b="1" dirty="0">
                <a:solidFill>
                  <a:srgbClr val="FFFF00"/>
                </a:solidFill>
                <a:latin typeface="Bookman Old Style" panose="02050604050505020204" pitchFamily="18" charset="0"/>
              </a:rPr>
              <a:t>$1,000 Co-Insurance</a:t>
            </a:r>
          </a:p>
          <a:p>
            <a:pPr lvl="1">
              <a:buFont typeface="Wingdings" panose="05000000000000000000" pitchFamily="2" charset="2"/>
              <a:buChar char="ü"/>
            </a:pPr>
            <a:r>
              <a:rPr lang="en-US" sz="1400" b="1" dirty="0">
                <a:solidFill>
                  <a:srgbClr val="FFFF00"/>
                </a:solidFill>
                <a:latin typeface="Bookman Old Style" panose="02050604050505020204" pitchFamily="18" charset="0"/>
              </a:rPr>
              <a:t>$1,250 Total Individual Out of Pocket Maximum </a:t>
            </a:r>
          </a:p>
          <a:p>
            <a:pPr eaLnBrk="1" hangingPunct="1"/>
            <a:r>
              <a:rPr lang="en-US" sz="1800" b="1" dirty="0">
                <a:latin typeface="Bookman Old Style" panose="02050604050505020204" pitchFamily="18" charset="0"/>
              </a:rPr>
              <a:t>Out of network coverage with separate deductible, coinsurance</a:t>
            </a:r>
          </a:p>
          <a:p>
            <a:pPr lvl="1">
              <a:buFont typeface="Wingdings" panose="05000000000000000000" pitchFamily="2" charset="2"/>
              <a:buChar char="ü"/>
            </a:pPr>
            <a:r>
              <a:rPr lang="en-US" sz="1400" b="1" dirty="0">
                <a:solidFill>
                  <a:srgbClr val="FFFF00"/>
                </a:solidFill>
                <a:latin typeface="Bookman Old Style" panose="02050604050505020204" pitchFamily="18" charset="0"/>
              </a:rPr>
              <a:t>$3,300 Total Individual Out of Pocket Maximum </a:t>
            </a:r>
          </a:p>
          <a:p>
            <a:pPr eaLnBrk="1" hangingPunct="1"/>
            <a:r>
              <a:rPr lang="en-US" sz="1800" b="1" dirty="0">
                <a:latin typeface="Bookman Old Style" panose="02050604050505020204" pitchFamily="18" charset="0"/>
              </a:rPr>
              <a:t>Greater physician choice flexibility, no PCP required</a:t>
            </a:r>
          </a:p>
          <a:p>
            <a:r>
              <a:rPr lang="en-US" sz="1800" b="1" dirty="0">
                <a:latin typeface="Bookman Old Style" panose="02050604050505020204" pitchFamily="18" charset="0"/>
              </a:rPr>
              <a:t>Prescription Plan - Prime Therapeutics </a:t>
            </a:r>
          </a:p>
          <a:p>
            <a:pPr lvl="1">
              <a:buFont typeface="Wingdings" panose="05000000000000000000" pitchFamily="2" charset="2"/>
              <a:buChar char="ü"/>
            </a:pPr>
            <a:r>
              <a:rPr lang="en-US" sz="1400" b="1" dirty="0">
                <a:solidFill>
                  <a:srgbClr val="FFFF00"/>
                </a:solidFill>
                <a:latin typeface="Bookman Old Style" panose="02050604050505020204" pitchFamily="18" charset="0"/>
              </a:rPr>
              <a:t>$15 generic</a:t>
            </a:r>
          </a:p>
          <a:p>
            <a:pPr lvl="1">
              <a:buFont typeface="Wingdings" panose="05000000000000000000" pitchFamily="2" charset="2"/>
              <a:buChar char="ü"/>
            </a:pPr>
            <a:r>
              <a:rPr lang="en-US" sz="1400" b="1" dirty="0">
                <a:solidFill>
                  <a:srgbClr val="FFFF00"/>
                </a:solidFill>
                <a:latin typeface="Bookman Old Style" panose="02050604050505020204" pitchFamily="18" charset="0"/>
              </a:rPr>
              <a:t>$30 brand </a:t>
            </a:r>
          </a:p>
          <a:p>
            <a:pPr eaLnBrk="1" hangingPunct="1"/>
            <a:r>
              <a:rPr lang="en-US" sz="1800" b="1" dirty="0">
                <a:latin typeface="Bookman Old Style" panose="02050604050505020204" pitchFamily="18" charset="0"/>
              </a:rPr>
              <a:t>Mail Order plan </a:t>
            </a:r>
          </a:p>
          <a:p>
            <a:pPr lvl="1">
              <a:buFont typeface="Wingdings" panose="05000000000000000000" pitchFamily="2" charset="2"/>
              <a:buChar char="ü"/>
            </a:pPr>
            <a:r>
              <a:rPr lang="en-US" sz="1400" b="1" dirty="0">
                <a:solidFill>
                  <a:srgbClr val="FFFF00"/>
                </a:solidFill>
                <a:latin typeface="Bookman Old Style" panose="02050604050505020204" pitchFamily="18" charset="0"/>
              </a:rPr>
              <a:t>90 day supply for 2 copays</a:t>
            </a:r>
            <a:endParaRPr lang="en-US" sz="1200" b="1" dirty="0">
              <a:solidFill>
                <a:srgbClr val="FFFF00"/>
              </a:solidFill>
              <a:latin typeface="Bookman Old Style" panose="02050604050505020204" pitchFamily="18" charset="0"/>
            </a:endParaRPr>
          </a:p>
        </p:txBody>
      </p:sp>
      <p:sp>
        <p:nvSpPr>
          <p:cNvPr id="2" name="Rectangle 1">
            <a:extLst>
              <a:ext uri="{FF2B5EF4-FFF2-40B4-BE49-F238E27FC236}">
                <a16:creationId xmlns:a16="http://schemas.microsoft.com/office/drawing/2014/main" id="{61FB24E8-C5F8-4665-8BA7-50C82B79AD8B}"/>
              </a:ext>
            </a:extLst>
          </p:cNvPr>
          <p:cNvSpPr/>
          <p:nvPr/>
        </p:nvSpPr>
        <p:spPr>
          <a:xfrm>
            <a:off x="5989451" y="5715000"/>
            <a:ext cx="2820591" cy="885371"/>
          </a:xfrm>
          <a:prstGeom prst="rect">
            <a:avLst/>
          </a:prstGeom>
        </p:spPr>
        <p:txBody>
          <a:bodyPr wrap="square">
            <a:spAutoFit/>
          </a:bodyPr>
          <a:lstStyle/>
          <a:p>
            <a:pPr lvl="0" algn="ctr" fontAlgn="auto">
              <a:lnSpc>
                <a:spcPct val="90000"/>
              </a:lnSpc>
              <a:spcBef>
                <a:spcPts val="1000"/>
              </a:spcBef>
              <a:spcAft>
                <a:spcPts val="0"/>
              </a:spcAft>
            </a:pPr>
            <a:r>
              <a:rPr lang="en-US" sz="1600" b="1" dirty="0">
                <a:solidFill>
                  <a:srgbClr val="FFFF00"/>
                </a:solidFill>
                <a:latin typeface="Bookman Old Style" panose="02050604050505020204" pitchFamily="18" charset="0"/>
              </a:rPr>
              <a:t>Important Fact: </a:t>
            </a:r>
          </a:p>
          <a:p>
            <a:pPr lvl="0" algn="ctr" fontAlgn="auto">
              <a:lnSpc>
                <a:spcPct val="90000"/>
              </a:lnSpc>
              <a:spcBef>
                <a:spcPts val="1000"/>
              </a:spcBef>
              <a:spcAft>
                <a:spcPts val="0"/>
              </a:spcAft>
            </a:pPr>
            <a:r>
              <a:rPr lang="en-US" sz="1600" b="1" i="1" dirty="0">
                <a:solidFill>
                  <a:schemeClr val="bg1"/>
                </a:solidFill>
                <a:latin typeface="Bookman Old Style" panose="02050604050505020204" pitchFamily="18" charset="0"/>
              </a:rPr>
              <a:t>BCBS offers members Nationwide coverage</a:t>
            </a:r>
          </a:p>
        </p:txBody>
      </p:sp>
      <p:pic>
        <p:nvPicPr>
          <p:cNvPr id="3" name="Picture 2">
            <a:extLst>
              <a:ext uri="{FF2B5EF4-FFF2-40B4-BE49-F238E27FC236}">
                <a16:creationId xmlns:a16="http://schemas.microsoft.com/office/drawing/2014/main" id="{A324CCF6-A713-4E27-ABE8-CE5E0F3BF258}"/>
              </a:ext>
            </a:extLst>
          </p:cNvPr>
          <p:cNvPicPr>
            <a:picLocks noChangeAspect="1"/>
          </p:cNvPicPr>
          <p:nvPr/>
        </p:nvPicPr>
        <p:blipFill>
          <a:blip r:embed="rId6"/>
          <a:stretch>
            <a:fillRect/>
          </a:stretch>
        </p:blipFill>
        <p:spPr>
          <a:xfrm>
            <a:off x="5975287" y="4134806"/>
            <a:ext cx="2728913" cy="879792"/>
          </a:xfrm>
          <a:prstGeom prst="rect">
            <a:avLst/>
          </a:prstGeom>
        </p:spPr>
      </p:pic>
    </p:spTree>
    <p:extLst>
      <p:ext uri="{BB962C8B-B14F-4D97-AF65-F5344CB8AC3E}">
        <p14:creationId xmlns:p14="http://schemas.microsoft.com/office/powerpoint/2010/main" val="276839325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A64D3-EE08-4C98-8906-06BC4E2CB9F9}"/>
              </a:ext>
            </a:extLst>
          </p:cNvPr>
          <p:cNvPicPr>
            <a:picLocks noChangeAspect="1"/>
          </p:cNvPicPr>
          <p:nvPr/>
        </p:nvPicPr>
        <p:blipFill>
          <a:blip r:embed="rId3"/>
          <a:stretch>
            <a:fillRect/>
          </a:stretch>
        </p:blipFill>
        <p:spPr>
          <a:xfrm>
            <a:off x="7620000" y="683977"/>
            <a:ext cx="1524000" cy="1150189"/>
          </a:xfrm>
          <a:prstGeom prst="rect">
            <a:avLst/>
          </a:prstGeom>
          <a:ln>
            <a:noFill/>
          </a:ln>
          <a:effectLst>
            <a:outerShdw blurRad="76200" dist="63500" dir="5040000" algn="tl" rotWithShape="0">
              <a:srgbClr val="000000">
                <a:alpha val="41000"/>
              </a:srgbClr>
            </a:outerShdw>
          </a:effectLst>
        </p:spPr>
      </p:pic>
      <p:sp>
        <p:nvSpPr>
          <p:cNvPr id="2" name="Title 1"/>
          <p:cNvSpPr>
            <a:spLocks noGrp="1"/>
          </p:cNvSpPr>
          <p:nvPr>
            <p:ph type="title"/>
          </p:nvPr>
        </p:nvSpPr>
        <p:spPr>
          <a:xfrm>
            <a:off x="510240" y="753228"/>
            <a:ext cx="7210396" cy="1080938"/>
          </a:xfrm>
        </p:spPr>
        <p:txBody>
          <a:bodyPr>
            <a:normAutofit/>
          </a:bodyPr>
          <a:lstStyle/>
          <a:p>
            <a:r>
              <a:rPr lang="en-US" b="1" dirty="0">
                <a:latin typeface="Bookman Old Style" panose="02050604050505020204" pitchFamily="18" charset="0"/>
              </a:rPr>
              <a:t>Paid Leave</a:t>
            </a:r>
          </a:p>
        </p:txBody>
      </p:sp>
      <p:sp>
        <p:nvSpPr>
          <p:cNvPr id="3" name="Content Placeholder 2"/>
          <p:cNvSpPr>
            <a:spLocks noGrp="1"/>
          </p:cNvSpPr>
          <p:nvPr>
            <p:ph idx="1"/>
          </p:nvPr>
        </p:nvSpPr>
        <p:spPr>
          <a:xfrm>
            <a:off x="510240" y="2590799"/>
            <a:ext cx="6804959" cy="3345389"/>
          </a:xfrm>
        </p:spPr>
        <p:txBody>
          <a:bodyPr>
            <a:normAutofit/>
          </a:bodyPr>
          <a:lstStyle/>
          <a:p>
            <a:pPr lvl="1"/>
            <a:r>
              <a:rPr lang="en-US" sz="3600" dirty="0">
                <a:latin typeface="Bookman Old Style" panose="02050604050505020204" pitchFamily="18" charset="0"/>
              </a:rPr>
              <a:t>Paid Holidays</a:t>
            </a:r>
          </a:p>
          <a:p>
            <a:pPr lvl="1"/>
            <a:r>
              <a:rPr lang="en-US" sz="3600" dirty="0">
                <a:latin typeface="Bookman Old Style" panose="02050604050505020204" pitchFamily="18" charset="0"/>
              </a:rPr>
              <a:t>Sick Leave</a:t>
            </a:r>
          </a:p>
          <a:p>
            <a:pPr lvl="1"/>
            <a:r>
              <a:rPr lang="en-US" sz="3600" dirty="0">
                <a:latin typeface="Bookman Old Style" panose="02050604050505020204" pitchFamily="18" charset="0"/>
              </a:rPr>
              <a:t>Vacation Leave</a:t>
            </a:r>
          </a:p>
          <a:p>
            <a:pPr lvl="1"/>
            <a:r>
              <a:rPr lang="en-US" sz="3600" dirty="0">
                <a:latin typeface="Bookman Old Style" panose="02050604050505020204" pitchFamily="18" charset="0"/>
              </a:rPr>
              <a:t>Sick Leave Conversion</a:t>
            </a:r>
          </a:p>
          <a:p>
            <a:pPr lvl="1"/>
            <a:r>
              <a:rPr lang="en-US" sz="3600" dirty="0">
                <a:latin typeface="Bookman Old Style" panose="02050604050505020204" pitchFamily="18" charset="0"/>
              </a:rPr>
              <a:t>Sick Leave Bonus</a:t>
            </a:r>
          </a:p>
          <a:p>
            <a:pPr marL="457200" lvl="1" indent="0">
              <a:buNone/>
            </a:pPr>
            <a:endParaRPr lang="en-US" sz="1700" dirty="0">
              <a:latin typeface="Bookman Old Style" panose="02050604050505020204" pitchFamily="18" charset="0"/>
            </a:endParaRPr>
          </a:p>
        </p:txBody>
      </p:sp>
    </p:spTree>
    <p:extLst>
      <p:ext uri="{BB962C8B-B14F-4D97-AF65-F5344CB8AC3E}">
        <p14:creationId xmlns:p14="http://schemas.microsoft.com/office/powerpoint/2010/main" val="123563141"/>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3" name="Rectangle 3"/>
          <p:cNvSpPr>
            <a:spLocks noGrp="1" noChangeArrowheads="1"/>
          </p:cNvSpPr>
          <p:nvPr>
            <p:ph idx="1"/>
          </p:nvPr>
        </p:nvSpPr>
        <p:spPr>
          <a:xfrm>
            <a:off x="7848600" y="988897"/>
            <a:ext cx="1143000" cy="609600"/>
          </a:xfrm>
        </p:spPr>
        <p:txBody>
          <a:bodyPr>
            <a:normAutofit/>
          </a:bodyPr>
          <a:lstStyle/>
          <a:p>
            <a:pPr eaLnBrk="1" hangingPunct="1">
              <a:buFontTx/>
              <a:buNone/>
            </a:pPr>
            <a:r>
              <a:rPr lang="en-US" sz="3600" dirty="0">
                <a:solidFill>
                  <a:srgbClr val="FFFFFF"/>
                </a:solidFill>
                <a:latin typeface="Bookman Old Style" panose="02050604050505020204" pitchFamily="18" charset="0"/>
              </a:rPr>
              <a:t>PPO</a:t>
            </a:r>
          </a:p>
        </p:txBody>
      </p:sp>
      <p:sp>
        <p:nvSpPr>
          <p:cNvPr id="343044" name="Rectangle 4"/>
          <p:cNvSpPr>
            <a:spLocks noChangeArrowheads="1"/>
          </p:cNvSpPr>
          <p:nvPr/>
        </p:nvSpPr>
        <p:spPr bwMode="auto">
          <a:xfrm>
            <a:off x="268586" y="2133600"/>
            <a:ext cx="8839200" cy="3962400"/>
          </a:xfrm>
          <a:prstGeom prst="rect">
            <a:avLst/>
          </a:prstGeom>
          <a:noFill/>
          <a:ln w="9525">
            <a:noFill/>
            <a:miter lim="800000"/>
            <a:headEnd/>
            <a:tailEnd/>
          </a:ln>
        </p:spPr>
        <p:txBody>
          <a:bodyPr/>
          <a:lstStyle/>
          <a:p>
            <a:pPr lvl="0">
              <a:spcBef>
                <a:spcPct val="20000"/>
              </a:spcBef>
            </a:pPr>
            <a:r>
              <a:rPr lang="en-US" sz="2000" b="1" dirty="0">
                <a:solidFill>
                  <a:srgbClr val="FFFF00"/>
                </a:solidFill>
                <a:latin typeface="Bookman Old Style" panose="02050604050505020204" pitchFamily="18" charset="0"/>
              </a:rPr>
              <a:t>John goes to a in-network general practice provider for treatment of an ulcer.  </a:t>
            </a:r>
            <a:r>
              <a:rPr lang="en-US" sz="2000" dirty="0">
                <a:solidFill>
                  <a:srgbClr val="FFFFFF"/>
                </a:solidFill>
                <a:latin typeface="Bookman Old Style" panose="02050604050505020204" pitchFamily="18" charset="0"/>
              </a:rPr>
              <a:t>The provider bills BCBS $150 for the visit. John pays a $15 copay and since he has met his deductible pays an additional $10 in coinsurance of the allowable charges of $100. </a:t>
            </a:r>
          </a:p>
          <a:p>
            <a:pPr lvl="0">
              <a:spcBef>
                <a:spcPct val="20000"/>
              </a:spcBef>
            </a:pPr>
            <a:endParaRPr lang="en-US" sz="2000" b="1" dirty="0">
              <a:solidFill>
                <a:srgbClr val="FFFF00"/>
              </a:solidFill>
              <a:latin typeface="Bookman Old Style" panose="02050604050505020204" pitchFamily="18" charset="0"/>
            </a:endParaRPr>
          </a:p>
          <a:p>
            <a:pPr lvl="0">
              <a:spcBef>
                <a:spcPct val="20000"/>
              </a:spcBef>
            </a:pPr>
            <a:r>
              <a:rPr lang="en-US" sz="2000" b="1" dirty="0">
                <a:solidFill>
                  <a:srgbClr val="FFFF00"/>
                </a:solidFill>
                <a:latin typeface="Bookman Old Style" panose="02050604050505020204" pitchFamily="18" charset="0"/>
              </a:rPr>
              <a:t>What if John had not met his deductible? </a:t>
            </a:r>
            <a:r>
              <a:rPr lang="en-US" sz="2000" dirty="0">
                <a:solidFill>
                  <a:srgbClr val="FFFFFF"/>
                </a:solidFill>
                <a:latin typeface="Bookman Old Style" panose="02050604050505020204" pitchFamily="18" charset="0"/>
              </a:rPr>
              <a:t>John would pay the $100, which would apply to the deductible.</a:t>
            </a:r>
          </a:p>
          <a:p>
            <a:pPr lvl="0">
              <a:spcBef>
                <a:spcPct val="20000"/>
              </a:spcBef>
            </a:pPr>
            <a:endParaRPr lang="en-US" sz="2000" dirty="0">
              <a:solidFill>
                <a:srgbClr val="FFFFFF"/>
              </a:solidFill>
              <a:latin typeface="Bookman Old Style" panose="02050604050505020204" pitchFamily="18" charset="0"/>
            </a:endParaRPr>
          </a:p>
          <a:p>
            <a:pPr>
              <a:spcBef>
                <a:spcPct val="20000"/>
              </a:spcBef>
            </a:pPr>
            <a:r>
              <a:rPr lang="en-US" sz="2000" b="1" dirty="0">
                <a:solidFill>
                  <a:srgbClr val="FFFF00"/>
                </a:solidFill>
                <a:latin typeface="Bookman Old Style" panose="02050604050505020204" pitchFamily="18" charset="0"/>
              </a:rPr>
              <a:t>What is John’s total responsibility if he had in-network claims totaling $10,000? </a:t>
            </a:r>
            <a:r>
              <a:rPr lang="en-US" sz="2000" dirty="0">
                <a:solidFill>
                  <a:srgbClr val="FFFFFF"/>
                </a:solidFill>
                <a:latin typeface="Bookman Old Style" panose="02050604050505020204" pitchFamily="18" charset="0"/>
              </a:rPr>
              <a:t>John would pay $1,250.  After this amount the plan pays at 100%.</a:t>
            </a:r>
          </a:p>
          <a:p>
            <a:pPr lvl="0">
              <a:spcBef>
                <a:spcPct val="20000"/>
              </a:spcBef>
            </a:pPr>
            <a:endParaRPr lang="en-US" sz="2000" dirty="0">
              <a:solidFill>
                <a:srgbClr val="FFFFFF"/>
              </a:solidFill>
              <a:latin typeface="Bookman Old Style" panose="02050604050505020204" pitchFamily="18" charset="0"/>
            </a:endParaRPr>
          </a:p>
          <a:p>
            <a:pPr lvl="0">
              <a:spcBef>
                <a:spcPct val="20000"/>
              </a:spcBef>
            </a:pPr>
            <a:endParaRPr lang="en-US" sz="2000" dirty="0">
              <a:solidFill>
                <a:srgbClr val="FFFFFF"/>
              </a:solidFill>
              <a:latin typeface="Bookman Old Style" panose="02050604050505020204" pitchFamily="18" charset="0"/>
            </a:endParaRPr>
          </a:p>
          <a:p>
            <a:pPr>
              <a:spcBef>
                <a:spcPct val="20000"/>
              </a:spcBef>
            </a:pPr>
            <a:endParaRPr lang="en-US" sz="2000" dirty="0">
              <a:solidFill>
                <a:srgbClr val="FFFFFF"/>
              </a:solidFill>
              <a:latin typeface="Bookman Old Style" panose="02050604050505020204" pitchFamily="18" charset="0"/>
            </a:endParaRPr>
          </a:p>
        </p:txBody>
      </p:sp>
      <p:sp>
        <p:nvSpPr>
          <p:cNvPr id="2" name="Title 1">
            <a:extLst>
              <a:ext uri="{FF2B5EF4-FFF2-40B4-BE49-F238E27FC236}">
                <a16:creationId xmlns:a16="http://schemas.microsoft.com/office/drawing/2014/main" id="{8365F6C9-6798-4C90-BAF3-8ED6C1F1614D}"/>
              </a:ext>
            </a:extLst>
          </p:cNvPr>
          <p:cNvSpPr>
            <a:spLocks noGrp="1"/>
          </p:cNvSpPr>
          <p:nvPr>
            <p:ph type="title"/>
          </p:nvPr>
        </p:nvSpPr>
        <p:spPr>
          <a:xfrm>
            <a:off x="0" y="753228"/>
            <a:ext cx="7428173" cy="1080938"/>
          </a:xfrm>
        </p:spPr>
        <p:txBody>
          <a:bodyPr>
            <a:normAutofit/>
          </a:bodyPr>
          <a:lstStyle/>
          <a:p>
            <a:pPr marL="228600" lvl="0" indent="-228600">
              <a:spcBef>
                <a:spcPts val="1000"/>
              </a:spcBef>
            </a:pPr>
            <a:r>
              <a:rPr lang="en-US" sz="2400" b="1" dirty="0">
                <a:solidFill>
                  <a:srgbClr val="FFFFFF"/>
                </a:solidFill>
                <a:latin typeface="Bookman Old Style" panose="02050604050505020204" pitchFamily="18" charset="0"/>
                <a:ea typeface="+mn-ea"/>
                <a:cs typeface="+mn-cs"/>
              </a:rPr>
              <a:t>Why should I use a Blue Preferred provider?</a:t>
            </a:r>
            <a:br>
              <a:rPr lang="en-US" sz="2400" dirty="0">
                <a:solidFill>
                  <a:srgbClr val="FFFFFF"/>
                </a:solidFill>
                <a:latin typeface="Bookman Old Style" panose="02050604050505020204" pitchFamily="18" charset="0"/>
                <a:ea typeface="+mn-ea"/>
                <a:cs typeface="+mn-cs"/>
              </a:rPr>
            </a:br>
            <a:endParaRPr lang="en-US" dirty="0"/>
          </a:p>
        </p:txBody>
      </p:sp>
      <p:sp>
        <p:nvSpPr>
          <p:cNvPr id="3" name="Rectangle 2">
            <a:extLst>
              <a:ext uri="{FF2B5EF4-FFF2-40B4-BE49-F238E27FC236}">
                <a16:creationId xmlns:a16="http://schemas.microsoft.com/office/drawing/2014/main" id="{C8F7A69A-2CEE-4DF3-AB80-64D580F22F32}"/>
              </a:ext>
            </a:extLst>
          </p:cNvPr>
          <p:cNvSpPr/>
          <p:nvPr/>
        </p:nvSpPr>
        <p:spPr>
          <a:xfrm>
            <a:off x="1143000" y="6031468"/>
            <a:ext cx="6553200" cy="369332"/>
          </a:xfrm>
          <a:prstGeom prst="rect">
            <a:avLst/>
          </a:prstGeom>
        </p:spPr>
        <p:txBody>
          <a:bodyPr wrap="square">
            <a:spAutoFit/>
          </a:bodyPr>
          <a:lstStyle/>
          <a:p>
            <a:pPr lvl="0" algn="ctr" fontAlgn="auto">
              <a:lnSpc>
                <a:spcPct val="90000"/>
              </a:lnSpc>
              <a:spcBef>
                <a:spcPct val="20000"/>
              </a:spcBef>
              <a:spcAft>
                <a:spcPts val="0"/>
              </a:spcAft>
            </a:pPr>
            <a:r>
              <a:rPr lang="en-US" sz="2000" dirty="0">
                <a:solidFill>
                  <a:srgbClr val="FFFFFF"/>
                </a:solidFill>
                <a:latin typeface="Bookman Old Style" panose="02050604050505020204" pitchFamily="18" charset="0"/>
              </a:rPr>
              <a:t>Provider list:  </a:t>
            </a:r>
            <a:r>
              <a:rPr lang="en-US" sz="2000" b="1" u="sng" dirty="0">
                <a:solidFill>
                  <a:srgbClr val="FFFFFF"/>
                </a:solidFill>
                <a:latin typeface="Bookman Old Style" panose="02050604050505020204" pitchFamily="18" charset="0"/>
              </a:rPr>
              <a:t>www.bcbsok.com/okc</a:t>
            </a:r>
          </a:p>
        </p:txBody>
      </p:sp>
    </p:spTree>
    <p:extLst>
      <p:ext uri="{BB962C8B-B14F-4D97-AF65-F5344CB8AC3E}">
        <p14:creationId xmlns:p14="http://schemas.microsoft.com/office/powerpoint/2010/main" val="3460068726"/>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3" name="Rectangle 3"/>
          <p:cNvSpPr>
            <a:spLocks noGrp="1" noChangeArrowheads="1"/>
          </p:cNvSpPr>
          <p:nvPr>
            <p:ph idx="1"/>
          </p:nvPr>
        </p:nvSpPr>
        <p:spPr>
          <a:xfrm>
            <a:off x="7848600" y="988897"/>
            <a:ext cx="1143000" cy="609600"/>
          </a:xfrm>
        </p:spPr>
        <p:txBody>
          <a:bodyPr>
            <a:normAutofit/>
          </a:bodyPr>
          <a:lstStyle/>
          <a:p>
            <a:pPr eaLnBrk="1" hangingPunct="1">
              <a:buFontTx/>
              <a:buNone/>
            </a:pPr>
            <a:r>
              <a:rPr lang="en-US" sz="3600" dirty="0">
                <a:solidFill>
                  <a:srgbClr val="FFFFFF"/>
                </a:solidFill>
                <a:latin typeface="Bookman Old Style" panose="02050604050505020204" pitchFamily="18" charset="0"/>
              </a:rPr>
              <a:t>PPO</a:t>
            </a:r>
          </a:p>
        </p:txBody>
      </p:sp>
      <p:sp>
        <p:nvSpPr>
          <p:cNvPr id="343044" name="Rectangle 4"/>
          <p:cNvSpPr>
            <a:spLocks noChangeArrowheads="1"/>
          </p:cNvSpPr>
          <p:nvPr/>
        </p:nvSpPr>
        <p:spPr bwMode="auto">
          <a:xfrm>
            <a:off x="152400" y="2286000"/>
            <a:ext cx="8839200" cy="4495800"/>
          </a:xfrm>
          <a:prstGeom prst="rect">
            <a:avLst/>
          </a:prstGeom>
          <a:noFill/>
          <a:ln w="9525">
            <a:noFill/>
            <a:miter lim="800000"/>
            <a:headEnd/>
            <a:tailEnd/>
          </a:ln>
        </p:spPr>
        <p:txBody>
          <a:bodyPr/>
          <a:lstStyle/>
          <a:p>
            <a:pPr>
              <a:spcBef>
                <a:spcPct val="20000"/>
              </a:spcBef>
            </a:pPr>
            <a:r>
              <a:rPr lang="en-US" sz="2000" b="1" dirty="0">
                <a:solidFill>
                  <a:srgbClr val="FFFF00"/>
                </a:solidFill>
                <a:latin typeface="Bookman Old Style" panose="02050604050505020204" pitchFamily="18" charset="0"/>
              </a:rPr>
              <a:t>Sue goes to an out-of-network dermatologist for a consultation.  </a:t>
            </a:r>
            <a:r>
              <a:rPr lang="en-US" sz="2000" dirty="0">
                <a:solidFill>
                  <a:srgbClr val="FFFFFF"/>
                </a:solidFill>
                <a:latin typeface="Bookman Old Style" panose="02050604050505020204" pitchFamily="18" charset="0"/>
              </a:rPr>
              <a:t>The provider bills BCBS $200 for the visit.  Sue pays a $15 copay and since she has met her out-of-network deductible pays $30 of the allowable charges of $100.  In addition, Sue may owe an additional $100 to the provider for the difference in billed charges for a total of $145. </a:t>
            </a:r>
          </a:p>
          <a:p>
            <a:pPr>
              <a:spcBef>
                <a:spcPct val="20000"/>
              </a:spcBef>
            </a:pPr>
            <a:endParaRPr lang="en-US" sz="2000" dirty="0">
              <a:solidFill>
                <a:srgbClr val="FFFFFF"/>
              </a:solidFill>
              <a:latin typeface="Bookman Old Style" panose="02050604050505020204" pitchFamily="18" charset="0"/>
            </a:endParaRPr>
          </a:p>
          <a:p>
            <a:pPr lvl="0">
              <a:spcBef>
                <a:spcPct val="20000"/>
              </a:spcBef>
            </a:pPr>
            <a:r>
              <a:rPr lang="en-US" sz="2000" b="1" dirty="0">
                <a:solidFill>
                  <a:srgbClr val="FFFF00"/>
                </a:solidFill>
                <a:latin typeface="Bookman Old Style" panose="02050604050505020204" pitchFamily="18" charset="0"/>
              </a:rPr>
              <a:t>What if Sue had not met her deductible? </a:t>
            </a:r>
            <a:r>
              <a:rPr lang="en-US" sz="2000" dirty="0">
                <a:solidFill>
                  <a:srgbClr val="FFFFFF"/>
                </a:solidFill>
                <a:latin typeface="Bookman Old Style" panose="02050604050505020204" pitchFamily="18" charset="0"/>
              </a:rPr>
              <a:t>Sue would pay the $200, which would apply to the out-of-network deductible.</a:t>
            </a:r>
          </a:p>
          <a:p>
            <a:pPr lvl="1">
              <a:spcBef>
                <a:spcPct val="20000"/>
              </a:spcBef>
            </a:pPr>
            <a:endParaRPr lang="en-US" sz="2000" dirty="0">
              <a:solidFill>
                <a:srgbClr val="FFFF00"/>
              </a:solidFill>
              <a:latin typeface="Bookman Old Style" panose="02050604050505020204" pitchFamily="18" charset="0"/>
            </a:endParaRPr>
          </a:p>
          <a:p>
            <a:pPr>
              <a:spcBef>
                <a:spcPct val="20000"/>
              </a:spcBef>
            </a:pPr>
            <a:r>
              <a:rPr lang="en-US" sz="2000" b="1" dirty="0">
                <a:solidFill>
                  <a:srgbClr val="FFFF00"/>
                </a:solidFill>
                <a:latin typeface="Bookman Old Style" panose="02050604050505020204" pitchFamily="18" charset="0"/>
              </a:rPr>
              <a:t>What is Sue’s total responsibility if she had $10,000 in out-of-network claims? </a:t>
            </a:r>
            <a:r>
              <a:rPr lang="en-US" sz="2000" dirty="0">
                <a:solidFill>
                  <a:srgbClr val="FFFFFF"/>
                </a:solidFill>
                <a:latin typeface="Bookman Old Style" panose="02050604050505020204" pitchFamily="18" charset="0"/>
              </a:rPr>
              <a:t>Sue would pay $3,300.  After this amount the plan pays at 100%.</a:t>
            </a:r>
          </a:p>
          <a:p>
            <a:pPr>
              <a:spcBef>
                <a:spcPct val="20000"/>
              </a:spcBef>
            </a:pPr>
            <a:endParaRPr lang="en-US" sz="2000" dirty="0">
              <a:solidFill>
                <a:srgbClr val="FFFFFF"/>
              </a:solidFill>
              <a:latin typeface="Bookman Old Style" panose="02050604050505020204" pitchFamily="18" charset="0"/>
            </a:endParaRPr>
          </a:p>
        </p:txBody>
      </p:sp>
      <p:sp>
        <p:nvSpPr>
          <p:cNvPr id="2" name="Title 1">
            <a:extLst>
              <a:ext uri="{FF2B5EF4-FFF2-40B4-BE49-F238E27FC236}">
                <a16:creationId xmlns:a16="http://schemas.microsoft.com/office/drawing/2014/main" id="{8365F6C9-6798-4C90-BAF3-8ED6C1F1614D}"/>
              </a:ext>
            </a:extLst>
          </p:cNvPr>
          <p:cNvSpPr>
            <a:spLocks noGrp="1"/>
          </p:cNvSpPr>
          <p:nvPr>
            <p:ph type="title"/>
          </p:nvPr>
        </p:nvSpPr>
        <p:spPr>
          <a:xfrm>
            <a:off x="8021" y="609600"/>
            <a:ext cx="7428173" cy="1080938"/>
          </a:xfrm>
        </p:spPr>
        <p:txBody>
          <a:bodyPr>
            <a:normAutofit fontScale="90000"/>
          </a:bodyPr>
          <a:lstStyle/>
          <a:p>
            <a:pPr marL="228600" lvl="0" indent="-228600">
              <a:spcBef>
                <a:spcPts val="1000"/>
              </a:spcBef>
            </a:pPr>
            <a:r>
              <a:rPr lang="en-US" sz="2200" b="1" dirty="0">
                <a:solidFill>
                  <a:srgbClr val="FFFFFF"/>
                </a:solidFill>
                <a:latin typeface="Bookman Old Style" panose="02050604050505020204" pitchFamily="18" charset="0"/>
                <a:ea typeface="+mn-ea"/>
                <a:cs typeface="+mn-cs"/>
              </a:rPr>
              <a:t>What happens if I choose an Out-of-Network provider?</a:t>
            </a:r>
            <a:br>
              <a:rPr lang="en-US" sz="2400" dirty="0">
                <a:solidFill>
                  <a:srgbClr val="FFFFFF"/>
                </a:solidFill>
                <a:latin typeface="Bookman Old Style" panose="02050604050505020204" pitchFamily="18" charset="0"/>
                <a:ea typeface="+mn-ea"/>
                <a:cs typeface="+mn-cs"/>
              </a:rPr>
            </a:br>
            <a:endParaRPr lang="en-US" dirty="0"/>
          </a:p>
        </p:txBody>
      </p:sp>
    </p:spTree>
    <p:extLst>
      <p:ext uri="{BB962C8B-B14F-4D97-AF65-F5344CB8AC3E}">
        <p14:creationId xmlns:p14="http://schemas.microsoft.com/office/powerpoint/2010/main" val="3329434296"/>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05CC-D978-491A-AC8C-31A388D515D6}"/>
              </a:ext>
            </a:extLst>
          </p:cNvPr>
          <p:cNvSpPr>
            <a:spLocks noGrp="1"/>
          </p:cNvSpPr>
          <p:nvPr>
            <p:ph type="title" idx="4294967295"/>
          </p:nvPr>
        </p:nvSpPr>
        <p:spPr>
          <a:xfrm>
            <a:off x="7848600" y="762000"/>
            <a:ext cx="1295400" cy="1081088"/>
          </a:xfrm>
        </p:spPr>
        <p:txBody>
          <a:bodyPr/>
          <a:lstStyle/>
          <a:p>
            <a:r>
              <a:rPr lang="en-US" dirty="0"/>
              <a:t>PPO</a:t>
            </a:r>
          </a:p>
        </p:txBody>
      </p:sp>
      <p:sp>
        <p:nvSpPr>
          <p:cNvPr id="3" name="Content Placeholder 2">
            <a:extLst>
              <a:ext uri="{FF2B5EF4-FFF2-40B4-BE49-F238E27FC236}">
                <a16:creationId xmlns:a16="http://schemas.microsoft.com/office/drawing/2014/main" id="{503DEF84-E2C1-4FC2-9C33-C808AFE4BE10}"/>
              </a:ext>
            </a:extLst>
          </p:cNvPr>
          <p:cNvSpPr>
            <a:spLocks noGrp="1"/>
          </p:cNvSpPr>
          <p:nvPr>
            <p:ph sz="half" idx="4294967295"/>
          </p:nvPr>
        </p:nvSpPr>
        <p:spPr>
          <a:xfrm>
            <a:off x="457200" y="692944"/>
            <a:ext cx="5783263" cy="939800"/>
          </a:xfrm>
        </p:spPr>
        <p:txBody>
          <a:bodyPr>
            <a:normAutofit fontScale="92500"/>
          </a:bodyPr>
          <a:lstStyle/>
          <a:p>
            <a:pPr marL="0" indent="0">
              <a:buNone/>
            </a:pPr>
            <a:r>
              <a:rPr lang="en-US" sz="3600" b="1" dirty="0"/>
              <a:t>Have additional questions?</a:t>
            </a:r>
          </a:p>
        </p:txBody>
      </p:sp>
      <p:sp>
        <p:nvSpPr>
          <p:cNvPr id="4" name="Content Placeholder 3">
            <a:extLst>
              <a:ext uri="{FF2B5EF4-FFF2-40B4-BE49-F238E27FC236}">
                <a16:creationId xmlns:a16="http://schemas.microsoft.com/office/drawing/2014/main" id="{2A14DC6E-C426-4A6E-9320-38D71CC06415}"/>
              </a:ext>
            </a:extLst>
          </p:cNvPr>
          <p:cNvSpPr>
            <a:spLocks noGrp="1"/>
          </p:cNvSpPr>
          <p:nvPr>
            <p:ph sz="half" idx="4294967295"/>
          </p:nvPr>
        </p:nvSpPr>
        <p:spPr>
          <a:xfrm>
            <a:off x="1371600" y="3301027"/>
            <a:ext cx="6705600" cy="2057400"/>
          </a:xfrm>
        </p:spPr>
        <p:txBody>
          <a:bodyPr>
            <a:normAutofit fontScale="92500" lnSpcReduction="10000"/>
          </a:bodyPr>
          <a:lstStyle/>
          <a:p>
            <a:pPr>
              <a:buFont typeface="Wingdings" panose="05000000000000000000" pitchFamily="2" charset="2"/>
              <a:buChar char="Ø"/>
            </a:pPr>
            <a:r>
              <a:rPr lang="en-US" b="1" u="sng" dirty="0">
                <a:solidFill>
                  <a:schemeClr val="accent1"/>
                </a:solidFill>
                <a:hlinkClick r:id="rId2"/>
              </a:rPr>
              <a:t>www.bcbsok.com/okc</a:t>
            </a:r>
            <a:endParaRPr lang="en-US" b="1" u="sng" dirty="0">
              <a:solidFill>
                <a:schemeClr val="accent1"/>
              </a:solidFill>
            </a:endParaRPr>
          </a:p>
          <a:p>
            <a:pPr>
              <a:buFont typeface="Wingdings" panose="05000000000000000000" pitchFamily="2" charset="2"/>
              <a:buChar char="Ø"/>
            </a:pPr>
            <a:r>
              <a:rPr lang="en-US" b="1" u="sng" dirty="0">
                <a:solidFill>
                  <a:schemeClr val="accent1"/>
                </a:solidFill>
              </a:rPr>
              <a:t>www.myprime.com</a:t>
            </a:r>
          </a:p>
          <a:p>
            <a:pPr>
              <a:buFont typeface="Wingdings" panose="05000000000000000000" pitchFamily="2" charset="2"/>
              <a:buChar char="Ø"/>
            </a:pPr>
            <a:r>
              <a:rPr lang="en-US" b="1" dirty="0">
                <a:solidFill>
                  <a:srgbClr val="FFFF00"/>
                </a:solidFill>
              </a:rPr>
              <a:t>Summary of Benefits and Coverage</a:t>
            </a:r>
          </a:p>
          <a:p>
            <a:pPr>
              <a:buFont typeface="Wingdings" panose="05000000000000000000" pitchFamily="2" charset="2"/>
              <a:buChar char="Ø"/>
            </a:pPr>
            <a:r>
              <a:rPr lang="en-US" b="1" dirty="0">
                <a:solidFill>
                  <a:srgbClr val="FFFF00"/>
                </a:solidFill>
              </a:rPr>
              <a:t>Employee Guide to Benefits</a:t>
            </a:r>
          </a:p>
          <a:p>
            <a:pPr>
              <a:buFont typeface="Wingdings" panose="05000000000000000000" pitchFamily="2" charset="2"/>
              <a:buChar char="Ø"/>
            </a:pPr>
            <a:r>
              <a:rPr lang="en-US" b="1" dirty="0">
                <a:solidFill>
                  <a:srgbClr val="FFFF00"/>
                </a:solidFill>
              </a:rPr>
              <a:t>BCBS/Prime Therapeutics Customer Service</a:t>
            </a:r>
          </a:p>
        </p:txBody>
      </p:sp>
      <p:sp>
        <p:nvSpPr>
          <p:cNvPr id="9" name="TextBox 8">
            <a:extLst>
              <a:ext uri="{FF2B5EF4-FFF2-40B4-BE49-F238E27FC236}">
                <a16:creationId xmlns:a16="http://schemas.microsoft.com/office/drawing/2014/main" id="{94BD8BD1-A2AC-4A87-B28B-7D90776E262A}"/>
              </a:ext>
            </a:extLst>
          </p:cNvPr>
          <p:cNvSpPr txBox="1"/>
          <p:nvPr/>
        </p:nvSpPr>
        <p:spPr>
          <a:xfrm>
            <a:off x="447675" y="1866721"/>
            <a:ext cx="6477000" cy="120032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9D360E">
                    <a:lumMod val="60000"/>
                    <a:lumOff val="40000"/>
                  </a:srgbClr>
                </a:solidFill>
                <a:effectLst/>
                <a:uLnTx/>
                <a:uFillTx/>
                <a:latin typeface="Times New Roman" pitchFamily="18" charset="0"/>
                <a:ea typeface="+mn-ea"/>
                <a:cs typeface="+mn-cs"/>
              </a:rPr>
              <a:t>Additional information and resources are available at:</a:t>
            </a:r>
          </a:p>
        </p:txBody>
      </p:sp>
      <p:pic>
        <p:nvPicPr>
          <p:cNvPr id="5" name="Picture 4">
            <a:extLst>
              <a:ext uri="{FF2B5EF4-FFF2-40B4-BE49-F238E27FC236}">
                <a16:creationId xmlns:a16="http://schemas.microsoft.com/office/drawing/2014/main" id="{6D7E5004-DEF7-458B-96A6-C10299FBD38F}"/>
              </a:ext>
            </a:extLst>
          </p:cNvPr>
          <p:cNvPicPr>
            <a:picLocks noChangeAspect="1"/>
          </p:cNvPicPr>
          <p:nvPr/>
        </p:nvPicPr>
        <p:blipFill>
          <a:blip r:embed="rId3"/>
          <a:stretch>
            <a:fillRect/>
          </a:stretch>
        </p:blipFill>
        <p:spPr>
          <a:xfrm>
            <a:off x="914400" y="5501044"/>
            <a:ext cx="2019383" cy="1002933"/>
          </a:xfrm>
          <a:prstGeom prst="rect">
            <a:avLst/>
          </a:prstGeom>
        </p:spPr>
      </p:pic>
      <p:pic>
        <p:nvPicPr>
          <p:cNvPr id="6" name="Picture 5">
            <a:extLst>
              <a:ext uri="{FF2B5EF4-FFF2-40B4-BE49-F238E27FC236}">
                <a16:creationId xmlns:a16="http://schemas.microsoft.com/office/drawing/2014/main" id="{E7AB7AE2-6BF3-49B6-810F-3DE9494F4F04}"/>
              </a:ext>
            </a:extLst>
          </p:cNvPr>
          <p:cNvPicPr>
            <a:picLocks noChangeAspect="1"/>
          </p:cNvPicPr>
          <p:nvPr/>
        </p:nvPicPr>
        <p:blipFill>
          <a:blip r:embed="rId4"/>
          <a:stretch>
            <a:fillRect/>
          </a:stretch>
        </p:blipFill>
        <p:spPr>
          <a:xfrm>
            <a:off x="5448383" y="5588632"/>
            <a:ext cx="2881313" cy="928925"/>
          </a:xfrm>
          <a:prstGeom prst="rect">
            <a:avLst/>
          </a:prstGeom>
        </p:spPr>
      </p:pic>
    </p:spTree>
    <p:extLst>
      <p:ext uri="{BB962C8B-B14F-4D97-AF65-F5344CB8AC3E}">
        <p14:creationId xmlns:p14="http://schemas.microsoft.com/office/powerpoint/2010/main" val="1381492222"/>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100000">
              <a:schemeClr val="bg2">
                <a:shade val="78000"/>
                <a:hueMod val="44000"/>
                <a:satMod val="200000"/>
                <a:lumMod val="69000"/>
              </a:schemeClr>
            </a:gs>
          </a:gsLst>
          <a:lin ang="2700000" scaled="1"/>
          <a:tileRect/>
        </a:gradFill>
        <a:effectLst/>
      </p:bgPr>
    </p:bg>
    <p:spTree>
      <p:nvGrpSpPr>
        <p:cNvPr id="1" name=""/>
        <p:cNvGrpSpPr/>
        <p:nvPr/>
      </p:nvGrpSpPr>
      <p:grpSpPr>
        <a:xfrm>
          <a:off x="0" y="0"/>
          <a:ext cx="0" cy="0"/>
          <a:chOff x="0" y="0"/>
          <a:chExt cx="0" cy="0"/>
        </a:xfrm>
      </p:grpSpPr>
      <p:sp>
        <p:nvSpPr>
          <p:cNvPr id="35842" name="Rectangle 1026"/>
          <p:cNvSpPr>
            <a:spLocks noGrp="1" noChangeArrowheads="1"/>
          </p:cNvSpPr>
          <p:nvPr>
            <p:ph type="title" idx="4294967295"/>
          </p:nvPr>
        </p:nvSpPr>
        <p:spPr>
          <a:xfrm>
            <a:off x="0" y="381000"/>
            <a:ext cx="7772400" cy="685800"/>
          </a:xfrm>
        </p:spPr>
        <p:txBody>
          <a:bodyPr/>
          <a:lstStyle/>
          <a:p>
            <a:pPr eaLnBrk="1" hangingPunct="1"/>
            <a:r>
              <a:rPr lang="en-US" sz="3600" b="1" dirty="0">
                <a:solidFill>
                  <a:srgbClr val="FFC000"/>
                </a:solidFill>
                <a:latin typeface="Bookman Old Style" panose="02050604050505020204" pitchFamily="18" charset="0"/>
              </a:rPr>
              <a:t>Health Comparison</a:t>
            </a:r>
          </a:p>
        </p:txBody>
      </p:sp>
      <p:graphicFrame>
        <p:nvGraphicFramePr>
          <p:cNvPr id="301214" name="Group 1182"/>
          <p:cNvGraphicFramePr>
            <a:graphicFrameLocks noGrp="1"/>
          </p:cNvGraphicFramePr>
          <p:nvPr>
            <p:extLst>
              <p:ext uri="{D42A27DB-BD31-4B8C-83A1-F6EECF244321}">
                <p14:modId xmlns:p14="http://schemas.microsoft.com/office/powerpoint/2010/main" val="2655626944"/>
              </p:ext>
            </p:extLst>
          </p:nvPr>
        </p:nvGraphicFramePr>
        <p:xfrm>
          <a:off x="457200" y="1219201"/>
          <a:ext cx="8305800" cy="5048616"/>
        </p:xfrm>
        <a:graphic>
          <a:graphicData uri="http://schemas.openxmlformats.org/drawingml/2006/table">
            <a:tbl>
              <a:tblPr/>
              <a:tblGrid>
                <a:gridCol w="3095385">
                  <a:extLst>
                    <a:ext uri="{9D8B030D-6E8A-4147-A177-3AD203B41FA5}">
                      <a16:colId xmlns:a16="http://schemas.microsoft.com/office/drawing/2014/main" val="20000"/>
                    </a:ext>
                  </a:extLst>
                </a:gridCol>
                <a:gridCol w="2113922">
                  <a:extLst>
                    <a:ext uri="{9D8B030D-6E8A-4147-A177-3AD203B41FA5}">
                      <a16:colId xmlns:a16="http://schemas.microsoft.com/office/drawing/2014/main" val="20001"/>
                    </a:ext>
                  </a:extLst>
                </a:gridCol>
                <a:gridCol w="1547693">
                  <a:extLst>
                    <a:ext uri="{9D8B030D-6E8A-4147-A177-3AD203B41FA5}">
                      <a16:colId xmlns:a16="http://schemas.microsoft.com/office/drawing/2014/main" val="20002"/>
                    </a:ext>
                  </a:extLst>
                </a:gridCol>
                <a:gridCol w="1548800">
                  <a:extLst>
                    <a:ext uri="{9D8B030D-6E8A-4147-A177-3AD203B41FA5}">
                      <a16:colId xmlns:a16="http://schemas.microsoft.com/office/drawing/2014/main" val="20003"/>
                    </a:ext>
                  </a:extLst>
                </a:gridCol>
              </a:tblGrid>
              <a:tr h="4411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Plan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FFFF"/>
                        </a:solidFill>
                        <a:effectLst/>
                        <a:latin typeface="Bookman Old Style" panose="0205060405050502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FFFF"/>
                        </a:solidFill>
                        <a:effectLst/>
                        <a:latin typeface="Bookman Old Style" panose="0205060405050502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9254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Selection of Doctors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Primary Care Physician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Choose from Blue Preferred network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Non-Blue Preferred &amp; Out of network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5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Individual Deductible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$250*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$300*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5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Coinsurance Max.</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$3,000*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40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Office Co-pay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$15 + 10% of charges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$15 + 30% of charges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5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In-patient Hospital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$50 + 10%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$50 + 30%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9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Out-patient Hospital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$50 + 10%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$50 + 30%</a:t>
                      </a:r>
                      <a:endParaRPr lang="en-US" sz="1400" b="1" dirty="0">
                        <a:latin typeface="Bookman Old Style" panose="020506040505050202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96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Emergency Room Visit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$50 / Waived if admitted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$50 + 10%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$50 + 30%</a:t>
                      </a:r>
                    </a:p>
                    <a:p>
                      <a:endParaRPr lang="en-US" sz="1400" b="1" dirty="0">
                        <a:latin typeface="Bookman Old Style" panose="020506040505050202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5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Preventative Care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Plan pays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FFFFFF"/>
                          </a:solidFill>
                          <a:effectLst/>
                          <a:latin typeface="Bookman Old Style" panose="02050604050505020204" pitchFamily="18" charset="0"/>
                        </a:rPr>
                        <a:t>Plan pays 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2" name="TextBox 1"/>
          <p:cNvSpPr txBox="1"/>
          <p:nvPr/>
        </p:nvSpPr>
        <p:spPr>
          <a:xfrm>
            <a:off x="501502" y="6248400"/>
            <a:ext cx="6210354" cy="307777"/>
          </a:xfrm>
          <a:prstGeom prst="rect">
            <a:avLst/>
          </a:prstGeom>
          <a:noFill/>
        </p:spPr>
        <p:txBody>
          <a:bodyPr wrap="none" rtlCol="0">
            <a:spAutoFit/>
          </a:bodyPr>
          <a:lstStyle/>
          <a:p>
            <a:r>
              <a:rPr lang="en-US" sz="1400" dirty="0">
                <a:solidFill>
                  <a:srgbClr val="FFFF00"/>
                </a:solidFill>
                <a:latin typeface="Bookman Old Style" panose="02050604050505020204" pitchFamily="18" charset="0"/>
              </a:rPr>
              <a:t>*</a:t>
            </a:r>
            <a:r>
              <a:rPr lang="en-US" sz="1400" b="1" dirty="0">
                <a:solidFill>
                  <a:srgbClr val="FFFF00"/>
                </a:solidFill>
                <a:latin typeface="Bookman Old Style" panose="02050604050505020204" pitchFamily="18" charset="0"/>
              </a:rPr>
              <a:t>Accumulators for each deductible and coinsurance are separate</a:t>
            </a:r>
          </a:p>
        </p:txBody>
      </p:sp>
      <p:pic>
        <p:nvPicPr>
          <p:cNvPr id="3" name="Picture 2">
            <a:extLst>
              <a:ext uri="{FF2B5EF4-FFF2-40B4-BE49-F238E27FC236}">
                <a16:creationId xmlns:a16="http://schemas.microsoft.com/office/drawing/2014/main" id="{4078E874-4B2E-4B57-BDFA-5B2226998DF0}"/>
              </a:ext>
            </a:extLst>
          </p:cNvPr>
          <p:cNvPicPr>
            <a:picLocks noChangeAspect="1"/>
          </p:cNvPicPr>
          <p:nvPr/>
        </p:nvPicPr>
        <p:blipFill>
          <a:blip r:embed="rId3"/>
          <a:stretch>
            <a:fillRect/>
          </a:stretch>
        </p:blipFill>
        <p:spPr>
          <a:xfrm>
            <a:off x="6553200" y="1219201"/>
            <a:ext cx="1286453" cy="411852"/>
          </a:xfrm>
          <a:prstGeom prst="rect">
            <a:avLst/>
          </a:prstGeom>
        </p:spPr>
      </p:pic>
      <p:pic>
        <p:nvPicPr>
          <p:cNvPr id="4" name="Picture 3">
            <a:extLst>
              <a:ext uri="{FF2B5EF4-FFF2-40B4-BE49-F238E27FC236}">
                <a16:creationId xmlns:a16="http://schemas.microsoft.com/office/drawing/2014/main" id="{40DCC900-D5E7-49D2-8BBA-3DB36B400675}"/>
              </a:ext>
            </a:extLst>
          </p:cNvPr>
          <p:cNvPicPr>
            <a:picLocks noChangeAspect="1"/>
          </p:cNvPicPr>
          <p:nvPr/>
        </p:nvPicPr>
        <p:blipFill>
          <a:blip r:embed="rId4"/>
          <a:stretch>
            <a:fillRect/>
          </a:stretch>
        </p:blipFill>
        <p:spPr>
          <a:xfrm>
            <a:off x="3799303" y="1219201"/>
            <a:ext cx="1621594" cy="513443"/>
          </a:xfrm>
          <a:prstGeom prst="rect">
            <a:avLst/>
          </a:prstGeom>
        </p:spPr>
      </p:pic>
    </p:spTree>
    <p:extLst>
      <p:ext uri="{BB962C8B-B14F-4D97-AF65-F5344CB8AC3E}">
        <p14:creationId xmlns:p14="http://schemas.microsoft.com/office/powerpoint/2010/main" val="818663604"/>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685800" y="2552700"/>
            <a:ext cx="7772400" cy="17526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 HEALTH BENEFIT QUESTION &amp; ANSWER</a:t>
            </a:r>
          </a:p>
        </p:txBody>
      </p:sp>
      <p:pic>
        <p:nvPicPr>
          <p:cNvPr id="8" name="Picture 7">
            <a:extLst>
              <a:ext uri="{FF2B5EF4-FFF2-40B4-BE49-F238E27FC236}">
                <a16:creationId xmlns:a16="http://schemas.microsoft.com/office/drawing/2014/main" id="{4D255F0C-2A8A-48C5-A86A-E980E300D5DC}"/>
              </a:ext>
            </a:extLst>
          </p:cNvPr>
          <p:cNvPicPr>
            <a:picLocks noChangeAspect="1"/>
          </p:cNvPicPr>
          <p:nvPr/>
        </p:nvPicPr>
        <p:blipFill>
          <a:blip r:embed="rId3"/>
          <a:stretch>
            <a:fillRect/>
          </a:stretch>
        </p:blipFill>
        <p:spPr>
          <a:xfrm>
            <a:off x="7616879" y="685800"/>
            <a:ext cx="1682642" cy="1310754"/>
          </a:xfrm>
          <a:prstGeom prst="rect">
            <a:avLst/>
          </a:prstGeom>
        </p:spPr>
      </p:pic>
    </p:spTree>
    <p:extLst>
      <p:ext uri="{BB962C8B-B14F-4D97-AF65-F5344CB8AC3E}">
        <p14:creationId xmlns:p14="http://schemas.microsoft.com/office/powerpoint/2010/main" val="3033217"/>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3" name="Picture 72">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75" name="Picture 74">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77" name="Rectangle 76">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1" name="Rectangle 80">
            <a:extLst>
              <a:ext uri="{FF2B5EF4-FFF2-40B4-BE49-F238E27FC236}">
                <a16:creationId xmlns:a16="http://schemas.microsoft.com/office/drawing/2014/main" id="{2F84762E-7FCC-4EAF-B9E7-CE7214491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83" name="Picture 82">
            <a:extLst>
              <a:ext uri="{FF2B5EF4-FFF2-40B4-BE49-F238E27FC236}">
                <a16:creationId xmlns:a16="http://schemas.microsoft.com/office/drawing/2014/main" id="{927A1389-2A5D-4886-AD82-F213767E67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8207"/>
            <a:ext cx="9144000" cy="6858000"/>
          </a:xfrm>
          <a:prstGeom prst="rect">
            <a:avLst/>
          </a:prstGeom>
        </p:spPr>
      </p:pic>
      <p:sp>
        <p:nvSpPr>
          <p:cNvPr id="85" name="Rectangle 84">
            <a:extLst>
              <a:ext uri="{FF2B5EF4-FFF2-40B4-BE49-F238E27FC236}">
                <a16:creationId xmlns:a16="http://schemas.microsoft.com/office/drawing/2014/main" id="{A1038667-0C3F-4764-A24D-DA9D9B47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87" name="Picture 86">
            <a:extLst>
              <a:ext uri="{FF2B5EF4-FFF2-40B4-BE49-F238E27FC236}">
                <a16:creationId xmlns:a16="http://schemas.microsoft.com/office/drawing/2014/main" id="{6AC2195B-895A-4535-8ECD-9F5B669C5C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89" name="Rectangle 88">
            <a:extLst>
              <a:ext uri="{FF2B5EF4-FFF2-40B4-BE49-F238E27FC236}">
                <a16:creationId xmlns:a16="http://schemas.microsoft.com/office/drawing/2014/main" id="{571EEFCA-9235-4BC2-85C3-A4EC6EE57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746" name="Rectangle 1026"/>
          <p:cNvSpPr>
            <a:spLocks noGrp="1" noChangeArrowheads="1"/>
          </p:cNvSpPr>
          <p:nvPr>
            <p:ph type="subTitle" idx="4294967295"/>
          </p:nvPr>
        </p:nvSpPr>
        <p:spPr>
          <a:xfrm>
            <a:off x="409127" y="2748035"/>
            <a:ext cx="2804458" cy="1116622"/>
          </a:xfrm>
        </p:spPr>
        <p:txBody>
          <a:bodyPr vert="horz" lIns="91440" tIns="45720" rIns="91440" bIns="45720" rtlCol="0">
            <a:normAutofit lnSpcReduction="10000"/>
          </a:bodyPr>
          <a:lstStyle/>
          <a:p>
            <a:pPr marL="0" indent="0" algn="ctr">
              <a:buNone/>
            </a:pPr>
            <a:endParaRPr lang="en-US" sz="1700" b="1" dirty="0"/>
          </a:p>
          <a:p>
            <a:pPr marL="0" indent="0" algn="ctr">
              <a:buNone/>
            </a:pPr>
            <a:r>
              <a:rPr lang="en-US" b="1" dirty="0"/>
              <a:t>GROUP LIFE</a:t>
            </a:r>
          </a:p>
          <a:p>
            <a:pPr marL="0" indent="0" algn="ctr">
              <a:buNone/>
            </a:pPr>
            <a:r>
              <a:rPr lang="en-US" sz="1700" b="1" dirty="0"/>
              <a:t>Administered by</a:t>
            </a:r>
          </a:p>
        </p:txBody>
      </p:sp>
      <p:pic>
        <p:nvPicPr>
          <p:cNvPr id="14" name="Picture 13">
            <a:extLst>
              <a:ext uri="{FF2B5EF4-FFF2-40B4-BE49-F238E27FC236}">
                <a16:creationId xmlns:a16="http://schemas.microsoft.com/office/drawing/2014/main" id="{BB955035-7035-48FF-A1C6-E4A52DAE8D68}"/>
              </a:ext>
            </a:extLst>
          </p:cNvPr>
          <p:cNvPicPr>
            <a:picLocks noChangeAspect="1"/>
          </p:cNvPicPr>
          <p:nvPr/>
        </p:nvPicPr>
        <p:blipFill>
          <a:blip r:embed="rId7"/>
          <a:stretch>
            <a:fillRect/>
          </a:stretch>
        </p:blipFill>
        <p:spPr>
          <a:xfrm>
            <a:off x="4204375" y="2297871"/>
            <a:ext cx="4554882" cy="2262258"/>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918326432"/>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140" name="Picture 139">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2" name="Rectangle 141">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09647"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6" name="Picture 145">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1"/>
            <a:ext cx="4807458" cy="258395"/>
          </a:xfrm>
          <a:prstGeom prst="rect">
            <a:avLst/>
          </a:prstGeom>
        </p:spPr>
      </p:pic>
      <p:sp useBgFill="1">
        <p:nvSpPr>
          <p:cNvPr id="148" name="Rectangle 147">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872" y="642795"/>
            <a:ext cx="3609304"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a:extLst>
              <a:ext uri="{FF2B5EF4-FFF2-40B4-BE49-F238E27FC236}">
                <a16:creationId xmlns:a16="http://schemas.microsoft.com/office/drawing/2014/main" id="{3EBC523D-952C-46B5-B320-1AA1373520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76678" y="1291434"/>
            <a:ext cx="2413251" cy="2413251"/>
          </a:xfrm>
          <a:prstGeom prst="rect">
            <a:avLst/>
          </a:prstGeom>
          <a:ln>
            <a:noFill/>
          </a:ln>
          <a:effectLst/>
        </p:spPr>
      </p:pic>
      <p:sp>
        <p:nvSpPr>
          <p:cNvPr id="52226" name="Rectangle 2"/>
          <p:cNvSpPr>
            <a:spLocks noGrp="1" noChangeArrowheads="1"/>
          </p:cNvSpPr>
          <p:nvPr>
            <p:ph type="title"/>
          </p:nvPr>
        </p:nvSpPr>
        <p:spPr>
          <a:xfrm>
            <a:off x="510240" y="753228"/>
            <a:ext cx="4188508" cy="1080938"/>
          </a:xfrm>
        </p:spPr>
        <p:txBody>
          <a:bodyPr>
            <a:normAutofit/>
          </a:bodyPr>
          <a:lstStyle/>
          <a:p>
            <a:pPr eaLnBrk="1" hangingPunct="1"/>
            <a:r>
              <a:rPr lang="en-US" sz="3300" b="1" dirty="0">
                <a:solidFill>
                  <a:srgbClr val="FFFFFF"/>
                </a:solidFill>
                <a:latin typeface="Bookman Old Style" panose="02050604050505020204" pitchFamily="18" charset="0"/>
              </a:rPr>
              <a:t>GROUP TERM LIFE INSURANCE</a:t>
            </a:r>
          </a:p>
        </p:txBody>
      </p:sp>
      <p:sp>
        <p:nvSpPr>
          <p:cNvPr id="59395" name="Rectangle 3"/>
          <p:cNvSpPr>
            <a:spLocks noGrp="1" noChangeArrowheads="1"/>
          </p:cNvSpPr>
          <p:nvPr>
            <p:ph idx="1"/>
          </p:nvPr>
        </p:nvSpPr>
        <p:spPr>
          <a:xfrm>
            <a:off x="76200" y="2336872"/>
            <a:ext cx="4343400" cy="4368727"/>
          </a:xfrm>
        </p:spPr>
        <p:txBody>
          <a:bodyPr>
            <a:normAutofit lnSpcReduction="10000"/>
          </a:bodyPr>
          <a:lstStyle/>
          <a:p>
            <a:pPr marL="0" indent="0">
              <a:buNone/>
            </a:pPr>
            <a:r>
              <a:rPr lang="en-US" sz="1700" b="1" dirty="0">
                <a:latin typeface="Bookman Old Style" panose="02050604050505020204" pitchFamily="18" charset="0"/>
              </a:rPr>
              <a:t>The City provides $15,000 Basic Life / $5,000 AD&amp;D at no cost to the employee. The employee has the option to purchase additional group life insurance:</a:t>
            </a:r>
          </a:p>
          <a:p>
            <a:pPr eaLnBrk="1" hangingPunct="1"/>
            <a:r>
              <a:rPr lang="en-US" sz="1700" dirty="0">
                <a:solidFill>
                  <a:srgbClr val="FFFFFF"/>
                </a:solidFill>
                <a:latin typeface="Bookman Old Style" panose="02050604050505020204" pitchFamily="18" charset="0"/>
              </a:rPr>
              <a:t>Optional Term Life - $5,500</a:t>
            </a:r>
          </a:p>
          <a:p>
            <a:pPr eaLnBrk="1" hangingPunct="1"/>
            <a:r>
              <a:rPr lang="en-US" sz="1700" dirty="0">
                <a:solidFill>
                  <a:srgbClr val="FFFFFF"/>
                </a:solidFill>
                <a:latin typeface="Bookman Old Style" panose="02050604050505020204" pitchFamily="18" charset="0"/>
              </a:rPr>
              <a:t>Voluntary Term Life – .5x/1x/2x/3x Salary</a:t>
            </a:r>
          </a:p>
          <a:p>
            <a:pPr eaLnBrk="1" hangingPunct="1"/>
            <a:r>
              <a:rPr lang="en-US" sz="1700" dirty="0">
                <a:solidFill>
                  <a:srgbClr val="FFFFFF"/>
                </a:solidFill>
                <a:latin typeface="Bookman Old Style" panose="02050604050505020204" pitchFamily="18" charset="0"/>
              </a:rPr>
              <a:t>Supplemental AD&amp;D - $5,000 - $20,000</a:t>
            </a:r>
          </a:p>
          <a:p>
            <a:pPr eaLnBrk="1" hangingPunct="1"/>
            <a:r>
              <a:rPr lang="en-US" sz="1700" dirty="0">
                <a:solidFill>
                  <a:srgbClr val="FFFFFF"/>
                </a:solidFill>
                <a:latin typeface="Bookman Old Style" panose="02050604050505020204" pitchFamily="18" charset="0"/>
              </a:rPr>
              <a:t>Spouse Term Life - $10,000 - $100,000</a:t>
            </a:r>
          </a:p>
          <a:p>
            <a:pPr eaLnBrk="1" hangingPunct="1"/>
            <a:r>
              <a:rPr lang="en-US" sz="1700" dirty="0">
                <a:solidFill>
                  <a:srgbClr val="FFFFFF"/>
                </a:solidFill>
                <a:latin typeface="Bookman Old Style" panose="02050604050505020204" pitchFamily="18" charset="0"/>
              </a:rPr>
              <a:t>Child Term Life - $2,500 - $10,000*</a:t>
            </a:r>
          </a:p>
          <a:p>
            <a:pPr eaLnBrk="1" hangingPunct="1"/>
            <a:endParaRPr lang="en-US" sz="1700" dirty="0">
              <a:solidFill>
                <a:srgbClr val="FFFFFF"/>
              </a:solidFill>
              <a:latin typeface="Bookman Old Style" panose="02050604050505020204" pitchFamily="18" charset="0"/>
            </a:endParaRPr>
          </a:p>
          <a:p>
            <a:pPr marL="0" indent="0" algn="ctr">
              <a:buNone/>
            </a:pPr>
            <a:r>
              <a:rPr lang="en-US" sz="1400" dirty="0">
                <a:solidFill>
                  <a:srgbClr val="FFFF00"/>
                </a:solidFill>
                <a:latin typeface="Bookman Old Style" panose="02050604050505020204" pitchFamily="18" charset="0"/>
              </a:rPr>
              <a:t>* Benefits under Child Life will reduce to $100 during the first six months after birth.</a:t>
            </a:r>
            <a:endParaRPr lang="en-US" sz="1700" dirty="0">
              <a:solidFill>
                <a:srgbClr val="FFFF00"/>
              </a:solidFill>
              <a:latin typeface="Bookman Old Style" panose="02050604050505020204" pitchFamily="18" charset="0"/>
            </a:endParaRPr>
          </a:p>
        </p:txBody>
      </p:sp>
      <p:sp>
        <p:nvSpPr>
          <p:cNvPr id="2" name="TextBox 1">
            <a:extLst>
              <a:ext uri="{FF2B5EF4-FFF2-40B4-BE49-F238E27FC236}">
                <a16:creationId xmlns:a16="http://schemas.microsoft.com/office/drawing/2014/main" id="{1EE3B4C5-B7E6-4E57-A538-0D60194FD9BD}"/>
              </a:ext>
            </a:extLst>
          </p:cNvPr>
          <p:cNvSpPr txBox="1"/>
          <p:nvPr/>
        </p:nvSpPr>
        <p:spPr>
          <a:xfrm>
            <a:off x="5181600" y="4163495"/>
            <a:ext cx="3048000" cy="2031325"/>
          </a:xfrm>
          <a:prstGeom prst="rect">
            <a:avLst/>
          </a:prstGeom>
          <a:noFill/>
        </p:spPr>
        <p:txBody>
          <a:bodyPr wrap="square" rtlCol="0">
            <a:spAutoFit/>
          </a:bodyPr>
          <a:lstStyle/>
          <a:p>
            <a:r>
              <a:rPr lang="en-US" sz="1800" b="1" dirty="0">
                <a:solidFill>
                  <a:schemeClr val="tx2"/>
                </a:solidFill>
              </a:rPr>
              <a:t>Did you know?</a:t>
            </a:r>
          </a:p>
          <a:p>
            <a:r>
              <a:rPr lang="en-US" sz="1800" b="1" dirty="0">
                <a:solidFill>
                  <a:schemeClr val="tx2"/>
                </a:solidFill>
              </a:rPr>
              <a:t> </a:t>
            </a:r>
          </a:p>
          <a:p>
            <a:pPr algn="ctr"/>
            <a:r>
              <a:rPr lang="en-US" sz="1800" b="1" i="1" dirty="0"/>
              <a:t>Group Life rates are based on group rates and not based on age. </a:t>
            </a:r>
          </a:p>
          <a:p>
            <a:pPr algn="ctr"/>
            <a:r>
              <a:rPr lang="en-US" sz="1800" b="1" i="1" dirty="0"/>
              <a:t> </a:t>
            </a:r>
            <a:r>
              <a:rPr lang="en-US" sz="1800" b="1" i="1" dirty="0">
                <a:highlight>
                  <a:srgbClr val="FFFF00"/>
                </a:highlight>
              </a:rPr>
              <a:t>The term of policy is the term of employment.</a:t>
            </a:r>
          </a:p>
        </p:txBody>
      </p:sp>
    </p:spTree>
    <p:extLst>
      <p:ext uri="{BB962C8B-B14F-4D97-AF65-F5344CB8AC3E}">
        <p14:creationId xmlns:p14="http://schemas.microsoft.com/office/powerpoint/2010/main" val="3345632187"/>
      </p:ext>
    </p:extLst>
  </p:cSld>
  <p:clrMapOvr>
    <a:overrideClrMapping bg1="lt1" tx1="dk1" bg2="lt2" tx2="dk2" accent1="accent1" accent2="accent2" accent3="accent3" accent4="accent4" accent5="accent5" accent6="accent6" hlink="hlink" folHlink="folHlink"/>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140" name="Picture 139">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2" name="Rectangle 141">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09647"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6" name="Picture 145">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1"/>
            <a:ext cx="4807458" cy="258395"/>
          </a:xfrm>
          <a:prstGeom prst="rect">
            <a:avLst/>
          </a:prstGeom>
        </p:spPr>
      </p:pic>
      <p:sp useBgFill="1">
        <p:nvSpPr>
          <p:cNvPr id="148" name="Rectangle 147">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872" y="642795"/>
            <a:ext cx="3609304"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a:extLst>
              <a:ext uri="{FF2B5EF4-FFF2-40B4-BE49-F238E27FC236}">
                <a16:creationId xmlns:a16="http://schemas.microsoft.com/office/drawing/2014/main" id="{610A8B7F-76A5-4B12-8C45-6294EC60718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0298" y="923572"/>
            <a:ext cx="2108451" cy="2108451"/>
          </a:xfrm>
          <a:prstGeom prst="rect">
            <a:avLst/>
          </a:prstGeom>
          <a:ln>
            <a:noFill/>
          </a:ln>
          <a:effectLst/>
        </p:spPr>
      </p:pic>
      <p:sp>
        <p:nvSpPr>
          <p:cNvPr id="53250" name="Rectangle 2"/>
          <p:cNvSpPr>
            <a:spLocks noGrp="1" noChangeArrowheads="1"/>
          </p:cNvSpPr>
          <p:nvPr>
            <p:ph type="title"/>
          </p:nvPr>
        </p:nvSpPr>
        <p:spPr>
          <a:xfrm>
            <a:off x="510240" y="753228"/>
            <a:ext cx="4188508" cy="1080938"/>
          </a:xfrm>
        </p:spPr>
        <p:txBody>
          <a:bodyPr>
            <a:normAutofit/>
          </a:bodyPr>
          <a:lstStyle/>
          <a:p>
            <a:pPr eaLnBrk="1" hangingPunct="1"/>
            <a:r>
              <a:rPr lang="en-US" b="1" dirty="0">
                <a:solidFill>
                  <a:srgbClr val="FFFFFF"/>
                </a:solidFill>
                <a:latin typeface="Bookman Old Style" panose="02050604050505020204" pitchFamily="18" charset="0"/>
              </a:rPr>
              <a:t>POLICY HIGHLIGHTS</a:t>
            </a:r>
          </a:p>
        </p:txBody>
      </p:sp>
      <p:sp>
        <p:nvSpPr>
          <p:cNvPr id="60419" name="Rectangle 3"/>
          <p:cNvSpPr>
            <a:spLocks noGrp="1" noChangeArrowheads="1"/>
          </p:cNvSpPr>
          <p:nvPr>
            <p:ph idx="1"/>
          </p:nvPr>
        </p:nvSpPr>
        <p:spPr>
          <a:xfrm>
            <a:off x="510240" y="2336873"/>
            <a:ext cx="3828633" cy="3599316"/>
          </a:xfrm>
        </p:spPr>
        <p:txBody>
          <a:bodyPr>
            <a:normAutofit/>
          </a:bodyPr>
          <a:lstStyle/>
          <a:p>
            <a:pPr eaLnBrk="1" hangingPunct="1"/>
            <a:r>
              <a:rPr lang="en-US" sz="1700" dirty="0">
                <a:solidFill>
                  <a:srgbClr val="FFFFFF"/>
                </a:solidFill>
                <a:latin typeface="Bookman Old Style" panose="02050604050505020204" pitchFamily="18" charset="0"/>
              </a:rPr>
              <a:t>Guarantee Issue - No Evidence of Insurability (EOI) for new hires (up to 2x Salary for employee, $20,000 for spouse)</a:t>
            </a:r>
          </a:p>
          <a:p>
            <a:pPr eaLnBrk="1" hangingPunct="1"/>
            <a:r>
              <a:rPr lang="en-US" sz="1700" dirty="0">
                <a:solidFill>
                  <a:srgbClr val="FFFFFF"/>
                </a:solidFill>
                <a:latin typeface="Bookman Old Style" panose="02050604050505020204" pitchFamily="18" charset="0"/>
              </a:rPr>
              <a:t>Conversion Available</a:t>
            </a:r>
          </a:p>
          <a:p>
            <a:pPr eaLnBrk="1" hangingPunct="1"/>
            <a:r>
              <a:rPr lang="en-US" sz="1700" dirty="0">
                <a:solidFill>
                  <a:srgbClr val="FFFFFF"/>
                </a:solidFill>
                <a:latin typeface="Bookman Old Style" panose="02050604050505020204" pitchFamily="18" charset="0"/>
              </a:rPr>
              <a:t>Portability Available </a:t>
            </a:r>
            <a:r>
              <a:rPr lang="en-US" sz="1700" i="1" dirty="0">
                <a:solidFill>
                  <a:srgbClr val="FFFFFF"/>
                </a:solidFill>
                <a:latin typeface="Bookman Old Style" panose="02050604050505020204" pitchFamily="18" charset="0"/>
              </a:rPr>
              <a:t>(Voluntary Life only)</a:t>
            </a:r>
          </a:p>
          <a:p>
            <a:pPr eaLnBrk="1" hangingPunct="1"/>
            <a:r>
              <a:rPr lang="en-US" sz="1700" dirty="0">
                <a:solidFill>
                  <a:srgbClr val="FFFFFF"/>
                </a:solidFill>
                <a:latin typeface="Bookman Old Style" panose="02050604050505020204" pitchFamily="18" charset="0"/>
              </a:rPr>
              <a:t>Accelerated Death Benefit</a:t>
            </a:r>
          </a:p>
          <a:p>
            <a:pPr eaLnBrk="1" hangingPunct="1"/>
            <a:r>
              <a:rPr lang="en-US" sz="1700" dirty="0">
                <a:solidFill>
                  <a:srgbClr val="FFFFFF"/>
                </a:solidFill>
                <a:latin typeface="Bookman Old Style" panose="02050604050505020204" pitchFamily="18" charset="0"/>
              </a:rPr>
              <a:t>Maximum Life – $500,000</a:t>
            </a:r>
          </a:p>
        </p:txBody>
      </p:sp>
      <p:sp>
        <p:nvSpPr>
          <p:cNvPr id="11" name="TextBox 10">
            <a:extLst>
              <a:ext uri="{FF2B5EF4-FFF2-40B4-BE49-F238E27FC236}">
                <a16:creationId xmlns:a16="http://schemas.microsoft.com/office/drawing/2014/main" id="{8A14CB5A-B2A4-4B77-97AB-F76983797D76}"/>
              </a:ext>
            </a:extLst>
          </p:cNvPr>
          <p:cNvSpPr txBox="1"/>
          <p:nvPr/>
        </p:nvSpPr>
        <p:spPr>
          <a:xfrm>
            <a:off x="5049870" y="4152375"/>
            <a:ext cx="3609305" cy="2062103"/>
          </a:xfrm>
          <a:prstGeom prst="rect">
            <a:avLst/>
          </a:prstGeom>
          <a:noFill/>
        </p:spPr>
        <p:txBody>
          <a:bodyPr wrap="square" rtlCol="0">
            <a:spAutoFit/>
          </a:bodyPr>
          <a:lstStyle/>
          <a:p>
            <a:r>
              <a:rPr lang="en-US" sz="1600" b="1" dirty="0">
                <a:solidFill>
                  <a:schemeClr val="tx2"/>
                </a:solidFill>
              </a:rPr>
              <a:t>Why is guaranteed issue important?</a:t>
            </a:r>
          </a:p>
          <a:p>
            <a:r>
              <a:rPr lang="en-US" sz="1600" b="1" dirty="0">
                <a:solidFill>
                  <a:schemeClr val="tx2"/>
                </a:solidFill>
              </a:rPr>
              <a:t> </a:t>
            </a:r>
          </a:p>
          <a:p>
            <a:pPr algn="ctr"/>
            <a:r>
              <a:rPr lang="en-US" sz="1600" b="1" i="1" dirty="0"/>
              <a:t>If you and/or spouse have a medical condition that would exclude you or make it cost prohibitive from purchasing life insurance, now is the time to consider electing life coverage as a new hire.</a:t>
            </a:r>
          </a:p>
        </p:txBody>
      </p:sp>
      <p:sp>
        <p:nvSpPr>
          <p:cNvPr id="2" name="TextBox 1">
            <a:extLst>
              <a:ext uri="{FF2B5EF4-FFF2-40B4-BE49-F238E27FC236}">
                <a16:creationId xmlns:a16="http://schemas.microsoft.com/office/drawing/2014/main" id="{9F52A7F2-295B-401C-A72B-461EFBED753D}"/>
              </a:ext>
            </a:extLst>
          </p:cNvPr>
          <p:cNvSpPr txBox="1"/>
          <p:nvPr/>
        </p:nvSpPr>
        <p:spPr>
          <a:xfrm>
            <a:off x="152400" y="5879451"/>
            <a:ext cx="4343399" cy="646331"/>
          </a:xfrm>
          <a:prstGeom prst="rect">
            <a:avLst/>
          </a:prstGeom>
          <a:noFill/>
        </p:spPr>
        <p:txBody>
          <a:bodyPr wrap="square" rtlCol="0">
            <a:spAutoFit/>
          </a:bodyPr>
          <a:lstStyle/>
          <a:p>
            <a:pPr algn="ctr"/>
            <a:r>
              <a:rPr lang="en-US" sz="1800" b="1" dirty="0">
                <a:highlight>
                  <a:srgbClr val="FFFF00"/>
                </a:highlight>
              </a:rPr>
              <a:t>The City offers upon retirement the option to elect a $10,000 Retiree Life policy</a:t>
            </a:r>
          </a:p>
        </p:txBody>
      </p:sp>
    </p:spTree>
    <p:extLst>
      <p:ext uri="{BB962C8B-B14F-4D97-AF65-F5344CB8AC3E}">
        <p14:creationId xmlns:p14="http://schemas.microsoft.com/office/powerpoint/2010/main" val="2641369248"/>
      </p:ext>
    </p:extLst>
  </p:cSld>
  <p:clrMapOvr>
    <a:overrideClrMapping bg1="lt1" tx1="dk1" bg2="lt2" tx2="dk2" accent1="accent1" accent2="accent2" accent3="accent3" accent4="accent4" accent5="accent5" accent6="accent6" hlink="hlink" folHlink="folHlink"/>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60421" name="Picture 137">
            <a:extLst>
              <a:ext uri="{FF2B5EF4-FFF2-40B4-BE49-F238E27FC236}">
                <a16:creationId xmlns:a16="http://schemas.microsoft.com/office/drawing/2014/main" id="{5B8C3F18-2A17-4372-BAE1-DB295E2ACB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60422" name="Picture 139">
            <a:extLst>
              <a:ext uri="{FF2B5EF4-FFF2-40B4-BE49-F238E27FC236}">
                <a16:creationId xmlns:a16="http://schemas.microsoft.com/office/drawing/2014/main" id="{DCBB5819-B198-483A-901B-E946789534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0423" name="Rectangle 141">
            <a:extLst>
              <a:ext uri="{FF2B5EF4-FFF2-40B4-BE49-F238E27FC236}">
                <a16:creationId xmlns:a16="http://schemas.microsoft.com/office/drawing/2014/main" id="{FC0814F6-DCDA-4612-801B-FEB1C2B81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8743"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424" name="Rectangle 143">
            <a:extLst>
              <a:ext uri="{FF2B5EF4-FFF2-40B4-BE49-F238E27FC236}">
                <a16:creationId xmlns:a16="http://schemas.microsoft.com/office/drawing/2014/main" id="{694CF788-1E16-4F1F-AAF8-5644BBA94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0425" name="Picture 145">
            <a:extLst>
              <a:ext uri="{FF2B5EF4-FFF2-40B4-BE49-F238E27FC236}">
                <a16:creationId xmlns:a16="http://schemas.microsoft.com/office/drawing/2014/main" id="{484AEBEF-EF01-44A6-A9AC-E21D52665E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useBgFill="1">
        <p:nvSpPr>
          <p:cNvPr id="60426" name="Rectangle 147">
            <a:extLst>
              <a:ext uri="{FF2B5EF4-FFF2-40B4-BE49-F238E27FC236}">
                <a16:creationId xmlns:a16="http://schemas.microsoft.com/office/drawing/2014/main" id="{11D6DEA9-466D-4CF0-B302-39178915E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4817" y="642795"/>
            <a:ext cx="2510872"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427" name="Graphic 134">
            <a:extLst>
              <a:ext uri="{FF2B5EF4-FFF2-40B4-BE49-F238E27FC236}">
                <a16:creationId xmlns:a16="http://schemas.microsoft.com/office/drawing/2014/main" id="{6EA307DD-7296-4CF7-84DB-845E92075D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2465" y="2401413"/>
            <a:ext cx="2048379" cy="2048379"/>
          </a:xfrm>
          <a:prstGeom prst="rect">
            <a:avLst/>
          </a:prstGeom>
          <a:ln>
            <a:noFill/>
          </a:ln>
          <a:effectLst/>
        </p:spPr>
      </p:pic>
      <p:sp>
        <p:nvSpPr>
          <p:cNvPr id="53250" name="Rectangle 2"/>
          <p:cNvSpPr>
            <a:spLocks noGrp="1" noChangeArrowheads="1"/>
          </p:cNvSpPr>
          <p:nvPr>
            <p:ph type="title"/>
          </p:nvPr>
        </p:nvSpPr>
        <p:spPr>
          <a:xfrm>
            <a:off x="510240" y="753228"/>
            <a:ext cx="5315664" cy="1080938"/>
          </a:xfrm>
        </p:spPr>
        <p:txBody>
          <a:bodyPr>
            <a:normAutofit/>
          </a:bodyPr>
          <a:lstStyle/>
          <a:p>
            <a:pPr eaLnBrk="1" hangingPunct="1"/>
            <a:r>
              <a:rPr lang="en-US" b="1" dirty="0">
                <a:solidFill>
                  <a:srgbClr val="FFFFFF"/>
                </a:solidFill>
                <a:latin typeface="Bookman Old Style" panose="02050604050505020204" pitchFamily="18" charset="0"/>
              </a:rPr>
              <a:t>BENEFIT REDUCTION </a:t>
            </a:r>
          </a:p>
        </p:txBody>
      </p:sp>
      <p:sp>
        <p:nvSpPr>
          <p:cNvPr id="60419" name="Rectangle 3"/>
          <p:cNvSpPr>
            <a:spLocks noGrp="1" noChangeArrowheads="1"/>
          </p:cNvSpPr>
          <p:nvPr>
            <p:ph idx="1"/>
          </p:nvPr>
        </p:nvSpPr>
        <p:spPr>
          <a:xfrm>
            <a:off x="247199" y="2971800"/>
            <a:ext cx="5022849" cy="3599316"/>
          </a:xfrm>
        </p:spPr>
        <p:txBody>
          <a:bodyPr>
            <a:normAutofit/>
          </a:bodyPr>
          <a:lstStyle/>
          <a:p>
            <a:pPr marL="0" indent="0" eaLnBrk="1" hangingPunct="1">
              <a:buNone/>
            </a:pPr>
            <a:r>
              <a:rPr lang="en-US" sz="1800" b="1" dirty="0">
                <a:solidFill>
                  <a:srgbClr val="FFFFFF"/>
                </a:solidFill>
                <a:latin typeface="Bookman Old Style" panose="02050604050505020204" pitchFamily="18" charset="0"/>
              </a:rPr>
              <a:t>Benefits under the Group Life Insurance will reduce base on your age:</a:t>
            </a:r>
          </a:p>
          <a:p>
            <a:pPr marL="0" indent="0" eaLnBrk="1" hangingPunct="1">
              <a:buNone/>
            </a:pPr>
            <a:endParaRPr lang="en-US" sz="1400" dirty="0">
              <a:solidFill>
                <a:srgbClr val="FFFFFF"/>
              </a:solidFill>
              <a:latin typeface="Bookman Old Style" panose="02050604050505020204" pitchFamily="18" charset="0"/>
            </a:endParaRPr>
          </a:p>
          <a:p>
            <a:pPr eaLnBrk="1" hangingPunct="1">
              <a:buFont typeface="Wingdings" panose="05000000000000000000" pitchFamily="2" charset="2"/>
              <a:buChar char="ü"/>
            </a:pPr>
            <a:r>
              <a:rPr lang="en-US" sz="1600" dirty="0">
                <a:solidFill>
                  <a:srgbClr val="FFFFFF"/>
                </a:solidFill>
                <a:latin typeface="Bookman Old Style" panose="02050604050505020204" pitchFamily="18" charset="0"/>
              </a:rPr>
              <a:t>Age 65 - 65% of currently elected coverage </a:t>
            </a:r>
          </a:p>
          <a:p>
            <a:pPr eaLnBrk="1" hangingPunct="1">
              <a:buFont typeface="Wingdings" panose="05000000000000000000" pitchFamily="2" charset="2"/>
              <a:buChar char="ü"/>
            </a:pPr>
            <a:r>
              <a:rPr lang="en-US" sz="1600" dirty="0">
                <a:solidFill>
                  <a:srgbClr val="FFFFFF"/>
                </a:solidFill>
                <a:latin typeface="Bookman Old Style" panose="02050604050505020204" pitchFamily="18" charset="0"/>
              </a:rPr>
              <a:t>Age 70 - 40% of currently elected coverage</a:t>
            </a:r>
          </a:p>
          <a:p>
            <a:pPr eaLnBrk="1" hangingPunct="1">
              <a:buFont typeface="Wingdings" panose="05000000000000000000" pitchFamily="2" charset="2"/>
              <a:buChar char="ü"/>
            </a:pPr>
            <a:r>
              <a:rPr lang="en-US" sz="1600" dirty="0">
                <a:solidFill>
                  <a:srgbClr val="FFFFFF"/>
                </a:solidFill>
                <a:latin typeface="Bookman Old Style" panose="02050604050505020204" pitchFamily="18" charset="0"/>
              </a:rPr>
              <a:t>Age 75 - 25% of currently elected coverage</a:t>
            </a:r>
          </a:p>
          <a:p>
            <a:pPr marL="0" indent="0" eaLnBrk="1" hangingPunct="1">
              <a:buNone/>
            </a:pPr>
            <a:endParaRPr lang="en-US" sz="1400" dirty="0">
              <a:solidFill>
                <a:srgbClr val="FFFFFF"/>
              </a:solidFill>
              <a:latin typeface="Bookman Old Style" panose="02050604050505020204" pitchFamily="18" charset="0"/>
            </a:endParaRPr>
          </a:p>
          <a:p>
            <a:pPr marL="0" indent="0" eaLnBrk="1" hangingPunct="1">
              <a:buNone/>
            </a:pPr>
            <a:r>
              <a:rPr lang="en-US" sz="1400" i="1" dirty="0">
                <a:solidFill>
                  <a:srgbClr val="FFFFFF"/>
                </a:solidFill>
                <a:latin typeface="Bookman Old Style" panose="02050604050505020204" pitchFamily="18" charset="0"/>
              </a:rPr>
              <a:t> </a:t>
            </a:r>
          </a:p>
          <a:p>
            <a:pPr marL="0" indent="0" eaLnBrk="1" hangingPunct="1">
              <a:buNone/>
            </a:pPr>
            <a:endParaRPr lang="en-US" sz="1400" i="1" dirty="0">
              <a:solidFill>
                <a:srgbClr val="FFFFFF"/>
              </a:solidFill>
              <a:latin typeface="Bookman Old Style" panose="02050604050505020204" pitchFamily="18" charset="0"/>
            </a:endParaRPr>
          </a:p>
          <a:p>
            <a:pPr marL="0" indent="0" eaLnBrk="1" hangingPunct="1">
              <a:buNone/>
            </a:pPr>
            <a:r>
              <a:rPr lang="en-US" sz="1400" i="1" dirty="0">
                <a:solidFill>
                  <a:srgbClr val="FFFFFF"/>
                </a:solidFill>
                <a:latin typeface="Bookman Old Style" panose="02050604050505020204" pitchFamily="18" charset="0"/>
              </a:rPr>
              <a:t>	</a:t>
            </a:r>
          </a:p>
        </p:txBody>
      </p:sp>
      <p:sp>
        <p:nvSpPr>
          <p:cNvPr id="18" name="TextBox 17">
            <a:extLst>
              <a:ext uri="{FF2B5EF4-FFF2-40B4-BE49-F238E27FC236}">
                <a16:creationId xmlns:a16="http://schemas.microsoft.com/office/drawing/2014/main" id="{5DDCF327-346E-40E9-BF0F-4295FE863537}"/>
              </a:ext>
            </a:extLst>
          </p:cNvPr>
          <p:cNvSpPr txBox="1"/>
          <p:nvPr/>
        </p:nvSpPr>
        <p:spPr>
          <a:xfrm>
            <a:off x="6258508" y="4876800"/>
            <a:ext cx="2410775" cy="1231106"/>
          </a:xfrm>
          <a:prstGeom prst="rect">
            <a:avLst/>
          </a:prstGeom>
          <a:noFill/>
        </p:spPr>
        <p:txBody>
          <a:bodyPr wrap="square" rtlCol="0">
            <a:spAutoFit/>
          </a:bodyPr>
          <a:lstStyle/>
          <a:p>
            <a:r>
              <a:rPr lang="en-US" sz="1600" b="1" dirty="0">
                <a:solidFill>
                  <a:schemeClr val="tx2"/>
                </a:solidFill>
              </a:rPr>
              <a:t>Fact:</a:t>
            </a:r>
          </a:p>
          <a:p>
            <a:r>
              <a:rPr lang="en-US" sz="1600" b="1" dirty="0">
                <a:solidFill>
                  <a:schemeClr val="tx2"/>
                </a:solidFill>
              </a:rPr>
              <a:t> </a:t>
            </a:r>
          </a:p>
          <a:p>
            <a:pPr algn="ctr"/>
            <a:r>
              <a:rPr lang="en-US" sz="1400" b="1" i="1" dirty="0">
                <a:latin typeface="Bookman Old Style" panose="02050604050505020204" pitchFamily="18" charset="0"/>
              </a:rPr>
              <a:t>Benefit Reduction does not apply to retiree group life coverage.</a:t>
            </a:r>
            <a:endParaRPr lang="en-US" sz="1600" b="1" dirty="0"/>
          </a:p>
        </p:txBody>
      </p:sp>
    </p:spTree>
    <p:extLst>
      <p:ext uri="{BB962C8B-B14F-4D97-AF65-F5344CB8AC3E}">
        <p14:creationId xmlns:p14="http://schemas.microsoft.com/office/powerpoint/2010/main" val="270690818"/>
      </p:ext>
    </p:extLst>
  </p:cSld>
  <p:clrMapOvr>
    <a:overrideClrMapping bg1="lt1" tx1="dk1" bg2="lt2" tx2="dk2" accent1="accent1" accent2="accent2" accent3="accent3" accent4="accent4" accent5="accent5" accent6="accent6" hlink="hlink" folHlink="folHlink"/>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0240" name="Picture 146">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0241" name="Picture 148">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80242" name="Picture 150">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80243" name="Rectangle 152">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44" name="Rectangle 154">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0245" name="Picture 156">
            <a:extLst>
              <a:ext uri="{FF2B5EF4-FFF2-40B4-BE49-F238E27FC236}">
                <a16:creationId xmlns:a16="http://schemas.microsoft.com/office/drawing/2014/main" id="{5B8C3F18-2A17-4372-BAE1-DB295E2ACB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180246" name="Picture 158">
            <a:extLst>
              <a:ext uri="{FF2B5EF4-FFF2-40B4-BE49-F238E27FC236}">
                <a16:creationId xmlns:a16="http://schemas.microsoft.com/office/drawing/2014/main" id="{DCBB5819-B198-483A-901B-E946789534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0247" name="Rectangle 160">
            <a:extLst>
              <a:ext uri="{FF2B5EF4-FFF2-40B4-BE49-F238E27FC236}">
                <a16:creationId xmlns:a16="http://schemas.microsoft.com/office/drawing/2014/main" id="{FC0814F6-DCDA-4612-801B-FEB1C2B81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8743"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80248" name="Rectangle 162">
            <a:extLst>
              <a:ext uri="{FF2B5EF4-FFF2-40B4-BE49-F238E27FC236}">
                <a16:creationId xmlns:a16="http://schemas.microsoft.com/office/drawing/2014/main" id="{694CF788-1E16-4F1F-AAF8-5644BBA94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0249" name="Picture 164">
            <a:extLst>
              <a:ext uri="{FF2B5EF4-FFF2-40B4-BE49-F238E27FC236}">
                <a16:creationId xmlns:a16="http://schemas.microsoft.com/office/drawing/2014/main" id="{484AEBEF-EF01-44A6-A9AC-E21D52665E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useBgFill="1">
        <p:nvSpPr>
          <p:cNvPr id="180250" name="Rectangle 166">
            <a:extLst>
              <a:ext uri="{FF2B5EF4-FFF2-40B4-BE49-F238E27FC236}">
                <a16:creationId xmlns:a16="http://schemas.microsoft.com/office/drawing/2014/main" id="{11D6DEA9-466D-4CF0-B302-39178915E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4817" y="642795"/>
            <a:ext cx="2510872"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44" name="Graphic 143">
            <a:extLst>
              <a:ext uri="{FF2B5EF4-FFF2-40B4-BE49-F238E27FC236}">
                <a16:creationId xmlns:a16="http://schemas.microsoft.com/office/drawing/2014/main" id="{72EF7A0F-6705-42B3-9891-22CB21B2C0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07433" y="1596403"/>
            <a:ext cx="2048379" cy="2048379"/>
          </a:xfrm>
          <a:prstGeom prst="rect">
            <a:avLst/>
          </a:prstGeom>
          <a:ln>
            <a:noFill/>
          </a:ln>
          <a:effectLst/>
        </p:spPr>
      </p:pic>
      <p:sp>
        <p:nvSpPr>
          <p:cNvPr id="18437" name="Rectangle 13"/>
          <p:cNvSpPr>
            <a:spLocks noGrp="1" noChangeArrowheads="1"/>
          </p:cNvSpPr>
          <p:nvPr>
            <p:ph type="title" idx="4294967295"/>
          </p:nvPr>
        </p:nvSpPr>
        <p:spPr>
          <a:xfrm>
            <a:off x="510240" y="753228"/>
            <a:ext cx="5315664" cy="1080938"/>
          </a:xfrm>
        </p:spPr>
        <p:txBody>
          <a:bodyPr vert="horz" lIns="91440" tIns="45720" rIns="91440" bIns="45720" rtlCol="0" anchor="ctr">
            <a:normAutofit/>
          </a:bodyPr>
          <a:lstStyle/>
          <a:p>
            <a:r>
              <a:rPr lang="en-US" b="1" dirty="0">
                <a:solidFill>
                  <a:srgbClr val="FFFFFF"/>
                </a:solidFill>
              </a:rPr>
              <a:t>LIFE BENEFICIARIES</a:t>
            </a:r>
            <a:endParaRPr lang="en-US" dirty="0">
              <a:solidFill>
                <a:srgbClr val="FFFFFF"/>
              </a:solidFill>
            </a:endParaRPr>
          </a:p>
        </p:txBody>
      </p:sp>
      <p:sp>
        <p:nvSpPr>
          <p:cNvPr id="180251" name="Text Box 12"/>
          <p:cNvSpPr txBox="1">
            <a:spLocks noChangeArrowheads="1"/>
          </p:cNvSpPr>
          <p:nvPr/>
        </p:nvSpPr>
        <p:spPr bwMode="auto">
          <a:xfrm>
            <a:off x="139574" y="3162409"/>
            <a:ext cx="5306466" cy="2463728"/>
          </a:xfrm>
          <a:prstGeom prst="rect">
            <a:avLst/>
          </a:prstGeom>
        </p:spPr>
        <p:txBody>
          <a:bodyPr vert="horz" lIns="91440" tIns="45720" rIns="91440" bIns="45720" rtlCol="0">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Trebuchet MS" panose="020B0603020202020204"/>
                <a:ea typeface="+mn-ea"/>
                <a:cs typeface="+mn-cs"/>
              </a:rPr>
              <a:t>Attached to your enrollment form is a beneficiary designation forms for Group Life, Final Wages, and Retirement.  </a:t>
            </a:r>
          </a:p>
          <a:p>
            <a:pPr marL="0" marR="0" lvl="0" indent="0" algn="ctr" defTabSz="914400" rtl="0" eaLnBrk="1" fontAlgn="base" latinLnBrk="0" hangingPunct="1">
              <a:lnSpc>
                <a:spcPct val="90000"/>
              </a:lnSpc>
              <a:spcBef>
                <a:spcPct val="0"/>
              </a:spcBef>
              <a:spcAft>
                <a:spcPts val="6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rebuchet MS" panose="020B0603020202020204"/>
              <a:ea typeface="+mn-ea"/>
              <a:cs typeface="+mn-cs"/>
            </a:endParaRPr>
          </a:p>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highlight>
                  <a:srgbClr val="FFFF00"/>
                </a:highlight>
                <a:uLnTx/>
                <a:uFillTx/>
                <a:latin typeface="Trebuchet MS" panose="020B0603020202020204"/>
                <a:ea typeface="+mn-ea"/>
                <a:cs typeface="+mn-cs"/>
              </a:rPr>
              <a:t>Please complete all beneficiary forms prior to enrollment on Monday.</a:t>
            </a:r>
          </a:p>
          <a:p>
            <a:pPr marL="0" marR="0" lvl="0" indent="-228600" algn="l" defTabSz="914400" rtl="0" eaLnBrk="1" fontAlgn="base" latinLnBrk="0" hangingPunct="1">
              <a:lnSpc>
                <a:spcPct val="90000"/>
              </a:lnSpc>
              <a:spcBef>
                <a:spcPct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Trebuchet MS" panose="020B0603020202020204"/>
              <a:ea typeface="+mn-ea"/>
              <a:cs typeface="+mn-cs"/>
            </a:endParaRPr>
          </a:p>
        </p:txBody>
      </p:sp>
      <p:sp>
        <p:nvSpPr>
          <p:cNvPr id="30" name="TextBox 29">
            <a:extLst>
              <a:ext uri="{FF2B5EF4-FFF2-40B4-BE49-F238E27FC236}">
                <a16:creationId xmlns:a16="http://schemas.microsoft.com/office/drawing/2014/main" id="{DB033A6D-278A-4C8E-A598-01627D2E115B}"/>
              </a:ext>
            </a:extLst>
          </p:cNvPr>
          <p:cNvSpPr txBox="1"/>
          <p:nvPr/>
        </p:nvSpPr>
        <p:spPr>
          <a:xfrm>
            <a:off x="6234865" y="4392547"/>
            <a:ext cx="2410775" cy="190205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9D360E"/>
                </a:solidFill>
                <a:effectLst/>
                <a:uLnTx/>
                <a:uFillTx/>
                <a:latin typeface="Times New Roman" pitchFamily="18" charset="0"/>
                <a:ea typeface="+mn-ea"/>
                <a:cs typeface="+mn-cs"/>
              </a:rPr>
              <a:t>Fact: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9D360E"/>
                </a:solidFill>
                <a:effectLst/>
                <a:uLnTx/>
                <a:uFillTx/>
                <a:latin typeface="Times New Roman" pitchFamily="18" charset="0"/>
                <a:ea typeface="+mn-ea"/>
                <a:cs typeface="+mn-cs"/>
              </a:rPr>
              <a:t> </a:t>
            </a:r>
            <a:endParaRPr kumimoji="0" lang="en-US" sz="1600" b="1" i="1"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sz="1400" b="1" i="1" u="none" strike="noStrike" kern="1200" cap="none" spc="0" normalizeH="0" baseline="0" noProof="0" dirty="0">
                <a:ln>
                  <a:noFill/>
                </a:ln>
                <a:solidFill>
                  <a:prstClr val="black"/>
                </a:solidFill>
                <a:effectLst/>
                <a:uLnTx/>
                <a:uFillTx/>
                <a:latin typeface="Times New Roman" pitchFamily="18" charset="0"/>
                <a:ea typeface="+mn-ea"/>
                <a:cs typeface="+mn-cs"/>
              </a:rPr>
              <a:t>You can update beneficiary information at any time.</a:t>
            </a:r>
          </a:p>
          <a:p>
            <a:pPr marL="0" marR="0" lvl="0" indent="0" algn="l" defTabSz="914400" rtl="0" eaLnBrk="1" fontAlgn="base" latinLnBrk="0" hangingPunct="1">
              <a:lnSpc>
                <a:spcPct val="90000"/>
              </a:lnSpc>
              <a:spcBef>
                <a:spcPct val="0"/>
              </a:spcBef>
              <a:spcAft>
                <a:spcPts val="600"/>
              </a:spcAft>
              <a:buClrTx/>
              <a:buSzTx/>
              <a:buFontTx/>
              <a:buNone/>
              <a:tabLst/>
              <a:defRPr/>
            </a:pPr>
            <a:endParaRPr lang="en-US" sz="1400" b="1" i="1" dirty="0">
              <a:solidFill>
                <a:prstClr val="black"/>
              </a:solidFill>
            </a:endParaRPr>
          </a:p>
          <a:p>
            <a:pPr marL="0" marR="0" lvl="0" indent="0" algn="l" defTabSz="914400" rtl="0" eaLnBrk="1" fontAlgn="base" latinLnBrk="0" hangingPunct="1">
              <a:lnSpc>
                <a:spcPct val="90000"/>
              </a:lnSpc>
              <a:spcBef>
                <a:spcPct val="0"/>
              </a:spcBef>
              <a:spcAft>
                <a:spcPts val="600"/>
              </a:spcAft>
              <a:buClrTx/>
              <a:buSzTx/>
              <a:buFontTx/>
              <a:buNone/>
              <a:tabLst/>
              <a:defRPr/>
            </a:pPr>
            <a:r>
              <a:rPr lang="en-US" sz="1400" b="1" i="1" dirty="0">
                <a:solidFill>
                  <a:prstClr val="black"/>
                </a:solidFill>
              </a:rPr>
              <a:t>It is recommended that you provide updated beneficiary information periodically.</a:t>
            </a:r>
            <a:endParaRPr kumimoji="0" lang="en-US" sz="1400" b="1" i="1"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260777"/>
      </p:ext>
    </p:extLst>
  </p:cSld>
  <p:clrMapOvr>
    <a:overrideClrMapping bg1="lt1" tx1="dk1" bg2="lt2" tx2="dk2" accent1="accent1" accent2="accent2" accent3="accent3" accent4="accent4" accent5="accent5" accent6="accent6" hlink="hlink" folHlink="folHlink"/>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7" name="Rectangle 76">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1" name="Picture 80">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pic>
        <p:nvPicPr>
          <p:cNvPr id="33796" name="Picture 4" descr="http://extra.upmc.com/MyBenefits2013/120312/holiday.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200" b="100000" l="0" r="99200">
                        <a14:foregroundMark x1="57200" y1="70000" x2="73200" y2="64000"/>
                        <a14:foregroundMark x1="36400" y1="57600" x2="66800" y2="48400"/>
                        <a14:foregroundMark x1="39600" y1="52800" x2="39600" y2="52800"/>
                        <a14:foregroundMark x1="24800" y1="52800" x2="48000" y2="71600"/>
                        <a14:foregroundMark x1="78000" y1="57600" x2="80800" y2="69200"/>
                        <a14:foregroundMark x1="81600" y1="51200" x2="83600" y2="68400"/>
                        <a14:foregroundMark x1="43200" y1="59600" x2="62400" y2="54000"/>
                      </a14:backgroundRemoval>
                    </a14:imgEffect>
                  </a14:imgLayer>
                </a14:imgProps>
              </a:ext>
              <a:ext uri="{28A0092B-C50C-407E-A947-70E740481C1C}">
                <a14:useLocalDpi xmlns:a14="http://schemas.microsoft.com/office/drawing/2010/main" val="0"/>
              </a:ext>
            </a:extLst>
          </a:blip>
          <a:srcRect/>
          <a:stretch>
            <a:fillRect/>
          </a:stretch>
        </p:blipFill>
        <p:spPr bwMode="auto">
          <a:xfrm>
            <a:off x="6140318" y="2169571"/>
            <a:ext cx="2518858" cy="2518858"/>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0240" y="753228"/>
            <a:ext cx="5315664" cy="1080938"/>
          </a:xfrm>
        </p:spPr>
        <p:txBody>
          <a:bodyPr>
            <a:normAutofit/>
          </a:bodyPr>
          <a:lstStyle/>
          <a:p>
            <a:r>
              <a:rPr lang="en-US" b="1" dirty="0">
                <a:latin typeface="Bookman Old Style" panose="02050604050505020204" pitchFamily="18" charset="0"/>
              </a:rPr>
              <a:t>Paid Holidays</a:t>
            </a:r>
          </a:p>
        </p:txBody>
      </p:sp>
      <p:sp>
        <p:nvSpPr>
          <p:cNvPr id="3" name="Content Placeholder 2"/>
          <p:cNvSpPr>
            <a:spLocks noGrp="1"/>
          </p:cNvSpPr>
          <p:nvPr>
            <p:ph idx="1"/>
          </p:nvPr>
        </p:nvSpPr>
        <p:spPr>
          <a:xfrm>
            <a:off x="510240" y="2336873"/>
            <a:ext cx="4817409" cy="3599316"/>
          </a:xfrm>
        </p:spPr>
        <p:txBody>
          <a:bodyPr>
            <a:normAutofit/>
          </a:bodyPr>
          <a:lstStyle/>
          <a:p>
            <a:pPr marL="457200" lvl="1" indent="0">
              <a:buNone/>
            </a:pPr>
            <a:r>
              <a:rPr lang="en-US" sz="1700" b="1" dirty="0">
                <a:latin typeface="Bookman Old Style" panose="02050604050505020204" pitchFamily="18" charset="0"/>
              </a:rPr>
              <a:t>Ten (10) Paid Holidays per year-</a:t>
            </a:r>
          </a:p>
          <a:p>
            <a:pPr marL="457200" lvl="1" indent="0">
              <a:buNone/>
            </a:pPr>
            <a:endParaRPr lang="en-US" sz="1700" b="1" dirty="0">
              <a:latin typeface="Bookman Old Style" panose="02050604050505020204" pitchFamily="18" charset="0"/>
            </a:endParaRPr>
          </a:p>
          <a:p>
            <a:pPr lvl="2"/>
            <a:r>
              <a:rPr lang="en-US" sz="1700" dirty="0">
                <a:latin typeface="Bookman Old Style" panose="02050604050505020204" pitchFamily="18" charset="0"/>
              </a:rPr>
              <a:t>New Year’s Day</a:t>
            </a:r>
          </a:p>
          <a:p>
            <a:pPr lvl="2"/>
            <a:r>
              <a:rPr lang="en-US" sz="1700" dirty="0">
                <a:latin typeface="Bookman Old Style" panose="02050604050505020204" pitchFamily="18" charset="0"/>
              </a:rPr>
              <a:t>Dr. Martin Luther King Birthday</a:t>
            </a:r>
          </a:p>
          <a:p>
            <a:pPr lvl="2"/>
            <a:r>
              <a:rPr lang="en-US" sz="1700" dirty="0">
                <a:latin typeface="Bookman Old Style" panose="02050604050505020204" pitchFamily="18" charset="0"/>
              </a:rPr>
              <a:t>Memorial Day</a:t>
            </a:r>
          </a:p>
          <a:p>
            <a:pPr lvl="2"/>
            <a:r>
              <a:rPr lang="en-US" sz="1700" dirty="0">
                <a:latin typeface="Bookman Old Style" panose="02050604050505020204" pitchFamily="18" charset="0"/>
              </a:rPr>
              <a:t>Independence Day</a:t>
            </a:r>
          </a:p>
          <a:p>
            <a:pPr lvl="2"/>
            <a:r>
              <a:rPr lang="en-US" sz="1700" dirty="0">
                <a:latin typeface="Bookman Old Style" panose="02050604050505020204" pitchFamily="18" charset="0"/>
              </a:rPr>
              <a:t>Labor Day</a:t>
            </a:r>
          </a:p>
          <a:p>
            <a:pPr lvl="2"/>
            <a:r>
              <a:rPr lang="en-US" sz="1700" dirty="0">
                <a:latin typeface="Bookman Old Style" panose="02050604050505020204" pitchFamily="18" charset="0"/>
              </a:rPr>
              <a:t>Veteran’s Day or Armistice Day</a:t>
            </a:r>
          </a:p>
          <a:p>
            <a:pPr lvl="2"/>
            <a:r>
              <a:rPr lang="en-US" sz="1700" dirty="0">
                <a:latin typeface="Bookman Old Style" panose="02050604050505020204" pitchFamily="18" charset="0"/>
              </a:rPr>
              <a:t>Thanksgiving Day</a:t>
            </a:r>
          </a:p>
          <a:p>
            <a:pPr lvl="2"/>
            <a:r>
              <a:rPr lang="en-US" sz="1700" b="1" dirty="0">
                <a:solidFill>
                  <a:srgbClr val="FFC000"/>
                </a:solidFill>
                <a:latin typeface="Bookman Old Style" panose="02050604050505020204" pitchFamily="18" charset="0"/>
              </a:rPr>
              <a:t>Day after Thanksgiving</a:t>
            </a:r>
          </a:p>
          <a:p>
            <a:pPr lvl="2"/>
            <a:r>
              <a:rPr lang="en-US" sz="1700" b="1" dirty="0">
                <a:solidFill>
                  <a:srgbClr val="FFC000"/>
                </a:solidFill>
                <a:latin typeface="Bookman Old Style" panose="02050604050505020204" pitchFamily="18" charset="0"/>
              </a:rPr>
              <a:t>Christmas Eve</a:t>
            </a:r>
          </a:p>
          <a:p>
            <a:pPr lvl="2"/>
            <a:r>
              <a:rPr lang="en-US" sz="1700" dirty="0">
                <a:latin typeface="Bookman Old Style" panose="02050604050505020204" pitchFamily="18" charset="0"/>
              </a:rPr>
              <a:t>Christmas Day</a:t>
            </a:r>
          </a:p>
        </p:txBody>
      </p:sp>
      <p:sp>
        <p:nvSpPr>
          <p:cNvPr id="4" name="TextBox 3">
            <a:extLst>
              <a:ext uri="{FF2B5EF4-FFF2-40B4-BE49-F238E27FC236}">
                <a16:creationId xmlns:a16="http://schemas.microsoft.com/office/drawing/2014/main" id="{C6FA0E09-E762-4B6D-9D4E-D3ACD74C8764}"/>
              </a:ext>
            </a:extLst>
          </p:cNvPr>
          <p:cNvSpPr txBox="1"/>
          <p:nvPr/>
        </p:nvSpPr>
        <p:spPr>
          <a:xfrm>
            <a:off x="5975287" y="5562600"/>
            <a:ext cx="3007884" cy="1015663"/>
          </a:xfrm>
          <a:prstGeom prst="rect">
            <a:avLst/>
          </a:prstGeom>
          <a:noFill/>
        </p:spPr>
        <p:txBody>
          <a:bodyPr wrap="square" rtlCol="0">
            <a:spAutoFit/>
          </a:bodyPr>
          <a:lstStyle/>
          <a:p>
            <a:pPr algn="ctr"/>
            <a:r>
              <a:rPr lang="en-US" sz="2000" b="1" dirty="0">
                <a:solidFill>
                  <a:schemeClr val="bg2"/>
                </a:solidFill>
              </a:rPr>
              <a:t>Which two Federal holidays are not on the list above?</a:t>
            </a:r>
          </a:p>
        </p:txBody>
      </p:sp>
    </p:spTree>
    <p:extLst>
      <p:ext uri="{BB962C8B-B14F-4D97-AF65-F5344CB8AC3E}">
        <p14:creationId xmlns:p14="http://schemas.microsoft.com/office/powerpoint/2010/main" val="4192211411"/>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0240" name="Picture 146">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0241" name="Picture 148">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80242" name="Picture 150">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80243" name="Rectangle 152">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44" name="Rectangle 154">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0245" name="Picture 156">
            <a:extLst>
              <a:ext uri="{FF2B5EF4-FFF2-40B4-BE49-F238E27FC236}">
                <a16:creationId xmlns:a16="http://schemas.microsoft.com/office/drawing/2014/main" id="{5B8C3F18-2A17-4372-BAE1-DB295E2ACB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180246" name="Picture 158">
            <a:extLst>
              <a:ext uri="{FF2B5EF4-FFF2-40B4-BE49-F238E27FC236}">
                <a16:creationId xmlns:a16="http://schemas.microsoft.com/office/drawing/2014/main" id="{DCBB5819-B198-483A-901B-E946789534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0247" name="Rectangle 160">
            <a:extLst>
              <a:ext uri="{FF2B5EF4-FFF2-40B4-BE49-F238E27FC236}">
                <a16:creationId xmlns:a16="http://schemas.microsoft.com/office/drawing/2014/main" id="{FC0814F6-DCDA-4612-801B-FEB1C2B81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8743"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248" name="Rectangle 162">
            <a:extLst>
              <a:ext uri="{FF2B5EF4-FFF2-40B4-BE49-F238E27FC236}">
                <a16:creationId xmlns:a16="http://schemas.microsoft.com/office/drawing/2014/main" id="{694CF788-1E16-4F1F-AAF8-5644BBA94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0249" name="Picture 164">
            <a:extLst>
              <a:ext uri="{FF2B5EF4-FFF2-40B4-BE49-F238E27FC236}">
                <a16:creationId xmlns:a16="http://schemas.microsoft.com/office/drawing/2014/main" id="{484AEBEF-EF01-44A6-A9AC-E21D52665E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useBgFill="1">
        <p:nvSpPr>
          <p:cNvPr id="180250" name="Rectangle 166">
            <a:extLst>
              <a:ext uri="{FF2B5EF4-FFF2-40B4-BE49-F238E27FC236}">
                <a16:creationId xmlns:a16="http://schemas.microsoft.com/office/drawing/2014/main" id="{11D6DEA9-466D-4CF0-B302-39178915E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4817" y="642795"/>
            <a:ext cx="2510872"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7" name="Rectangle 13"/>
          <p:cNvSpPr>
            <a:spLocks noGrp="1" noChangeArrowheads="1"/>
          </p:cNvSpPr>
          <p:nvPr>
            <p:ph type="title" idx="4294967295"/>
          </p:nvPr>
        </p:nvSpPr>
        <p:spPr>
          <a:xfrm>
            <a:off x="510240" y="753228"/>
            <a:ext cx="5315664" cy="1080938"/>
          </a:xfrm>
        </p:spPr>
        <p:txBody>
          <a:bodyPr vert="horz" lIns="91440" tIns="45720" rIns="91440" bIns="45720" rtlCol="0" anchor="ctr">
            <a:normAutofit/>
          </a:bodyPr>
          <a:lstStyle/>
          <a:p>
            <a:r>
              <a:rPr lang="en-US" b="1" dirty="0">
                <a:solidFill>
                  <a:srgbClr val="FFFFFF"/>
                </a:solidFill>
              </a:rPr>
              <a:t>LIFE BENEFICIARIES</a:t>
            </a:r>
            <a:endParaRPr lang="en-US" dirty="0">
              <a:solidFill>
                <a:srgbClr val="FFFFFF"/>
              </a:solidFill>
            </a:endParaRPr>
          </a:p>
        </p:txBody>
      </p:sp>
      <p:sp>
        <p:nvSpPr>
          <p:cNvPr id="180251" name="Text Box 12"/>
          <p:cNvSpPr txBox="1">
            <a:spLocks noChangeArrowheads="1"/>
          </p:cNvSpPr>
          <p:nvPr/>
        </p:nvSpPr>
        <p:spPr bwMode="auto">
          <a:xfrm>
            <a:off x="196139" y="2017086"/>
            <a:ext cx="5306466" cy="299712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400" dirty="0">
              <a:latin typeface="+mn-lt"/>
            </a:endParaRPr>
          </a:p>
          <a:p>
            <a:pPr>
              <a:lnSpc>
                <a:spcPct val="90000"/>
              </a:lnSpc>
              <a:spcAft>
                <a:spcPts val="600"/>
              </a:spcAft>
            </a:pPr>
            <a:r>
              <a:rPr lang="en-US" sz="1800" b="1" dirty="0">
                <a:latin typeface="+mn-lt"/>
              </a:rPr>
              <a:t>You can designate a primary beneficiary(ies) and/or contingent beneficiary(ies): </a:t>
            </a:r>
          </a:p>
          <a:p>
            <a:pPr>
              <a:lnSpc>
                <a:spcPct val="90000"/>
              </a:lnSpc>
              <a:spcAft>
                <a:spcPts val="600"/>
              </a:spcAft>
            </a:pPr>
            <a:endParaRPr lang="en-US" sz="1400" dirty="0">
              <a:solidFill>
                <a:srgbClr val="FFFFFF"/>
              </a:solidFill>
              <a:latin typeface="+mn-lt"/>
            </a:endParaRPr>
          </a:p>
          <a:p>
            <a:pPr marL="285750" indent="-285750">
              <a:lnSpc>
                <a:spcPct val="90000"/>
              </a:lnSpc>
              <a:spcAft>
                <a:spcPts val="600"/>
              </a:spcAft>
              <a:buFont typeface="Wingdings" panose="05000000000000000000" pitchFamily="2" charset="2"/>
              <a:buChar char="ü"/>
            </a:pPr>
            <a:r>
              <a:rPr lang="en-US" sz="1400" dirty="0">
                <a:solidFill>
                  <a:srgbClr val="FFFFFF"/>
                </a:solidFill>
                <a:latin typeface="+mn-lt"/>
              </a:rPr>
              <a:t>If you designate more than one primary beneficiary, the percentage total  for primary beneficiaries must equal 100%.</a:t>
            </a:r>
          </a:p>
          <a:p>
            <a:pPr marL="285750" indent="-285750">
              <a:lnSpc>
                <a:spcPct val="90000"/>
              </a:lnSpc>
              <a:spcAft>
                <a:spcPts val="600"/>
              </a:spcAft>
              <a:buFont typeface="Wingdings" panose="05000000000000000000" pitchFamily="2" charset="2"/>
              <a:buChar char="ü"/>
            </a:pPr>
            <a:endParaRPr lang="en-US" sz="1400" dirty="0">
              <a:solidFill>
                <a:srgbClr val="FFFFFF"/>
              </a:solidFill>
              <a:latin typeface="+mn-lt"/>
            </a:endParaRPr>
          </a:p>
          <a:p>
            <a:pPr marL="285750" indent="-285750">
              <a:lnSpc>
                <a:spcPct val="90000"/>
              </a:lnSpc>
              <a:spcAft>
                <a:spcPts val="600"/>
              </a:spcAft>
              <a:buFont typeface="Wingdings" panose="05000000000000000000" pitchFamily="2" charset="2"/>
              <a:buChar char="ü"/>
            </a:pPr>
            <a:r>
              <a:rPr lang="en-US" sz="1400" dirty="0">
                <a:solidFill>
                  <a:srgbClr val="FFFFFF"/>
                </a:solidFill>
                <a:latin typeface="+mn-lt"/>
              </a:rPr>
              <a:t>If you designate more than one contingent beneficiary, the percentage total  for contingent beneficiaries must equal 100%. </a:t>
            </a:r>
          </a:p>
          <a:p>
            <a:pPr>
              <a:lnSpc>
                <a:spcPct val="90000"/>
              </a:lnSpc>
              <a:spcAft>
                <a:spcPts val="600"/>
              </a:spcAft>
            </a:pPr>
            <a:endParaRPr lang="en-US" sz="1400" dirty="0">
              <a:solidFill>
                <a:srgbClr val="FFFFFF"/>
              </a:solidFill>
              <a:latin typeface="+mn-lt"/>
            </a:endParaRPr>
          </a:p>
        </p:txBody>
      </p:sp>
      <p:sp>
        <p:nvSpPr>
          <p:cNvPr id="30" name="TextBox 29">
            <a:extLst>
              <a:ext uri="{FF2B5EF4-FFF2-40B4-BE49-F238E27FC236}">
                <a16:creationId xmlns:a16="http://schemas.microsoft.com/office/drawing/2014/main" id="{DB033A6D-278A-4C8E-A598-01627D2E115B}"/>
              </a:ext>
            </a:extLst>
          </p:cNvPr>
          <p:cNvSpPr txBox="1"/>
          <p:nvPr/>
        </p:nvSpPr>
        <p:spPr>
          <a:xfrm>
            <a:off x="6234865" y="4392547"/>
            <a:ext cx="2410775" cy="1748171"/>
          </a:xfrm>
          <a:prstGeom prst="rect">
            <a:avLst/>
          </a:prstGeom>
          <a:noFill/>
        </p:spPr>
        <p:txBody>
          <a:bodyPr wrap="square" rtlCol="0">
            <a:spAutoFit/>
          </a:bodyPr>
          <a:lstStyle/>
          <a:p>
            <a:r>
              <a:rPr lang="en-US" sz="1600" b="1" dirty="0">
                <a:solidFill>
                  <a:schemeClr val="tx2"/>
                </a:solidFill>
              </a:rPr>
              <a:t>Important:</a:t>
            </a:r>
          </a:p>
          <a:p>
            <a:r>
              <a:rPr lang="en-US" sz="1600" b="1" dirty="0">
                <a:solidFill>
                  <a:schemeClr val="tx2"/>
                </a:solidFill>
              </a:rPr>
              <a:t> </a:t>
            </a:r>
            <a:endParaRPr lang="en-US" sz="1600" b="1" i="1" dirty="0"/>
          </a:p>
          <a:p>
            <a:pPr>
              <a:lnSpc>
                <a:spcPct val="90000"/>
              </a:lnSpc>
              <a:spcAft>
                <a:spcPts val="600"/>
              </a:spcAft>
            </a:pPr>
            <a:r>
              <a:rPr lang="en-US" sz="1400" b="1" i="1" dirty="0"/>
              <a:t>A contingent beneficiary will only receive life insurance proceeds in the event of the death of employee as well as the death of all primary beneficiaries.</a:t>
            </a:r>
          </a:p>
        </p:txBody>
      </p:sp>
      <p:pic>
        <p:nvPicPr>
          <p:cNvPr id="2" name="Picture 1">
            <a:extLst>
              <a:ext uri="{FF2B5EF4-FFF2-40B4-BE49-F238E27FC236}">
                <a16:creationId xmlns:a16="http://schemas.microsoft.com/office/drawing/2014/main" id="{90ACECC4-5684-4247-A948-54D0D777441E}"/>
              </a:ext>
            </a:extLst>
          </p:cNvPr>
          <p:cNvPicPr>
            <a:picLocks noChangeAspect="1"/>
          </p:cNvPicPr>
          <p:nvPr/>
        </p:nvPicPr>
        <p:blipFill>
          <a:blip r:embed="rId6"/>
          <a:stretch>
            <a:fillRect/>
          </a:stretch>
        </p:blipFill>
        <p:spPr>
          <a:xfrm>
            <a:off x="6393098" y="740402"/>
            <a:ext cx="1981332" cy="2726313"/>
          </a:xfrm>
          <a:prstGeom prst="rect">
            <a:avLst/>
          </a:prstGeom>
        </p:spPr>
      </p:pic>
      <p:sp>
        <p:nvSpPr>
          <p:cNvPr id="32" name="TextBox 31">
            <a:extLst>
              <a:ext uri="{FF2B5EF4-FFF2-40B4-BE49-F238E27FC236}">
                <a16:creationId xmlns:a16="http://schemas.microsoft.com/office/drawing/2014/main" id="{CC87118D-4CA6-44E4-A274-A897C279BA9D}"/>
              </a:ext>
            </a:extLst>
          </p:cNvPr>
          <p:cNvSpPr txBox="1"/>
          <p:nvPr/>
        </p:nvSpPr>
        <p:spPr>
          <a:xfrm>
            <a:off x="250469" y="4876800"/>
            <a:ext cx="5197805" cy="1606594"/>
          </a:xfrm>
          <a:prstGeom prst="rect">
            <a:avLst/>
          </a:prstGeom>
          <a:solidFill>
            <a:schemeClr val="accent1"/>
          </a:solidFill>
        </p:spPr>
        <p:txBody>
          <a:bodyPr wrap="square" rtlCol="0">
            <a:spAutoFit/>
          </a:bodyPr>
          <a:lstStyle/>
          <a:p>
            <a:pPr algn="ctr"/>
            <a:r>
              <a:rPr lang="en-US" sz="1600" b="1" dirty="0">
                <a:solidFill>
                  <a:schemeClr val="tx2"/>
                </a:solidFill>
              </a:rPr>
              <a:t>Why do I need to consider purchasing additional life insurance?</a:t>
            </a:r>
          </a:p>
          <a:p>
            <a:r>
              <a:rPr lang="en-US" sz="1600" b="1" dirty="0">
                <a:solidFill>
                  <a:schemeClr val="tx2"/>
                </a:solidFill>
              </a:rPr>
              <a:t> </a:t>
            </a:r>
            <a:endParaRPr lang="en-US" sz="1600" b="1" i="1" dirty="0"/>
          </a:p>
          <a:p>
            <a:pPr>
              <a:lnSpc>
                <a:spcPct val="90000"/>
              </a:lnSpc>
              <a:spcAft>
                <a:spcPts val="600"/>
              </a:spcAft>
            </a:pPr>
            <a:r>
              <a:rPr lang="en-US" sz="1400" b="1" i="1" dirty="0"/>
              <a:t>Each employees needs are different in regards to life insurance.  Life insurance could be considered as income replacement for your beneficiaries to help bridge any loss of income due to an unexpected death.</a:t>
            </a:r>
          </a:p>
        </p:txBody>
      </p:sp>
    </p:spTree>
    <p:extLst>
      <p:ext uri="{BB962C8B-B14F-4D97-AF65-F5344CB8AC3E}">
        <p14:creationId xmlns:p14="http://schemas.microsoft.com/office/powerpoint/2010/main" val="1582625392"/>
      </p:ext>
    </p:extLst>
  </p:cSld>
  <p:clrMapOvr>
    <a:overrideClrMapping bg1="lt1" tx1="dk1" bg2="lt2" tx2="dk2" accent1="accent1" accent2="accent2" accent3="accent3" accent4="accent4" accent5="accent5" accent6="accent6" hlink="hlink" folHlink="folHlink"/>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56" name="Rectangle 255">
            <a:extLst>
              <a:ext uri="{FF2B5EF4-FFF2-40B4-BE49-F238E27FC236}">
                <a16:creationId xmlns:a16="http://schemas.microsoft.com/office/drawing/2014/main" id="{1DB53884-7D49-4D06-ADC1-1F12BE4DC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7" name="Picture 256">
            <a:extLst>
              <a:ext uri="{FF2B5EF4-FFF2-40B4-BE49-F238E27FC236}">
                <a16:creationId xmlns:a16="http://schemas.microsoft.com/office/drawing/2014/main" id="{3182E5E9-DE42-4120-922C-1321AC9A5C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258" name="Rectangle 257">
            <a:extLst>
              <a:ext uri="{FF2B5EF4-FFF2-40B4-BE49-F238E27FC236}">
                <a16:creationId xmlns:a16="http://schemas.microsoft.com/office/drawing/2014/main" id="{329BD449-87FC-473A-A2A2-BEE0C9A35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8743"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Rectangle 258">
            <a:extLst>
              <a:ext uri="{FF2B5EF4-FFF2-40B4-BE49-F238E27FC236}">
                <a16:creationId xmlns:a16="http://schemas.microsoft.com/office/drawing/2014/main" id="{F1FFDFE1-ACF2-4AFB-AB5B-547DC1994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60" name="Picture 259">
            <a:extLst>
              <a:ext uri="{FF2B5EF4-FFF2-40B4-BE49-F238E27FC236}">
                <a16:creationId xmlns:a16="http://schemas.microsoft.com/office/drawing/2014/main" id="{8B2AD4DD-502F-4AF2-AFAF-580E7CC4BDC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261" name="Rectangle 260">
            <a:extLst>
              <a:ext uri="{FF2B5EF4-FFF2-40B4-BE49-F238E27FC236}">
                <a16:creationId xmlns:a16="http://schemas.microsoft.com/office/drawing/2014/main" id="{79BB2C37-0554-4926-9BC6-636E0CA1A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4817" y="642795"/>
            <a:ext cx="2510872" cy="5575125"/>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B0E9C4F-4A4A-4F36-B2A1-DC83DDB297B4}"/>
              </a:ext>
            </a:extLst>
          </p:cNvPr>
          <p:cNvPicPr>
            <a:picLocks noChangeAspect="1"/>
          </p:cNvPicPr>
          <p:nvPr/>
        </p:nvPicPr>
        <p:blipFill>
          <a:blip r:embed="rId5"/>
          <a:stretch>
            <a:fillRect/>
          </a:stretch>
        </p:blipFill>
        <p:spPr>
          <a:xfrm>
            <a:off x="6460349" y="5105400"/>
            <a:ext cx="2029726" cy="334904"/>
          </a:xfrm>
          <a:prstGeom prst="rect">
            <a:avLst/>
          </a:prstGeom>
          <a:ln>
            <a:noFill/>
          </a:ln>
          <a:effectLst/>
        </p:spPr>
      </p:pic>
      <p:sp>
        <p:nvSpPr>
          <p:cNvPr id="53250" name="Rectangle 2"/>
          <p:cNvSpPr>
            <a:spLocks noGrp="1" noChangeArrowheads="1"/>
          </p:cNvSpPr>
          <p:nvPr>
            <p:ph type="title"/>
          </p:nvPr>
        </p:nvSpPr>
        <p:spPr>
          <a:xfrm>
            <a:off x="105286" y="669998"/>
            <a:ext cx="5315664" cy="1080938"/>
          </a:xfrm>
        </p:spPr>
        <p:txBody>
          <a:bodyPr>
            <a:noAutofit/>
          </a:bodyPr>
          <a:lstStyle/>
          <a:p>
            <a:pPr eaLnBrk="1" hangingPunct="1"/>
            <a:r>
              <a:rPr lang="en-US" sz="2800" b="1" dirty="0">
                <a:latin typeface="Bookman Old Style" panose="02050604050505020204" pitchFamily="18" charset="0"/>
              </a:rPr>
              <a:t>Which life insurance option is best for me?</a:t>
            </a:r>
            <a:br>
              <a:rPr lang="en-US" sz="2800" b="1" dirty="0">
                <a:latin typeface="Bookman Old Style" panose="02050604050505020204" pitchFamily="18" charset="0"/>
              </a:rPr>
            </a:br>
            <a:endParaRPr lang="en-US" sz="2800" b="1" dirty="0">
              <a:latin typeface="Bookman Old Style" panose="02050604050505020204" pitchFamily="18" charset="0"/>
            </a:endParaRPr>
          </a:p>
        </p:txBody>
      </p:sp>
      <p:graphicFrame>
        <p:nvGraphicFramePr>
          <p:cNvPr id="60421" name="Rectangle 3">
            <a:extLst>
              <a:ext uri="{FF2B5EF4-FFF2-40B4-BE49-F238E27FC236}">
                <a16:creationId xmlns:a16="http://schemas.microsoft.com/office/drawing/2014/main" id="{0B0E44C8-B608-4317-A79A-E1B0C43B98C2}"/>
              </a:ext>
            </a:extLst>
          </p:cNvPr>
          <p:cNvGraphicFramePr>
            <a:graphicFrameLocks noGrp="1"/>
          </p:cNvGraphicFramePr>
          <p:nvPr>
            <p:ph idx="1"/>
            <p:extLst>
              <p:ext uri="{D42A27DB-BD31-4B8C-83A1-F6EECF244321}">
                <p14:modId xmlns:p14="http://schemas.microsoft.com/office/powerpoint/2010/main" val="3767370596"/>
              </p:ext>
            </p:extLst>
          </p:nvPr>
        </p:nvGraphicFramePr>
        <p:xfrm>
          <a:off x="510240" y="2336872"/>
          <a:ext cx="4817409" cy="40639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Picture 3">
            <a:extLst>
              <a:ext uri="{FF2B5EF4-FFF2-40B4-BE49-F238E27FC236}">
                <a16:creationId xmlns:a16="http://schemas.microsoft.com/office/drawing/2014/main" id="{EFCA592F-0D6E-4360-87DE-84BE332AAAD9}"/>
              </a:ext>
            </a:extLst>
          </p:cNvPr>
          <p:cNvPicPr>
            <a:picLocks noChangeAspect="1"/>
          </p:cNvPicPr>
          <p:nvPr/>
        </p:nvPicPr>
        <p:blipFill>
          <a:blip r:embed="rId11"/>
          <a:stretch>
            <a:fillRect/>
          </a:stretch>
        </p:blipFill>
        <p:spPr>
          <a:xfrm>
            <a:off x="6417264" y="734439"/>
            <a:ext cx="1950379" cy="2133715"/>
          </a:xfrm>
          <a:prstGeom prst="rect">
            <a:avLst/>
          </a:prstGeom>
        </p:spPr>
      </p:pic>
      <p:pic>
        <p:nvPicPr>
          <p:cNvPr id="13" name="Picture 12">
            <a:extLst>
              <a:ext uri="{FF2B5EF4-FFF2-40B4-BE49-F238E27FC236}">
                <a16:creationId xmlns:a16="http://schemas.microsoft.com/office/drawing/2014/main" id="{67B42AB8-4F65-49A6-A71B-02FD334AF912}"/>
              </a:ext>
            </a:extLst>
          </p:cNvPr>
          <p:cNvPicPr>
            <a:picLocks noChangeAspect="1"/>
          </p:cNvPicPr>
          <p:nvPr/>
        </p:nvPicPr>
        <p:blipFill>
          <a:blip r:embed="rId12"/>
          <a:stretch>
            <a:fillRect/>
          </a:stretch>
        </p:blipFill>
        <p:spPr>
          <a:xfrm>
            <a:off x="6460349" y="2941887"/>
            <a:ext cx="1950380" cy="968689"/>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2474744043"/>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685800" y="2552700"/>
            <a:ext cx="7772400" cy="17526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 LIFE INSURANCE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QUESTION &amp; ANSWER</a:t>
            </a:r>
          </a:p>
        </p:txBody>
      </p:sp>
      <p:pic>
        <p:nvPicPr>
          <p:cNvPr id="8" name="Picture 7">
            <a:extLst>
              <a:ext uri="{FF2B5EF4-FFF2-40B4-BE49-F238E27FC236}">
                <a16:creationId xmlns:a16="http://schemas.microsoft.com/office/drawing/2014/main" id="{4D255F0C-2A8A-48C5-A86A-E980E300D5DC}"/>
              </a:ext>
            </a:extLst>
          </p:cNvPr>
          <p:cNvPicPr>
            <a:picLocks noChangeAspect="1"/>
          </p:cNvPicPr>
          <p:nvPr/>
        </p:nvPicPr>
        <p:blipFill>
          <a:blip r:embed="rId3"/>
          <a:stretch>
            <a:fillRect/>
          </a:stretch>
        </p:blipFill>
        <p:spPr>
          <a:xfrm>
            <a:off x="7616879" y="685800"/>
            <a:ext cx="1682642" cy="1310754"/>
          </a:xfrm>
          <a:prstGeom prst="rect">
            <a:avLst/>
          </a:prstGeom>
        </p:spPr>
      </p:pic>
    </p:spTree>
    <p:extLst>
      <p:ext uri="{BB962C8B-B14F-4D97-AF65-F5344CB8AC3E}">
        <p14:creationId xmlns:p14="http://schemas.microsoft.com/office/powerpoint/2010/main" val="4177459596"/>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7" name="Picture 136">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39" name="Picture 138">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41" name="Rectangle 140">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Rectangle 144">
            <a:extLst>
              <a:ext uri="{FF2B5EF4-FFF2-40B4-BE49-F238E27FC236}">
                <a16:creationId xmlns:a16="http://schemas.microsoft.com/office/drawing/2014/main" id="{DEDF2838-61BD-4552-A6C3-E3D6763CF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pic>
        <p:nvPicPr>
          <p:cNvPr id="147" name="Picture 146">
            <a:extLst>
              <a:ext uri="{FF2B5EF4-FFF2-40B4-BE49-F238E27FC236}">
                <a16:creationId xmlns:a16="http://schemas.microsoft.com/office/drawing/2014/main" id="{E7876ED4-577B-4724-914E-42A0567A3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9" name="Rectangle 148">
            <a:extLst>
              <a:ext uri="{FF2B5EF4-FFF2-40B4-BE49-F238E27FC236}">
                <a16:creationId xmlns:a16="http://schemas.microsoft.com/office/drawing/2014/main" id="{5A35B073-543D-4B7C-85CE-3F6F3F5191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4382" y="0"/>
            <a:ext cx="4569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1" name="Picture 150">
            <a:extLst>
              <a:ext uri="{FF2B5EF4-FFF2-40B4-BE49-F238E27FC236}">
                <a16:creationId xmlns:a16="http://schemas.microsoft.com/office/drawing/2014/main" id="{56C9C24B-A8AA-4E20-9A75-455D96E200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688333"/>
            <a:ext cx="4800600" cy="185701"/>
          </a:xfrm>
          <a:prstGeom prst="rect">
            <a:avLst/>
          </a:prstGeom>
        </p:spPr>
      </p:pic>
      <p:sp>
        <p:nvSpPr>
          <p:cNvPr id="153" name="Rectangle 152">
            <a:extLst>
              <a:ext uri="{FF2B5EF4-FFF2-40B4-BE49-F238E27FC236}">
                <a16:creationId xmlns:a16="http://schemas.microsoft.com/office/drawing/2014/main" id="{0505B119-A4E9-4F97-9673-6F51C1C35B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62908"/>
            <a:ext cx="4808806" cy="2532185"/>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5" name="Rectangle 154">
            <a:extLst>
              <a:ext uri="{FF2B5EF4-FFF2-40B4-BE49-F238E27FC236}">
                <a16:creationId xmlns:a16="http://schemas.microsoft.com/office/drawing/2014/main" id="{3DF5FFB9-6D81-4F3A-AF5B-6F9EC3428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872" y="642795"/>
            <a:ext cx="3609304"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1" name="Picture 7" descr="\\ci.okc\okc\RedirectSmall2\daniel.olson\Scanned Documents\AFLogoDark490x80@2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82949" y="3163146"/>
            <a:ext cx="3133815" cy="524913"/>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2" name="AutoShape 6" descr="Image result for american fidel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562" name="Rectangle 4"/>
          <p:cNvSpPr>
            <a:spLocks noGrp="1" noChangeArrowheads="1"/>
          </p:cNvSpPr>
          <p:nvPr>
            <p:ph type="title" idx="4294967295"/>
          </p:nvPr>
        </p:nvSpPr>
        <p:spPr>
          <a:xfrm>
            <a:off x="510241" y="2403231"/>
            <a:ext cx="3894705" cy="2133600"/>
          </a:xfrm>
        </p:spPr>
        <p:txBody>
          <a:bodyPr vert="horz" lIns="91440" tIns="45720" rIns="91440" bIns="45720" rtlCol="0" anchor="ctr">
            <a:normAutofit/>
          </a:bodyPr>
          <a:lstStyle/>
          <a:p>
            <a:pPr algn="r"/>
            <a:r>
              <a:rPr lang="en-US" sz="2200" b="1" dirty="0">
                <a:solidFill>
                  <a:srgbClr val="FFFFFF"/>
                </a:solidFill>
              </a:rPr>
              <a:t>Flexible Spending Accounts</a:t>
            </a:r>
            <a:br>
              <a:rPr lang="en-US" sz="2200" b="1" dirty="0">
                <a:solidFill>
                  <a:srgbClr val="FFFFFF"/>
                </a:solidFill>
              </a:rPr>
            </a:br>
            <a:r>
              <a:rPr lang="en-US" sz="2200" b="1" dirty="0">
                <a:solidFill>
                  <a:srgbClr val="FFFFFF"/>
                </a:solidFill>
              </a:rPr>
              <a:t>Long Term Disability</a:t>
            </a:r>
            <a:br>
              <a:rPr lang="en-US" sz="2200" b="1" dirty="0">
                <a:solidFill>
                  <a:srgbClr val="FFFFFF"/>
                </a:solidFill>
              </a:rPr>
            </a:br>
            <a:r>
              <a:rPr lang="en-US" sz="2200" b="1" dirty="0">
                <a:solidFill>
                  <a:srgbClr val="FFFFFF"/>
                </a:solidFill>
              </a:rPr>
              <a:t>Accident Insurance</a:t>
            </a:r>
            <a:br>
              <a:rPr lang="en-US" sz="2200" b="1" dirty="0">
                <a:solidFill>
                  <a:srgbClr val="FFFFFF"/>
                </a:solidFill>
              </a:rPr>
            </a:br>
            <a:r>
              <a:rPr lang="en-US" sz="2200" b="1" dirty="0">
                <a:solidFill>
                  <a:srgbClr val="FFFFFF"/>
                </a:solidFill>
              </a:rPr>
              <a:t>Individual Term Life </a:t>
            </a:r>
            <a:br>
              <a:rPr lang="en-US" sz="2200" b="1" dirty="0">
                <a:solidFill>
                  <a:srgbClr val="FFFFFF"/>
                </a:solidFill>
              </a:rPr>
            </a:br>
            <a:r>
              <a:rPr lang="en-US" sz="2200" b="1" dirty="0">
                <a:solidFill>
                  <a:srgbClr val="FFFFFF"/>
                </a:solidFill>
              </a:rPr>
              <a:t>Cancer Insurance</a:t>
            </a:r>
          </a:p>
        </p:txBody>
      </p:sp>
    </p:spTree>
  </p:cSld>
  <p:clrMapOvr>
    <a:overrideClrMapping bg1="lt1" tx1="dk1" bg2="lt2" tx2="dk2" accent1="accent1" accent2="accent2" accent3="accent3" accent4="accent4" accent5="accent5" accent6="accent6" hlink="hlink" folHlink="folHlink"/>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subTitle" idx="4294967295"/>
          </p:nvPr>
        </p:nvSpPr>
        <p:spPr>
          <a:xfrm>
            <a:off x="409127" y="2748035"/>
            <a:ext cx="2804458" cy="1116622"/>
          </a:xfrm>
        </p:spPr>
        <p:txBody>
          <a:bodyPr vert="horz" lIns="91440" tIns="45720" rIns="91440" bIns="45720" rtlCol="0">
            <a:normAutofit fontScale="70000" lnSpcReduction="20000"/>
          </a:bodyPr>
          <a:lstStyle/>
          <a:p>
            <a:pPr marL="0" indent="0" algn="ctr">
              <a:buNone/>
            </a:pPr>
            <a:endParaRPr lang="en-US" sz="1700" b="1" dirty="0"/>
          </a:p>
          <a:p>
            <a:pPr marL="0" indent="0" algn="ctr">
              <a:buNone/>
            </a:pPr>
            <a:r>
              <a:rPr lang="en-US" b="1" dirty="0"/>
              <a:t>DENTAL PLAN</a:t>
            </a:r>
          </a:p>
          <a:p>
            <a:pPr marL="0" indent="0" algn="ctr">
              <a:buNone/>
            </a:pPr>
            <a:r>
              <a:rPr lang="en-US" b="1" dirty="0"/>
              <a:t>(Group Indemnity Plan)</a:t>
            </a:r>
          </a:p>
          <a:p>
            <a:pPr marL="0" indent="0" algn="ctr">
              <a:buNone/>
            </a:pPr>
            <a:r>
              <a:rPr lang="en-US" sz="1700" b="1" dirty="0"/>
              <a:t>Administered by</a:t>
            </a:r>
          </a:p>
        </p:txBody>
      </p:sp>
      <p:pic>
        <p:nvPicPr>
          <p:cNvPr id="2" name="Picture 1">
            <a:extLst>
              <a:ext uri="{FF2B5EF4-FFF2-40B4-BE49-F238E27FC236}">
                <a16:creationId xmlns:a16="http://schemas.microsoft.com/office/drawing/2014/main" id="{FB6AB77C-8FD6-44B6-A0EC-6C9CA382D05E}"/>
              </a:ext>
            </a:extLst>
          </p:cNvPr>
          <p:cNvPicPr>
            <a:picLocks noChangeAspect="1"/>
          </p:cNvPicPr>
          <p:nvPr/>
        </p:nvPicPr>
        <p:blipFill>
          <a:blip r:embed="rId3"/>
          <a:stretch>
            <a:fillRect/>
          </a:stretch>
        </p:blipFill>
        <p:spPr>
          <a:xfrm>
            <a:off x="4132551" y="2256535"/>
            <a:ext cx="4554882" cy="2262258"/>
          </a:xfrm>
          <a:prstGeom prst="rect">
            <a:avLst/>
          </a:prstGeom>
        </p:spPr>
      </p:pic>
    </p:spTree>
    <p:extLst>
      <p:ext uri="{BB962C8B-B14F-4D97-AF65-F5344CB8AC3E}">
        <p14:creationId xmlns:p14="http://schemas.microsoft.com/office/powerpoint/2010/main" val="3218414490"/>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817AFD-BFA0-4242-8997-FBF14CF65286}"/>
              </a:ext>
            </a:extLst>
          </p:cNvPr>
          <p:cNvPicPr>
            <a:picLocks noChangeAspect="1"/>
          </p:cNvPicPr>
          <p:nvPr/>
        </p:nvPicPr>
        <p:blipFill>
          <a:blip r:embed="rId3"/>
          <a:stretch>
            <a:fillRect/>
          </a:stretch>
        </p:blipFill>
        <p:spPr>
          <a:xfrm>
            <a:off x="5208987" y="774700"/>
            <a:ext cx="3133815" cy="1562173"/>
          </a:xfrm>
          <a:prstGeom prst="rect">
            <a:avLst/>
          </a:prstGeom>
          <a:ln>
            <a:noFill/>
          </a:ln>
          <a:effectLst/>
        </p:spPr>
      </p:pic>
      <p:sp>
        <p:nvSpPr>
          <p:cNvPr id="38914" name="Rectangle 2"/>
          <p:cNvSpPr>
            <a:spLocks noGrp="1" noChangeArrowheads="1"/>
          </p:cNvSpPr>
          <p:nvPr>
            <p:ph type="title"/>
          </p:nvPr>
        </p:nvSpPr>
        <p:spPr>
          <a:xfrm>
            <a:off x="510240" y="753228"/>
            <a:ext cx="4188508" cy="1080938"/>
          </a:xfrm>
        </p:spPr>
        <p:txBody>
          <a:bodyPr>
            <a:normAutofit/>
          </a:bodyPr>
          <a:lstStyle/>
          <a:p>
            <a:pPr eaLnBrk="1" hangingPunct="1"/>
            <a:r>
              <a:rPr lang="en-US" b="1" dirty="0">
                <a:solidFill>
                  <a:srgbClr val="FFFFFF"/>
                </a:solidFill>
                <a:latin typeface="Bookman Old Style" panose="02050604050505020204" pitchFamily="18" charset="0"/>
              </a:rPr>
              <a:t>DENTAL BENEFITS</a:t>
            </a:r>
          </a:p>
        </p:txBody>
      </p:sp>
      <p:sp>
        <p:nvSpPr>
          <p:cNvPr id="345091" name="Rectangle 3"/>
          <p:cNvSpPr>
            <a:spLocks noGrp="1" noChangeArrowheads="1"/>
          </p:cNvSpPr>
          <p:nvPr>
            <p:ph idx="1"/>
          </p:nvPr>
        </p:nvSpPr>
        <p:spPr>
          <a:xfrm>
            <a:off x="510240" y="2336873"/>
            <a:ext cx="3985560" cy="3051089"/>
          </a:xfrm>
        </p:spPr>
        <p:txBody>
          <a:bodyPr>
            <a:normAutofit/>
          </a:bodyPr>
          <a:lstStyle/>
          <a:p>
            <a:pPr eaLnBrk="1" hangingPunct="1"/>
            <a:r>
              <a:rPr lang="en-US" sz="1700" dirty="0">
                <a:solidFill>
                  <a:srgbClr val="FFFFFF"/>
                </a:solidFill>
                <a:latin typeface="Bookman Old Style" panose="02050604050505020204" pitchFamily="18" charset="0"/>
              </a:rPr>
              <a:t>Preventive Care (includes basic exams and cleanings with deductible waived)</a:t>
            </a:r>
          </a:p>
          <a:p>
            <a:pPr eaLnBrk="1" hangingPunct="1"/>
            <a:r>
              <a:rPr lang="en-US" sz="1700" dirty="0">
                <a:solidFill>
                  <a:srgbClr val="FFFFFF"/>
                </a:solidFill>
                <a:latin typeface="Bookman Old Style" panose="02050604050505020204" pitchFamily="18" charset="0"/>
              </a:rPr>
              <a:t>Select a different dentist for each member of your family</a:t>
            </a:r>
          </a:p>
          <a:p>
            <a:pPr eaLnBrk="1" hangingPunct="1"/>
            <a:r>
              <a:rPr lang="en-US" sz="1700" dirty="0">
                <a:solidFill>
                  <a:srgbClr val="FFFFFF"/>
                </a:solidFill>
                <a:latin typeface="Bookman Old Style" panose="02050604050505020204" pitchFamily="18" charset="0"/>
              </a:rPr>
              <a:t>Change dentists at any time</a:t>
            </a:r>
          </a:p>
          <a:p>
            <a:pPr eaLnBrk="1" hangingPunct="1"/>
            <a:r>
              <a:rPr lang="en-US" sz="1700" dirty="0">
                <a:solidFill>
                  <a:srgbClr val="FFFFFF"/>
                </a:solidFill>
                <a:latin typeface="Bookman Old Style" panose="02050604050505020204" pitchFamily="18" charset="0"/>
              </a:rPr>
              <a:t>Same low deductible for both options:</a:t>
            </a:r>
          </a:p>
          <a:p>
            <a:pPr lvl="1" eaLnBrk="1" hangingPunct="1">
              <a:buFont typeface="Wingdings" panose="05000000000000000000" pitchFamily="2" charset="2"/>
              <a:buChar char="Ø"/>
            </a:pPr>
            <a:r>
              <a:rPr lang="en-US" sz="1700" dirty="0">
                <a:solidFill>
                  <a:srgbClr val="FFFFFF"/>
                </a:solidFill>
                <a:latin typeface="Bookman Old Style" panose="02050604050505020204" pitchFamily="18" charset="0"/>
              </a:rPr>
              <a:t>$50 individual/$150 Family</a:t>
            </a:r>
          </a:p>
          <a:p>
            <a:pPr marL="0" indent="0" eaLnBrk="1" hangingPunct="1">
              <a:buNone/>
            </a:pPr>
            <a:endParaRPr lang="en-US" sz="1700" dirty="0">
              <a:solidFill>
                <a:srgbClr val="FFFFFF"/>
              </a:solidFill>
              <a:latin typeface="Bookman Old Style" panose="02050604050505020204" pitchFamily="18" charset="0"/>
            </a:endParaRPr>
          </a:p>
          <a:p>
            <a:pPr marL="0" indent="0" eaLnBrk="1" hangingPunct="1">
              <a:buNone/>
            </a:pPr>
            <a:endParaRPr lang="en-US" sz="1700" dirty="0">
              <a:solidFill>
                <a:srgbClr val="FFFFFF"/>
              </a:solidFill>
              <a:latin typeface="Bookman Old Style" panose="02050604050505020204" pitchFamily="18" charset="0"/>
            </a:endParaRPr>
          </a:p>
        </p:txBody>
      </p:sp>
      <p:sp>
        <p:nvSpPr>
          <p:cNvPr id="3" name="TextBox 2">
            <a:extLst>
              <a:ext uri="{FF2B5EF4-FFF2-40B4-BE49-F238E27FC236}">
                <a16:creationId xmlns:a16="http://schemas.microsoft.com/office/drawing/2014/main" id="{72B95A45-4925-4CF3-970F-19790F2ACAEA}"/>
              </a:ext>
            </a:extLst>
          </p:cNvPr>
          <p:cNvSpPr txBox="1"/>
          <p:nvPr/>
        </p:nvSpPr>
        <p:spPr>
          <a:xfrm>
            <a:off x="5283501" y="3585975"/>
            <a:ext cx="2984785" cy="2616101"/>
          </a:xfrm>
          <a:prstGeom prst="rect">
            <a:avLst/>
          </a:prstGeom>
          <a:noFill/>
        </p:spPr>
        <p:txBody>
          <a:bodyPr wrap="square" rtlCol="0">
            <a:spAutoFit/>
          </a:bodyPr>
          <a:lstStyle/>
          <a:p>
            <a:r>
              <a:rPr lang="en-US" sz="1800" b="1" dirty="0">
                <a:solidFill>
                  <a:schemeClr val="tx2"/>
                </a:solidFill>
              </a:rPr>
              <a:t>Did you know?</a:t>
            </a:r>
          </a:p>
          <a:p>
            <a:endParaRPr lang="en-US" sz="1800" b="1" dirty="0">
              <a:solidFill>
                <a:schemeClr val="tx2"/>
              </a:solidFill>
            </a:endParaRPr>
          </a:p>
          <a:p>
            <a:pPr algn="ctr"/>
            <a:r>
              <a:rPr lang="en-US" sz="1600" b="1" i="1" dirty="0"/>
              <a:t>Prior to receiving a course of treatment over $300, your dentist will need to submit a predetermination to BCBS for approval.  </a:t>
            </a:r>
          </a:p>
          <a:p>
            <a:pPr algn="ctr"/>
            <a:r>
              <a:rPr lang="en-US" sz="1600" b="1" i="1" dirty="0">
                <a:solidFill>
                  <a:schemeClr val="tx2">
                    <a:lumMod val="10000"/>
                  </a:schemeClr>
                </a:solidFill>
                <a:highlight>
                  <a:srgbClr val="FFFF00"/>
                </a:highlight>
              </a:rPr>
              <a:t>Failure to submit a predetermination may result in the claim being denied</a:t>
            </a:r>
            <a:r>
              <a:rPr lang="en-US" sz="1600" b="1" i="1" dirty="0">
                <a:highlight>
                  <a:srgbClr val="FFFF00"/>
                </a:highlight>
              </a:rPr>
              <a:t>!</a:t>
            </a:r>
          </a:p>
        </p:txBody>
      </p:sp>
      <p:sp>
        <p:nvSpPr>
          <p:cNvPr id="4" name="TextBox 3">
            <a:extLst>
              <a:ext uri="{FF2B5EF4-FFF2-40B4-BE49-F238E27FC236}">
                <a16:creationId xmlns:a16="http://schemas.microsoft.com/office/drawing/2014/main" id="{32760094-4559-4595-9168-474F0E65D4C9}"/>
              </a:ext>
            </a:extLst>
          </p:cNvPr>
          <p:cNvSpPr txBox="1"/>
          <p:nvPr/>
        </p:nvSpPr>
        <p:spPr>
          <a:xfrm>
            <a:off x="510240" y="5496199"/>
            <a:ext cx="3576936" cy="861774"/>
          </a:xfrm>
          <a:prstGeom prst="rect">
            <a:avLst/>
          </a:prstGeom>
          <a:noFill/>
        </p:spPr>
        <p:txBody>
          <a:bodyPr wrap="square" rtlCol="0">
            <a:spAutoFit/>
          </a:bodyPr>
          <a:lstStyle/>
          <a:p>
            <a:pPr algn="ctr"/>
            <a:r>
              <a:rPr lang="en-US" sz="1600" b="1" dirty="0">
                <a:solidFill>
                  <a:srgbClr val="002060"/>
                </a:solidFill>
              </a:rPr>
              <a:t>Additional dental information and network providers can be found at: </a:t>
            </a:r>
            <a:r>
              <a:rPr lang="en-US" sz="1800" b="1" u="sng" dirty="0">
                <a:solidFill>
                  <a:srgbClr val="FFFF00"/>
                </a:solidFill>
              </a:rPr>
              <a:t>www.bcbsok.com/okc</a:t>
            </a:r>
          </a:p>
        </p:txBody>
      </p:sp>
    </p:spTree>
    <p:extLst>
      <p:ext uri="{BB962C8B-B14F-4D97-AF65-F5344CB8AC3E}">
        <p14:creationId xmlns:p14="http://schemas.microsoft.com/office/powerpoint/2010/main" val="239964871"/>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817AFD-BFA0-4242-8997-FBF14CF65286}"/>
              </a:ext>
            </a:extLst>
          </p:cNvPr>
          <p:cNvPicPr>
            <a:picLocks noChangeAspect="1"/>
          </p:cNvPicPr>
          <p:nvPr/>
        </p:nvPicPr>
        <p:blipFill>
          <a:blip r:embed="rId3"/>
          <a:stretch>
            <a:fillRect/>
          </a:stretch>
        </p:blipFill>
        <p:spPr>
          <a:xfrm>
            <a:off x="6422465" y="2915055"/>
            <a:ext cx="2048379" cy="1021095"/>
          </a:xfrm>
          <a:prstGeom prst="rect">
            <a:avLst/>
          </a:prstGeom>
          <a:ln>
            <a:noFill/>
          </a:ln>
          <a:effectLst/>
        </p:spPr>
      </p:pic>
      <p:sp>
        <p:nvSpPr>
          <p:cNvPr id="38914" name="Rectangle 2"/>
          <p:cNvSpPr>
            <a:spLocks noGrp="1" noChangeArrowheads="1"/>
          </p:cNvSpPr>
          <p:nvPr>
            <p:ph type="title"/>
          </p:nvPr>
        </p:nvSpPr>
        <p:spPr>
          <a:xfrm>
            <a:off x="17266" y="644304"/>
            <a:ext cx="5315664" cy="542172"/>
          </a:xfrm>
        </p:spPr>
        <p:txBody>
          <a:bodyPr>
            <a:normAutofit/>
          </a:bodyPr>
          <a:lstStyle/>
          <a:p>
            <a:pPr eaLnBrk="1" hangingPunct="1"/>
            <a:r>
              <a:rPr lang="en-US" sz="3200" b="1" dirty="0">
                <a:solidFill>
                  <a:srgbClr val="FFFFFF"/>
                </a:solidFill>
                <a:latin typeface="Bookman Old Style" panose="02050604050505020204" pitchFamily="18" charset="0"/>
              </a:rPr>
              <a:t>What is the low option?</a:t>
            </a:r>
          </a:p>
        </p:txBody>
      </p:sp>
      <p:sp>
        <p:nvSpPr>
          <p:cNvPr id="345091" name="Rectangle 3"/>
          <p:cNvSpPr>
            <a:spLocks noGrp="1" noChangeArrowheads="1"/>
          </p:cNvSpPr>
          <p:nvPr>
            <p:ph idx="1"/>
          </p:nvPr>
        </p:nvSpPr>
        <p:spPr>
          <a:xfrm>
            <a:off x="510240" y="2336873"/>
            <a:ext cx="4817409" cy="3599316"/>
          </a:xfrm>
        </p:spPr>
        <p:txBody>
          <a:bodyPr>
            <a:normAutofit lnSpcReduction="10000"/>
          </a:bodyPr>
          <a:lstStyle/>
          <a:p>
            <a:pPr marL="0" indent="0" algn="ctr" eaLnBrk="1" hangingPunct="1">
              <a:buNone/>
            </a:pPr>
            <a:r>
              <a:rPr lang="en-US" sz="1800" b="1" dirty="0">
                <a:solidFill>
                  <a:srgbClr val="FFFF00"/>
                </a:solidFill>
                <a:latin typeface="Bookman Old Style" panose="02050604050505020204" pitchFamily="18" charset="0"/>
              </a:rPr>
              <a:t>The LOW option maximum benefit is $1,000 per participant per calendar year.  This is typically sufficient for basic and routine dental care.  </a:t>
            </a:r>
          </a:p>
          <a:p>
            <a:pPr marL="0" indent="0" algn="ctr" eaLnBrk="1" hangingPunct="1">
              <a:buNone/>
            </a:pPr>
            <a:r>
              <a:rPr lang="en-US" sz="1800" b="1" dirty="0">
                <a:solidFill>
                  <a:srgbClr val="FFFF00"/>
                </a:solidFill>
                <a:latin typeface="Bookman Old Style" panose="02050604050505020204" pitchFamily="18" charset="0"/>
              </a:rPr>
              <a:t>Highlights include:</a:t>
            </a:r>
          </a:p>
          <a:p>
            <a:pPr eaLnBrk="1" hangingPunct="1"/>
            <a:r>
              <a:rPr lang="en-US" sz="1700" dirty="0">
                <a:solidFill>
                  <a:srgbClr val="FFFFFF"/>
                </a:solidFill>
                <a:latin typeface="Bookman Old Style" panose="02050604050505020204" pitchFamily="18" charset="0"/>
              </a:rPr>
              <a:t>Depending on the level of service, the plan will pay a percentage with the remaining percentage your responsibility.</a:t>
            </a:r>
          </a:p>
          <a:p>
            <a:pPr eaLnBrk="1" hangingPunct="1"/>
            <a:r>
              <a:rPr lang="en-US" sz="1700" dirty="0">
                <a:solidFill>
                  <a:srgbClr val="FFFFFF"/>
                </a:solidFill>
                <a:latin typeface="Bookman Old Style" panose="02050604050505020204" pitchFamily="18" charset="0"/>
              </a:rPr>
              <a:t>In-network is paid at a higher percentage than out-of-network.  You may be balanced billed for out-of-network services. </a:t>
            </a:r>
          </a:p>
          <a:p>
            <a:pPr eaLnBrk="1" hangingPunct="1"/>
            <a:r>
              <a:rPr lang="en-US" sz="1700" dirty="0">
                <a:solidFill>
                  <a:srgbClr val="FFFFFF"/>
                </a:solidFill>
                <a:latin typeface="Bookman Old Style" panose="02050604050505020204" pitchFamily="18" charset="0"/>
              </a:rPr>
              <a:t>Orthodontic benefit is capped at $1,000 lifetime per participant.</a:t>
            </a:r>
          </a:p>
          <a:p>
            <a:pPr eaLnBrk="1" hangingPunct="1"/>
            <a:endParaRPr lang="en-US" sz="1700" dirty="0">
              <a:solidFill>
                <a:srgbClr val="FFFFFF"/>
              </a:solidFill>
              <a:latin typeface="Bookman Old Style" panose="02050604050505020204" pitchFamily="18" charset="0"/>
            </a:endParaRPr>
          </a:p>
          <a:p>
            <a:pPr marL="0" indent="0" eaLnBrk="1" hangingPunct="1">
              <a:buNone/>
            </a:pPr>
            <a:endParaRPr lang="en-US" sz="1700" dirty="0">
              <a:solidFill>
                <a:srgbClr val="FFFFFF"/>
              </a:solidFill>
              <a:latin typeface="Bookman Old Style" panose="02050604050505020204" pitchFamily="18" charset="0"/>
            </a:endParaRPr>
          </a:p>
        </p:txBody>
      </p:sp>
    </p:spTree>
    <p:extLst>
      <p:ext uri="{BB962C8B-B14F-4D97-AF65-F5344CB8AC3E}">
        <p14:creationId xmlns:p14="http://schemas.microsoft.com/office/powerpoint/2010/main" val="886211746"/>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817AFD-BFA0-4242-8997-FBF14CF65286}"/>
              </a:ext>
            </a:extLst>
          </p:cNvPr>
          <p:cNvPicPr>
            <a:picLocks noChangeAspect="1"/>
          </p:cNvPicPr>
          <p:nvPr/>
        </p:nvPicPr>
        <p:blipFill>
          <a:blip r:embed="rId3"/>
          <a:stretch>
            <a:fillRect/>
          </a:stretch>
        </p:blipFill>
        <p:spPr>
          <a:xfrm>
            <a:off x="4724400" y="2160975"/>
            <a:ext cx="3240323" cy="1615266"/>
          </a:xfrm>
          <a:prstGeom prst="rect">
            <a:avLst/>
          </a:prstGeom>
          <a:ln>
            <a:noFill/>
          </a:ln>
          <a:effectLst/>
        </p:spPr>
      </p:pic>
      <p:sp>
        <p:nvSpPr>
          <p:cNvPr id="38914" name="Rectangle 2"/>
          <p:cNvSpPr>
            <a:spLocks noGrp="1" noChangeArrowheads="1"/>
          </p:cNvSpPr>
          <p:nvPr>
            <p:ph type="title"/>
          </p:nvPr>
        </p:nvSpPr>
        <p:spPr>
          <a:xfrm>
            <a:off x="510240" y="753228"/>
            <a:ext cx="3102093" cy="1080938"/>
          </a:xfrm>
        </p:spPr>
        <p:txBody>
          <a:bodyPr>
            <a:normAutofit/>
          </a:bodyPr>
          <a:lstStyle/>
          <a:p>
            <a:pPr eaLnBrk="1" hangingPunct="1"/>
            <a:r>
              <a:rPr lang="en-US" sz="2100" b="1" dirty="0">
                <a:solidFill>
                  <a:srgbClr val="FFFFFF"/>
                </a:solidFill>
                <a:latin typeface="Bookman Old Style" panose="02050604050505020204" pitchFamily="18" charset="0"/>
              </a:rPr>
              <a:t>What if I need more dental coverage than the Low option?</a:t>
            </a:r>
          </a:p>
        </p:txBody>
      </p:sp>
      <p:sp>
        <p:nvSpPr>
          <p:cNvPr id="345091" name="Rectangle 3"/>
          <p:cNvSpPr>
            <a:spLocks noGrp="1" noChangeArrowheads="1"/>
          </p:cNvSpPr>
          <p:nvPr>
            <p:ph idx="1"/>
          </p:nvPr>
        </p:nvSpPr>
        <p:spPr>
          <a:xfrm>
            <a:off x="228600" y="2170028"/>
            <a:ext cx="3001027" cy="4459372"/>
          </a:xfrm>
        </p:spPr>
        <p:txBody>
          <a:bodyPr>
            <a:normAutofit fontScale="92500" lnSpcReduction="20000"/>
          </a:bodyPr>
          <a:lstStyle/>
          <a:p>
            <a:pPr marL="0" indent="0" algn="ctr" eaLnBrk="1" hangingPunct="1">
              <a:buNone/>
            </a:pPr>
            <a:r>
              <a:rPr lang="en-US" sz="1500" b="1" dirty="0">
                <a:solidFill>
                  <a:srgbClr val="FFFF00"/>
                </a:solidFill>
                <a:latin typeface="Bookman Old Style" panose="02050604050505020204" pitchFamily="18" charset="0"/>
              </a:rPr>
              <a:t>The HIGH option offers a maximum benefit is $1,500 per participant per calendar year.  </a:t>
            </a:r>
          </a:p>
          <a:p>
            <a:pPr marL="0" indent="0" eaLnBrk="1" hangingPunct="1">
              <a:buNone/>
            </a:pPr>
            <a:r>
              <a:rPr lang="en-US" sz="1500" b="1" dirty="0">
                <a:solidFill>
                  <a:srgbClr val="FFFFFF"/>
                </a:solidFill>
                <a:latin typeface="Bookman Old Style" panose="02050604050505020204" pitchFamily="18" charset="0"/>
              </a:rPr>
              <a:t>Highlights include:</a:t>
            </a:r>
          </a:p>
          <a:p>
            <a:r>
              <a:rPr lang="en-US" sz="1500" dirty="0">
                <a:solidFill>
                  <a:srgbClr val="FFFFFF"/>
                </a:solidFill>
                <a:latin typeface="Bookman Old Style" panose="02050604050505020204" pitchFamily="18" charset="0"/>
              </a:rPr>
              <a:t>Depending on the level of service, the plan will pay a percentage with the remaining percentage your responsibility. </a:t>
            </a:r>
          </a:p>
          <a:p>
            <a:r>
              <a:rPr lang="en-US" sz="1500" dirty="0">
                <a:solidFill>
                  <a:srgbClr val="FFFFFF"/>
                </a:solidFill>
                <a:latin typeface="Bookman Old Style" panose="02050604050505020204" pitchFamily="18" charset="0"/>
              </a:rPr>
              <a:t>Endodontic &amp; Periodontal are covered at a higher percentage (80%)than the low option (50%).</a:t>
            </a:r>
          </a:p>
          <a:p>
            <a:pPr eaLnBrk="1" hangingPunct="1"/>
            <a:r>
              <a:rPr lang="en-US" sz="1500" dirty="0">
                <a:solidFill>
                  <a:srgbClr val="FFFFFF"/>
                </a:solidFill>
                <a:latin typeface="Bookman Old Style" panose="02050604050505020204" pitchFamily="18" charset="0"/>
              </a:rPr>
              <a:t>In-network is paid at the same percentage than out-of-network.  However, You may be balanced billed for out-of-network services. </a:t>
            </a:r>
          </a:p>
          <a:p>
            <a:pPr eaLnBrk="1" hangingPunct="1"/>
            <a:r>
              <a:rPr lang="en-US" sz="1500" dirty="0">
                <a:solidFill>
                  <a:srgbClr val="FFFFFF"/>
                </a:solidFill>
                <a:latin typeface="Bookman Old Style" panose="02050604050505020204" pitchFamily="18" charset="0"/>
              </a:rPr>
              <a:t>Orthodontic benefit is capped at $1,200 lifetime per participant.</a:t>
            </a:r>
          </a:p>
          <a:p>
            <a:pPr eaLnBrk="1" hangingPunct="1"/>
            <a:endParaRPr lang="en-US" sz="1500" dirty="0">
              <a:solidFill>
                <a:srgbClr val="FFFFFF"/>
              </a:solidFill>
              <a:latin typeface="Bookman Old Style" panose="02050604050505020204" pitchFamily="18" charset="0"/>
            </a:endParaRPr>
          </a:p>
          <a:p>
            <a:pPr marL="0" indent="0" eaLnBrk="1" hangingPunct="1">
              <a:buNone/>
            </a:pPr>
            <a:endParaRPr lang="en-US" sz="1200" dirty="0">
              <a:solidFill>
                <a:srgbClr val="FFFFFF"/>
              </a:solidFill>
              <a:latin typeface="Bookman Old Style" panose="02050604050505020204" pitchFamily="18" charset="0"/>
            </a:endParaRPr>
          </a:p>
        </p:txBody>
      </p:sp>
      <p:sp>
        <p:nvSpPr>
          <p:cNvPr id="3" name="Rectangle 2">
            <a:extLst>
              <a:ext uri="{FF2B5EF4-FFF2-40B4-BE49-F238E27FC236}">
                <a16:creationId xmlns:a16="http://schemas.microsoft.com/office/drawing/2014/main" id="{4FE26012-5CFC-4732-BF16-192E440B56DC}"/>
              </a:ext>
            </a:extLst>
          </p:cNvPr>
          <p:cNvSpPr/>
          <p:nvPr/>
        </p:nvSpPr>
        <p:spPr>
          <a:xfrm>
            <a:off x="4023312" y="4800600"/>
            <a:ext cx="4572000" cy="1323439"/>
          </a:xfrm>
          <a:prstGeom prst="rect">
            <a:avLst/>
          </a:prstGeom>
        </p:spPr>
        <p:txBody>
          <a:bodyPr>
            <a:spAutoFit/>
          </a:bodyPr>
          <a:lstStyle/>
          <a:p>
            <a:pPr lvl="0" algn="ctr"/>
            <a:r>
              <a:rPr lang="en-US" sz="1600" b="1" dirty="0">
                <a:solidFill>
                  <a:srgbClr val="FFFF00"/>
                </a:solidFill>
              </a:rPr>
              <a:t>Can I switch between the Low and High option?</a:t>
            </a:r>
          </a:p>
          <a:p>
            <a:pPr lvl="0" algn="ctr"/>
            <a:endParaRPr lang="en-US" sz="1600" b="1" dirty="0">
              <a:solidFill>
                <a:srgbClr val="9D360E"/>
              </a:solidFill>
            </a:endParaRPr>
          </a:p>
          <a:p>
            <a:pPr lvl="0" algn="ctr"/>
            <a:r>
              <a:rPr lang="en-US" sz="1600" b="1" i="1" dirty="0">
                <a:solidFill>
                  <a:prstClr val="black"/>
                </a:solidFill>
              </a:rPr>
              <a:t>Each year at Open Enrollment, you have the opportunity to switch between the low and high option depending on your current dental needs.</a:t>
            </a:r>
            <a:endParaRPr lang="en-US" sz="1600" b="1" i="1" dirty="0">
              <a:solidFill>
                <a:prstClr val="black"/>
              </a:solidFill>
              <a:highlight>
                <a:srgbClr val="FFFF00"/>
              </a:highlight>
            </a:endParaRPr>
          </a:p>
        </p:txBody>
      </p:sp>
    </p:spTree>
    <p:extLst>
      <p:ext uri="{BB962C8B-B14F-4D97-AF65-F5344CB8AC3E}">
        <p14:creationId xmlns:p14="http://schemas.microsoft.com/office/powerpoint/2010/main" val="4192155164"/>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subTitle" idx="4294967295"/>
          </p:nvPr>
        </p:nvSpPr>
        <p:spPr>
          <a:xfrm>
            <a:off x="409127" y="2748035"/>
            <a:ext cx="2804458" cy="1116622"/>
          </a:xfrm>
        </p:spPr>
        <p:txBody>
          <a:bodyPr vert="horz" lIns="91440" tIns="45720" rIns="91440" bIns="45720" rtlCol="0">
            <a:normAutofit lnSpcReduction="10000"/>
          </a:bodyPr>
          <a:lstStyle/>
          <a:p>
            <a:pPr marL="0" indent="0" algn="ctr">
              <a:buNone/>
            </a:pPr>
            <a:endParaRPr lang="en-US" sz="1700" b="1" dirty="0"/>
          </a:p>
          <a:p>
            <a:pPr marL="0" indent="0" algn="ctr">
              <a:buNone/>
            </a:pPr>
            <a:r>
              <a:rPr lang="en-US" b="1" dirty="0"/>
              <a:t>VISION PLAN</a:t>
            </a:r>
          </a:p>
          <a:p>
            <a:pPr marL="0" indent="0" algn="ctr">
              <a:buNone/>
            </a:pPr>
            <a:r>
              <a:rPr lang="en-US" sz="1700" b="1" dirty="0"/>
              <a:t>Administered by</a:t>
            </a:r>
          </a:p>
        </p:txBody>
      </p:sp>
      <p:pic>
        <p:nvPicPr>
          <p:cNvPr id="3" name="Picture 2">
            <a:extLst>
              <a:ext uri="{FF2B5EF4-FFF2-40B4-BE49-F238E27FC236}">
                <a16:creationId xmlns:a16="http://schemas.microsoft.com/office/drawing/2014/main" id="{CE323FDA-8244-4EDC-8B80-A66FBF074B78}"/>
              </a:ext>
            </a:extLst>
          </p:cNvPr>
          <p:cNvPicPr>
            <a:picLocks noChangeAspect="1"/>
          </p:cNvPicPr>
          <p:nvPr/>
        </p:nvPicPr>
        <p:blipFill>
          <a:blip r:embed="rId3"/>
          <a:stretch>
            <a:fillRect/>
          </a:stretch>
        </p:blipFill>
        <p:spPr>
          <a:xfrm>
            <a:off x="4486790" y="2489806"/>
            <a:ext cx="3657917" cy="1902117"/>
          </a:xfrm>
          <a:prstGeom prst="rect">
            <a:avLst/>
          </a:prstGeom>
        </p:spPr>
      </p:pic>
    </p:spTree>
    <p:extLst>
      <p:ext uri="{BB962C8B-B14F-4D97-AF65-F5344CB8AC3E}">
        <p14:creationId xmlns:p14="http://schemas.microsoft.com/office/powerpoint/2010/main" val="2132361610"/>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Image result for vsp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658" y="2166281"/>
            <a:ext cx="2048379" cy="1066864"/>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a:xfrm>
            <a:off x="510240" y="753228"/>
            <a:ext cx="5315664" cy="1080938"/>
          </a:xfrm>
        </p:spPr>
        <p:txBody>
          <a:bodyPr>
            <a:normAutofit/>
          </a:bodyPr>
          <a:lstStyle/>
          <a:p>
            <a:pPr eaLnBrk="1" hangingPunct="1"/>
            <a:r>
              <a:rPr lang="en-US" b="1" dirty="0">
                <a:solidFill>
                  <a:srgbClr val="FFFFFF"/>
                </a:solidFill>
                <a:latin typeface="Bookman Old Style" panose="02050604050505020204" pitchFamily="18" charset="0"/>
              </a:rPr>
              <a:t>VSP VISION CARE </a:t>
            </a:r>
            <a:br>
              <a:rPr lang="en-US" b="1" dirty="0">
                <a:solidFill>
                  <a:srgbClr val="FFFFFF"/>
                </a:solidFill>
                <a:latin typeface="Bookman Old Style" panose="02050604050505020204" pitchFamily="18" charset="0"/>
              </a:rPr>
            </a:br>
            <a:r>
              <a:rPr lang="en-US" b="1" dirty="0">
                <a:solidFill>
                  <a:srgbClr val="FFFFFF"/>
                </a:solidFill>
                <a:latin typeface="Bookman Old Style" panose="02050604050505020204" pitchFamily="18" charset="0"/>
              </a:rPr>
              <a:t>PLAN FEATURES</a:t>
            </a:r>
          </a:p>
        </p:txBody>
      </p:sp>
      <p:sp>
        <p:nvSpPr>
          <p:cNvPr id="41987" name="Rectangle 3"/>
          <p:cNvSpPr>
            <a:spLocks noGrp="1" noChangeArrowheads="1"/>
          </p:cNvSpPr>
          <p:nvPr>
            <p:ph idx="1"/>
          </p:nvPr>
        </p:nvSpPr>
        <p:spPr>
          <a:xfrm>
            <a:off x="152400" y="2336872"/>
            <a:ext cx="5175249" cy="4216327"/>
          </a:xfrm>
        </p:spPr>
        <p:txBody>
          <a:bodyPr>
            <a:normAutofit/>
          </a:bodyPr>
          <a:lstStyle/>
          <a:p>
            <a:pPr eaLnBrk="1" hangingPunct="1">
              <a:buSzPct val="80000"/>
            </a:pPr>
            <a:r>
              <a:rPr lang="en-US" sz="1200" b="1" dirty="0">
                <a:solidFill>
                  <a:srgbClr val="FFFFFF"/>
                </a:solidFill>
                <a:latin typeface="Bookman Old Style" panose="02050604050505020204" pitchFamily="18" charset="0"/>
              </a:rPr>
              <a:t>Examination - once every calendar year ($10 copay)</a:t>
            </a:r>
          </a:p>
          <a:p>
            <a:pPr marL="0" indent="0" eaLnBrk="1" hangingPunct="1">
              <a:buSzPct val="80000"/>
              <a:buNone/>
            </a:pPr>
            <a:endParaRPr lang="en-US" sz="1200" b="1" dirty="0">
              <a:solidFill>
                <a:srgbClr val="FFFFFF"/>
              </a:solidFill>
              <a:latin typeface="Bookman Old Style" panose="02050604050505020204" pitchFamily="18" charset="0"/>
            </a:endParaRPr>
          </a:p>
          <a:p>
            <a:pPr lvl="1" eaLnBrk="1" hangingPunct="1">
              <a:buSzPct val="80000"/>
              <a:buFont typeface="Wingdings" panose="05000000000000000000" pitchFamily="2" charset="2"/>
              <a:buChar char="Ø"/>
            </a:pPr>
            <a:r>
              <a:rPr lang="en-US" sz="1200" b="1" dirty="0">
                <a:latin typeface="Bookman Old Style" panose="02050604050505020204" pitchFamily="18" charset="0"/>
                <a:sym typeface="Wingdings" pitchFamily="2" charset="2"/>
              </a:rPr>
              <a:t>Lenses/Frames</a:t>
            </a:r>
            <a:r>
              <a:rPr lang="en-US" sz="1200" dirty="0">
                <a:latin typeface="Bookman Old Style" panose="02050604050505020204" pitchFamily="18" charset="0"/>
                <a:sym typeface="Wingdings" pitchFamily="2" charset="2"/>
              </a:rPr>
              <a:t> </a:t>
            </a:r>
            <a:r>
              <a:rPr lang="en-US" sz="1200" dirty="0">
                <a:solidFill>
                  <a:srgbClr val="FFFFFF"/>
                </a:solidFill>
                <a:latin typeface="Bookman Old Style" panose="02050604050505020204" pitchFamily="18" charset="0"/>
                <a:sym typeface="Wingdings" pitchFamily="2" charset="2"/>
              </a:rPr>
              <a:t>– once every calendar year ($25 copay for lenses, $170 frame allowance) </a:t>
            </a:r>
          </a:p>
          <a:p>
            <a:pPr lvl="1" eaLnBrk="1" hangingPunct="1">
              <a:buSzPct val="80000"/>
              <a:buFont typeface="Wingdings" panose="05000000000000000000" pitchFamily="2" charset="2"/>
              <a:buChar char="Ø"/>
            </a:pPr>
            <a:r>
              <a:rPr lang="en-US" sz="1200" dirty="0">
                <a:solidFill>
                  <a:srgbClr val="FFFFFF"/>
                </a:solidFill>
                <a:latin typeface="Bookman Old Style" panose="02050604050505020204" pitchFamily="18" charset="0"/>
                <a:sym typeface="Wingdings" pitchFamily="2" charset="2"/>
              </a:rPr>
              <a:t>Additional copays for progressive lens options ($55-$175)</a:t>
            </a:r>
          </a:p>
          <a:p>
            <a:pPr lvl="1" eaLnBrk="1" hangingPunct="1">
              <a:buSzPct val="80000"/>
              <a:buFont typeface="Wingdings" panose="05000000000000000000" pitchFamily="2" charset="2"/>
              <a:buChar char="Ø"/>
            </a:pPr>
            <a:r>
              <a:rPr lang="en-US" sz="1200" dirty="0">
                <a:solidFill>
                  <a:srgbClr val="FFFFFF"/>
                </a:solidFill>
                <a:latin typeface="Bookman Old Style" panose="02050604050505020204" pitchFamily="18" charset="0"/>
              </a:rPr>
              <a:t>20-25% savings on non-covered lens options</a:t>
            </a:r>
          </a:p>
          <a:p>
            <a:pPr marL="0" indent="0" algn="ctr" eaLnBrk="1" hangingPunct="1">
              <a:buSzPct val="80000"/>
              <a:buNone/>
            </a:pPr>
            <a:r>
              <a:rPr lang="en-US" sz="1100" b="1" dirty="0">
                <a:solidFill>
                  <a:srgbClr val="FFFFFF"/>
                </a:solidFill>
                <a:latin typeface="Bookman Old Style" panose="02050604050505020204" pitchFamily="18" charset="0"/>
                <a:sym typeface="Wingdings" pitchFamily="2" charset="2"/>
              </a:rPr>
              <a:t>OR</a:t>
            </a:r>
          </a:p>
          <a:p>
            <a:pPr lvl="1" eaLnBrk="1" hangingPunct="1">
              <a:buSzPct val="80000"/>
              <a:buFont typeface="Wingdings" panose="05000000000000000000" pitchFamily="2" charset="2"/>
              <a:buChar char="Ø"/>
            </a:pPr>
            <a:r>
              <a:rPr lang="en-US" sz="1200" b="1" dirty="0">
                <a:latin typeface="Bookman Old Style" panose="02050604050505020204" pitchFamily="18" charset="0"/>
                <a:sym typeface="Wingdings" pitchFamily="2" charset="2"/>
              </a:rPr>
              <a:t>Contacts</a:t>
            </a:r>
            <a:r>
              <a:rPr lang="en-US" sz="1200" dirty="0">
                <a:solidFill>
                  <a:srgbClr val="FFFFFF"/>
                </a:solidFill>
                <a:latin typeface="Bookman Old Style" panose="02050604050505020204" pitchFamily="18" charset="0"/>
                <a:sym typeface="Wingdings" pitchFamily="2" charset="2"/>
              </a:rPr>
              <a:t> – once every calendar year ($150 allowance)</a:t>
            </a:r>
          </a:p>
          <a:p>
            <a:pPr lvl="1" eaLnBrk="1" hangingPunct="1">
              <a:buSzPct val="80000"/>
              <a:buFont typeface="Wingdings" panose="05000000000000000000" pitchFamily="2" charset="2"/>
              <a:buChar char="Ø"/>
            </a:pPr>
            <a:r>
              <a:rPr lang="en-US" sz="1200" dirty="0">
                <a:solidFill>
                  <a:srgbClr val="FFFFFF"/>
                </a:solidFill>
                <a:latin typeface="Bookman Old Style" panose="02050604050505020204" pitchFamily="18" charset="0"/>
                <a:sym typeface="Wingdings" pitchFamily="2" charset="2"/>
              </a:rPr>
              <a:t>Contact fitting and evaluation (up to $60 copay)</a:t>
            </a:r>
          </a:p>
          <a:p>
            <a:pPr eaLnBrk="1" hangingPunct="1">
              <a:buSzPct val="80000"/>
            </a:pPr>
            <a:endParaRPr lang="en-US" sz="1100" b="1" dirty="0">
              <a:solidFill>
                <a:srgbClr val="FFFFFF"/>
              </a:solidFill>
              <a:latin typeface="Bookman Old Style" panose="02050604050505020204" pitchFamily="18" charset="0"/>
            </a:endParaRPr>
          </a:p>
          <a:p>
            <a:pPr eaLnBrk="1" hangingPunct="1">
              <a:buSzPct val="80000"/>
            </a:pPr>
            <a:r>
              <a:rPr lang="en-US" sz="1100" b="1" dirty="0">
                <a:solidFill>
                  <a:srgbClr val="FFFFFF"/>
                </a:solidFill>
                <a:latin typeface="Bookman Old Style" panose="02050604050505020204" pitchFamily="18" charset="0"/>
              </a:rPr>
              <a:t>20% discount for additional complete set of glasses</a:t>
            </a:r>
          </a:p>
          <a:p>
            <a:pPr eaLnBrk="1" hangingPunct="1">
              <a:buSzPct val="80000"/>
            </a:pPr>
            <a:r>
              <a:rPr lang="en-US" sz="1100" b="1" dirty="0">
                <a:solidFill>
                  <a:srgbClr val="FFFFFF"/>
                </a:solidFill>
                <a:latin typeface="Bookman Old Style" panose="02050604050505020204" pitchFamily="18" charset="0"/>
                <a:sym typeface="Wingdings" pitchFamily="2" charset="2"/>
              </a:rPr>
              <a:t>Discount for laser vision correction surgery</a:t>
            </a:r>
          </a:p>
          <a:p>
            <a:pPr marL="0" indent="0" eaLnBrk="1" hangingPunct="1">
              <a:buSzPct val="75000"/>
              <a:buNone/>
            </a:pPr>
            <a:endParaRPr lang="en-US" sz="1100" b="1" dirty="0">
              <a:solidFill>
                <a:srgbClr val="FFFFFF"/>
              </a:solidFill>
              <a:latin typeface="Bookman Old Style" panose="02050604050505020204" pitchFamily="18" charset="0"/>
            </a:endParaRPr>
          </a:p>
          <a:p>
            <a:pPr marL="0" indent="0" algn="ctr" eaLnBrk="1" hangingPunct="1">
              <a:buSzPct val="75000"/>
              <a:buNone/>
            </a:pPr>
            <a:r>
              <a:rPr lang="en-US" sz="1400" b="1" dirty="0">
                <a:solidFill>
                  <a:srgbClr val="FFFFFF"/>
                </a:solidFill>
                <a:latin typeface="Bookman Old Style" panose="02050604050505020204" pitchFamily="18" charset="0"/>
              </a:rPr>
              <a:t>Provider list available at </a:t>
            </a:r>
            <a:r>
              <a:rPr lang="en-US" sz="1400" b="1" u="sng" dirty="0">
                <a:solidFill>
                  <a:srgbClr val="FFFF00"/>
                </a:solidFill>
                <a:latin typeface="Bookman Old Style" panose="02050604050505020204" pitchFamily="18" charset="0"/>
              </a:rPr>
              <a:t>www.VSP.com</a:t>
            </a:r>
          </a:p>
        </p:txBody>
      </p:sp>
      <p:sp>
        <p:nvSpPr>
          <p:cNvPr id="11" name="Rectangle 10">
            <a:extLst>
              <a:ext uri="{FF2B5EF4-FFF2-40B4-BE49-F238E27FC236}">
                <a16:creationId xmlns:a16="http://schemas.microsoft.com/office/drawing/2014/main" id="{D3D834CF-66DB-4E23-86E3-2A5CEAA145D8}"/>
              </a:ext>
            </a:extLst>
          </p:cNvPr>
          <p:cNvSpPr/>
          <p:nvPr/>
        </p:nvSpPr>
        <p:spPr>
          <a:xfrm>
            <a:off x="6216124" y="4392985"/>
            <a:ext cx="2442244" cy="1815882"/>
          </a:xfrm>
          <a:prstGeom prst="rect">
            <a:avLst/>
          </a:prstGeom>
        </p:spPr>
        <p:txBody>
          <a:bodyPr wrap="square">
            <a:spAutoFit/>
          </a:bodyPr>
          <a:lstStyle/>
          <a:p>
            <a:pPr lvl="0" algn="ctr"/>
            <a:r>
              <a:rPr lang="en-US" sz="1600" b="1" dirty="0">
                <a:solidFill>
                  <a:srgbClr val="FFFF00"/>
                </a:solidFill>
              </a:rPr>
              <a:t>Fact:</a:t>
            </a:r>
          </a:p>
          <a:p>
            <a:pPr lvl="0" algn="ctr"/>
            <a:endParaRPr lang="en-US" sz="1600" b="1" dirty="0">
              <a:solidFill>
                <a:srgbClr val="9D360E"/>
              </a:solidFill>
            </a:endParaRPr>
          </a:p>
          <a:p>
            <a:pPr lvl="0" algn="ctr"/>
            <a:r>
              <a:rPr lang="en-US" sz="1600" b="1" i="1" dirty="0">
                <a:solidFill>
                  <a:prstClr val="black"/>
                </a:solidFill>
              </a:rPr>
              <a:t>The HMO medical plan offers one eye exam per calendar year, but no allowance for glasses or contact lenses.</a:t>
            </a:r>
            <a:endParaRPr lang="en-US" sz="1600" b="1" i="1" dirty="0">
              <a:solidFill>
                <a:prstClr val="black"/>
              </a:solidFill>
              <a:highlight>
                <a:srgbClr val="FFFF00"/>
              </a:highlight>
            </a:endParaRPr>
          </a:p>
        </p:txBody>
      </p:sp>
    </p:spTree>
    <p:extLst>
      <p:ext uri="{BB962C8B-B14F-4D97-AF65-F5344CB8AC3E}">
        <p14:creationId xmlns:p14="http://schemas.microsoft.com/office/powerpoint/2010/main" val="3414867784"/>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1">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13">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5">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3" name="Rectangle 17">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800" b="1" dirty="0">
                <a:latin typeface="Bookman Old Style" panose="02050604050505020204" pitchFamily="18" charset="0"/>
              </a:rPr>
              <a:t>Vacation Leave</a:t>
            </a:r>
          </a:p>
        </p:txBody>
      </p:sp>
      <p:graphicFrame>
        <p:nvGraphicFramePr>
          <p:cNvPr id="5" name="Content Placeholder 2">
            <a:extLst>
              <a:ext uri="{FF2B5EF4-FFF2-40B4-BE49-F238E27FC236}">
                <a16:creationId xmlns:a16="http://schemas.microsoft.com/office/drawing/2014/main" id="{029AB826-1DD7-4F22-AA46-8E3F15F40F1D}"/>
              </a:ext>
            </a:extLst>
          </p:cNvPr>
          <p:cNvGraphicFramePr>
            <a:graphicFrameLocks noGrp="1"/>
          </p:cNvGraphicFramePr>
          <p:nvPr>
            <p:ph idx="1"/>
            <p:extLst>
              <p:ext uri="{D42A27DB-BD31-4B8C-83A1-F6EECF244321}">
                <p14:modId xmlns:p14="http://schemas.microsoft.com/office/powerpoint/2010/main" val="416373040"/>
              </p:ext>
            </p:extLst>
          </p:nvPr>
        </p:nvGraphicFramePr>
        <p:xfrm>
          <a:off x="3962400" y="228600"/>
          <a:ext cx="4695825"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7EA52B5B-8250-426B-BA98-5ACD5F7AB585}"/>
              </a:ext>
            </a:extLst>
          </p:cNvPr>
          <p:cNvSpPr txBox="1"/>
          <p:nvPr/>
        </p:nvSpPr>
        <p:spPr>
          <a:xfrm>
            <a:off x="175521" y="5574918"/>
            <a:ext cx="3303486" cy="954107"/>
          </a:xfrm>
          <a:prstGeom prst="rect">
            <a:avLst/>
          </a:prstGeom>
          <a:noFill/>
        </p:spPr>
        <p:txBody>
          <a:bodyPr wrap="square" rtlCol="0">
            <a:spAutoFit/>
          </a:bodyPr>
          <a:lstStyle/>
          <a:p>
            <a:r>
              <a:rPr lang="en-US" sz="2000" b="1" dirty="0"/>
              <a:t>Maximum vacation balance:</a:t>
            </a:r>
          </a:p>
          <a:p>
            <a:pPr lvl="1" algn="r"/>
            <a:r>
              <a:rPr lang="en-US" sz="1800" b="1" dirty="0"/>
              <a:t>Up to 10 years – 250 hours</a:t>
            </a:r>
          </a:p>
          <a:p>
            <a:pPr lvl="1" algn="r"/>
            <a:r>
              <a:rPr lang="en-US" sz="1800" b="1" dirty="0"/>
              <a:t>After 10 years – 400 hours</a:t>
            </a:r>
          </a:p>
        </p:txBody>
      </p:sp>
    </p:spTree>
    <p:extLst>
      <p:ext uri="{BB962C8B-B14F-4D97-AF65-F5344CB8AC3E}">
        <p14:creationId xmlns:p14="http://schemas.microsoft.com/office/powerpoint/2010/main" val="775530191"/>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5"/>
          <p:cNvSpPr>
            <a:spLocks noChangeArrowheads="1"/>
          </p:cNvSpPr>
          <p:nvPr/>
        </p:nvSpPr>
        <p:spPr bwMode="auto">
          <a:xfrm>
            <a:off x="685800" y="2552700"/>
            <a:ext cx="7772400" cy="17526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 DENTAL AND VISION BENEFIT QUESTION &amp; ANSWER</a:t>
            </a:r>
          </a:p>
        </p:txBody>
      </p:sp>
      <p:pic>
        <p:nvPicPr>
          <p:cNvPr id="8" name="Picture 7">
            <a:extLst>
              <a:ext uri="{FF2B5EF4-FFF2-40B4-BE49-F238E27FC236}">
                <a16:creationId xmlns:a16="http://schemas.microsoft.com/office/drawing/2014/main" id="{4D255F0C-2A8A-48C5-A86A-E980E300D5DC}"/>
              </a:ext>
            </a:extLst>
          </p:cNvPr>
          <p:cNvPicPr>
            <a:picLocks noChangeAspect="1"/>
          </p:cNvPicPr>
          <p:nvPr/>
        </p:nvPicPr>
        <p:blipFill>
          <a:blip r:embed="rId3"/>
          <a:stretch>
            <a:fillRect/>
          </a:stretch>
        </p:blipFill>
        <p:spPr>
          <a:xfrm>
            <a:off x="7616879" y="685800"/>
            <a:ext cx="1682642" cy="1310754"/>
          </a:xfrm>
          <a:prstGeom prst="rect">
            <a:avLst/>
          </a:prstGeom>
        </p:spPr>
      </p:pic>
    </p:spTree>
    <p:extLst>
      <p:ext uri="{BB962C8B-B14F-4D97-AF65-F5344CB8AC3E}">
        <p14:creationId xmlns:p14="http://schemas.microsoft.com/office/powerpoint/2010/main" val="4240978228"/>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grpSp>
        <p:nvGrpSpPr>
          <p:cNvPr id="11266" name="Group 16"/>
          <p:cNvGrpSpPr>
            <a:grpSpLocks/>
          </p:cNvGrpSpPr>
          <p:nvPr/>
        </p:nvGrpSpPr>
        <p:grpSpPr bwMode="auto">
          <a:xfrm>
            <a:off x="-504825" y="-7069138"/>
            <a:ext cx="9144000" cy="19099213"/>
            <a:chOff x="0" y="12031"/>
            <a:chExt cx="5760" cy="12031"/>
          </a:xfrm>
        </p:grpSpPr>
        <p:sp>
          <p:nvSpPr>
            <p:cNvPr id="11297" name="Rectangle 4"/>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sp>
          <p:nvSpPr>
            <p:cNvPr id="11298" name="Rectangle 5"/>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grpSp>
      <p:grpSp>
        <p:nvGrpSpPr>
          <p:cNvPr id="11269" name="Group 29"/>
          <p:cNvGrpSpPr>
            <a:grpSpLocks/>
          </p:cNvGrpSpPr>
          <p:nvPr/>
        </p:nvGrpSpPr>
        <p:grpSpPr bwMode="auto">
          <a:xfrm>
            <a:off x="-504825" y="-7069138"/>
            <a:ext cx="9144000" cy="19099213"/>
            <a:chOff x="0" y="12031"/>
            <a:chExt cx="5760" cy="12031"/>
          </a:xfrm>
        </p:grpSpPr>
        <p:sp>
          <p:nvSpPr>
            <p:cNvPr id="11287" name="Rectangle 17"/>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sp>
          <p:nvSpPr>
            <p:cNvPr id="11288" name="Rectangle 18"/>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grpSp>
      <p:sp>
        <p:nvSpPr>
          <p:cNvPr id="11272" name="Rectangle 30"/>
          <p:cNvSpPr>
            <a:spLocks noChangeArrowheads="1"/>
          </p:cNvSpPr>
          <p:nvPr/>
        </p:nvSpPr>
        <p:spPr bwMode="auto">
          <a:xfrm>
            <a:off x="762000" y="35052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457200" marR="0" lvl="0" indent="-457200" algn="l" defTabSz="914400" rtl="0" eaLnBrk="1" fontAlgn="base" latinLnBrk="0" hangingPunct="1">
              <a:lnSpc>
                <a:spcPct val="100000"/>
              </a:lnSpc>
              <a:spcBef>
                <a:spcPct val="20000"/>
              </a:spcBef>
              <a:spcAft>
                <a:spcPct val="0"/>
              </a:spcAft>
              <a:buClrTx/>
              <a:buSzTx/>
              <a:buFontTx/>
              <a:buNone/>
              <a:tabLst/>
              <a:defRPr/>
            </a:pPr>
            <a:endParaRPr kumimoji="0" lang="en-US" altLang="en-US"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 name="TextBox 1"/>
          <p:cNvSpPr txBox="1"/>
          <p:nvPr/>
        </p:nvSpPr>
        <p:spPr>
          <a:xfrm>
            <a:off x="228600" y="2588774"/>
            <a:ext cx="703262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Eligibility</a:t>
            </a:r>
          </a:p>
        </p:txBody>
      </p:sp>
      <p:pic>
        <p:nvPicPr>
          <p:cNvPr id="28674" name="Picture 2" descr="https://morphotrustcareers.silkroad.com/map_images/main/SiteGen/morphotrustext/Content/Uploads/Images/Employeebenefi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298" y="2716470"/>
            <a:ext cx="1983196" cy="1322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BD92A4D-F15F-4DF0-B32E-D70B983C7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5011095"/>
            <a:ext cx="4907086" cy="1743307"/>
          </a:xfrm>
          <a:prstGeom prst="rect">
            <a:avLst/>
          </a:prstGeom>
        </p:spPr>
      </p:pic>
    </p:spTree>
    <p:extLst>
      <p:ext uri="{BB962C8B-B14F-4D97-AF65-F5344CB8AC3E}">
        <p14:creationId xmlns:p14="http://schemas.microsoft.com/office/powerpoint/2010/main" val="3250809062"/>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bg>
      <p:bgPr>
        <a:gradFill>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0BA61-14D0-49D2-B1FA-1AF70FE289A3}"/>
              </a:ext>
            </a:extLst>
          </p:cNvPr>
          <p:cNvSpPr/>
          <p:nvPr/>
        </p:nvSpPr>
        <p:spPr>
          <a:xfrm>
            <a:off x="0" y="609600"/>
            <a:ext cx="5638800" cy="121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601" name="Picture 145" descr="http://images.clipartpanda.com/question-yikA5pBiE.jpe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9971" r="89932">
                        <a14:foregroundMark x1="28152" y1="54813" x2="29032" y2="55813"/>
                        <a14:foregroundMark x1="45455" y1="87938" x2="45455" y2="87938"/>
                        <a14:backgroundMark x1="73118" y1="56813" x2="73118" y2="56813"/>
                      </a14:backgroundRemoval>
                    </a14:imgEffect>
                  </a14:imgLayer>
                </a14:imgProps>
              </a:ext>
              <a:ext uri="{28A0092B-C50C-407E-A947-70E740481C1C}">
                <a14:useLocalDpi xmlns:a14="http://schemas.microsoft.com/office/drawing/2010/main" val="0"/>
              </a:ext>
            </a:extLst>
          </a:blip>
          <a:srcRect l="12049"/>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3076" name="Rectangle 2"/>
          <p:cNvSpPr>
            <a:spLocks noGrp="1" noChangeArrowheads="1"/>
          </p:cNvSpPr>
          <p:nvPr>
            <p:ph type="title"/>
          </p:nvPr>
        </p:nvSpPr>
        <p:spPr>
          <a:xfrm>
            <a:off x="491490" y="365125"/>
            <a:ext cx="4766310" cy="1692794"/>
          </a:xfrm>
        </p:spPr>
        <p:txBody>
          <a:bodyPr vert="horz" lIns="91440" tIns="45720" rIns="91440" bIns="45720" rtlCol="0" anchor="ctr">
            <a:normAutofit/>
          </a:bodyPr>
          <a:lstStyle/>
          <a:p>
            <a:pPr algn="l" eaLnBrk="1" hangingPunct="1">
              <a:lnSpc>
                <a:spcPct val="90000"/>
              </a:lnSpc>
            </a:pPr>
            <a:r>
              <a:rPr lang="en-US" sz="3700" b="1" kern="1200" dirty="0">
                <a:solidFill>
                  <a:schemeClr val="tx1"/>
                </a:solidFill>
              </a:rPr>
              <a:t>WHO ARE ELIGIBLE DEPENDENTS?</a:t>
            </a:r>
          </a:p>
        </p:txBody>
      </p:sp>
      <p:sp>
        <p:nvSpPr>
          <p:cNvPr id="45060" name="Rectangle 4"/>
          <p:cNvSpPr>
            <a:spLocks noGrp="1" noChangeArrowheads="1"/>
          </p:cNvSpPr>
          <p:nvPr>
            <p:ph type="body" sz="half" idx="2"/>
          </p:nvPr>
        </p:nvSpPr>
        <p:spPr>
          <a:xfrm>
            <a:off x="228600" y="2286000"/>
            <a:ext cx="4343400" cy="3751262"/>
          </a:xfrm>
        </p:spPr>
        <p:txBody>
          <a:bodyPr vert="horz" lIns="91440" tIns="45720" rIns="91440" bIns="45720" rtlCol="0">
            <a:normAutofit/>
          </a:bodyPr>
          <a:lstStyle/>
          <a:p>
            <a:pPr indent="-228600" eaLnBrk="1" hangingPunct="1">
              <a:lnSpc>
                <a:spcPct val="90000"/>
              </a:lnSpc>
              <a:buFont typeface="Arial" panose="020B0604020202020204" pitchFamily="34" charset="0"/>
              <a:buChar char="•"/>
            </a:pPr>
            <a:r>
              <a:rPr lang="en-US" sz="1800" kern="1200" dirty="0"/>
              <a:t>Spouse as defined by Oklahoma State law.</a:t>
            </a:r>
          </a:p>
          <a:p>
            <a:pPr indent="-228600" eaLnBrk="1" hangingPunct="1">
              <a:lnSpc>
                <a:spcPct val="90000"/>
              </a:lnSpc>
              <a:buFont typeface="Arial" panose="020B0604020202020204" pitchFamily="34" charset="0"/>
              <a:buChar char="•"/>
            </a:pPr>
            <a:r>
              <a:rPr lang="en-US" sz="1800" kern="1200" dirty="0"/>
              <a:t>Common Law Spouse as recognized by the State of Oklahoma.  Additional documentation is required.</a:t>
            </a:r>
          </a:p>
          <a:p>
            <a:pPr indent="-228600" eaLnBrk="1" hangingPunct="1">
              <a:lnSpc>
                <a:spcPct val="90000"/>
              </a:lnSpc>
              <a:buFont typeface="Arial" panose="020B0604020202020204" pitchFamily="34" charset="0"/>
              <a:buChar char="•"/>
            </a:pPr>
            <a:r>
              <a:rPr lang="en-US" sz="1800" kern="1200" dirty="0"/>
              <a:t>Children as defined by Oklahoma state law or who qualify as a dependent under the Internal Revenue Code.</a:t>
            </a:r>
          </a:p>
          <a:p>
            <a:pPr indent="-228600" eaLnBrk="1" hangingPunct="1">
              <a:lnSpc>
                <a:spcPct val="90000"/>
              </a:lnSpc>
              <a:buFont typeface="Arial" panose="020B0604020202020204" pitchFamily="34" charset="0"/>
              <a:buChar char="•"/>
            </a:pPr>
            <a:r>
              <a:rPr lang="en-US" sz="1800" kern="1200" dirty="0"/>
              <a:t>Adult child(ren) who are physically or mentally incapable of self support at the time they would otherwise lose coverage.</a:t>
            </a:r>
          </a:p>
        </p:txBody>
      </p:sp>
    </p:spTree>
    <p:extLst>
      <p:ext uri="{BB962C8B-B14F-4D97-AF65-F5344CB8AC3E}">
        <p14:creationId xmlns:p14="http://schemas.microsoft.com/office/powerpoint/2010/main" val="1720587263"/>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0" name="Picture 139">
            <a:extLst>
              <a:ext uri="{FF2B5EF4-FFF2-40B4-BE49-F238E27FC236}">
                <a16:creationId xmlns:a16="http://schemas.microsoft.com/office/drawing/2014/main" id="{C56FCE19-3103-4473-A92E-E38D00FCD0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42" name="Picture 141">
            <a:extLst>
              <a:ext uri="{FF2B5EF4-FFF2-40B4-BE49-F238E27FC236}">
                <a16:creationId xmlns:a16="http://schemas.microsoft.com/office/drawing/2014/main" id="{E909C556-FC01-4870-ABC0-8D5C17BD0F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44" name="Rectangle 143">
            <a:extLst>
              <a:ext uri="{FF2B5EF4-FFF2-40B4-BE49-F238E27FC236}">
                <a16:creationId xmlns:a16="http://schemas.microsoft.com/office/drawing/2014/main" id="{C6DB8A24-0DF2-4AB3-9191-C02AB6937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Rectangle 145">
            <a:extLst>
              <a:ext uri="{FF2B5EF4-FFF2-40B4-BE49-F238E27FC236}">
                <a16:creationId xmlns:a16="http://schemas.microsoft.com/office/drawing/2014/main" id="{6924F406-F250-4FCF-A28E-52F364A5A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8" name="Group 147">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49" name="Rectangle 148">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0" name="Picture 149">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2" name="Picture 1">
            <a:extLst>
              <a:ext uri="{FF2B5EF4-FFF2-40B4-BE49-F238E27FC236}">
                <a16:creationId xmlns:a16="http://schemas.microsoft.com/office/drawing/2014/main" id="{D772C132-A4B6-4E67-86EE-B2ECD7FA93DA}"/>
              </a:ext>
            </a:extLst>
          </p:cNvPr>
          <p:cNvPicPr>
            <a:picLocks noChangeAspect="1"/>
          </p:cNvPicPr>
          <p:nvPr/>
        </p:nvPicPr>
        <p:blipFill rotWithShape="1">
          <a:blip r:embed="rId6"/>
          <a:srcRect l="25768" r="18749" b="1"/>
          <a:stretch/>
        </p:blipFill>
        <p:spPr>
          <a:xfrm>
            <a:off x="5660857" y="10"/>
            <a:ext cx="3480760" cy="6856310"/>
          </a:xfrm>
          <a:prstGeom prst="rect">
            <a:avLst/>
          </a:prstGeom>
          <a:ln>
            <a:noFill/>
          </a:ln>
          <a:effectLst/>
        </p:spPr>
      </p:pic>
      <p:sp>
        <p:nvSpPr>
          <p:cNvPr id="152" name="Rectangle 151">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75286"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4" name="Picture 153">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076" name="Rectangle 2"/>
          <p:cNvSpPr>
            <a:spLocks noGrp="1" noChangeArrowheads="1"/>
          </p:cNvSpPr>
          <p:nvPr>
            <p:ph type="title"/>
          </p:nvPr>
        </p:nvSpPr>
        <p:spPr>
          <a:xfrm>
            <a:off x="510240" y="753228"/>
            <a:ext cx="5315664" cy="1080938"/>
          </a:xfrm>
        </p:spPr>
        <p:txBody>
          <a:bodyPr vert="horz" lIns="91440" tIns="45720" rIns="91440" bIns="45720" rtlCol="0" anchor="ctr">
            <a:normAutofit/>
          </a:bodyPr>
          <a:lstStyle/>
          <a:p>
            <a:r>
              <a:rPr lang="en-US" b="1" dirty="0"/>
              <a:t>WHO QUALIFY AS CHILDREN</a:t>
            </a:r>
          </a:p>
        </p:txBody>
      </p:sp>
      <p:sp>
        <p:nvSpPr>
          <p:cNvPr id="45060" name="Rectangle 4"/>
          <p:cNvSpPr>
            <a:spLocks noGrp="1" noChangeArrowheads="1"/>
          </p:cNvSpPr>
          <p:nvPr>
            <p:ph type="body" sz="half" idx="2"/>
          </p:nvPr>
        </p:nvSpPr>
        <p:spPr>
          <a:xfrm>
            <a:off x="510240" y="2336873"/>
            <a:ext cx="4817409" cy="3599316"/>
          </a:xfrm>
        </p:spPr>
        <p:txBody>
          <a:bodyPr vert="horz" lIns="91440" tIns="45720" rIns="91440" bIns="45720" rtlCol="0">
            <a:normAutofit/>
          </a:bodyPr>
          <a:lstStyle/>
          <a:p>
            <a:pPr lvl="0"/>
            <a:r>
              <a:rPr lang="en-US" sz="2000" dirty="0">
                <a:solidFill>
                  <a:srgbClr val="FFFFFF"/>
                </a:solidFill>
                <a:latin typeface="Bookman Old Style" panose="02050604050505020204" pitchFamily="18" charset="0"/>
              </a:rPr>
              <a:t>Natural, and/or Adopted child(ren).</a:t>
            </a:r>
          </a:p>
          <a:p>
            <a:pPr lvl="0"/>
            <a:r>
              <a:rPr lang="en-US" sz="2000" dirty="0">
                <a:solidFill>
                  <a:srgbClr val="FFFFFF"/>
                </a:solidFill>
                <a:latin typeface="Bookman Old Style" panose="02050604050505020204" pitchFamily="18" charset="0"/>
              </a:rPr>
              <a:t>Stepchild(ren) who qualify as a dependent under the Internal Revenue Code.</a:t>
            </a:r>
          </a:p>
          <a:p>
            <a:pPr lvl="0"/>
            <a:r>
              <a:rPr lang="en-US" sz="2000" dirty="0">
                <a:solidFill>
                  <a:srgbClr val="FFFFFF"/>
                </a:solidFill>
                <a:latin typeface="Bookman Old Style" panose="02050604050505020204" pitchFamily="18" charset="0"/>
              </a:rPr>
              <a:t>Other child(ren) for whom the employee is the legal guardian.</a:t>
            </a:r>
          </a:p>
          <a:p>
            <a:pPr lvl="0"/>
            <a:r>
              <a:rPr lang="en-US" sz="2000" dirty="0">
                <a:solidFill>
                  <a:srgbClr val="FFFFFF"/>
                </a:solidFill>
                <a:latin typeface="Bookman Old Style" panose="02050604050505020204" pitchFamily="18" charset="0"/>
              </a:rPr>
              <a:t>Child(ren) under the age of 26.</a:t>
            </a:r>
          </a:p>
          <a:p>
            <a:pPr lvl="0"/>
            <a:r>
              <a:rPr lang="en-US" sz="2000" dirty="0">
                <a:solidFill>
                  <a:srgbClr val="FFFFFF"/>
                </a:solidFill>
                <a:latin typeface="Bookman Old Style" panose="02050604050505020204" pitchFamily="18" charset="0"/>
              </a:rPr>
              <a:t>Disabled Child(ren) over the age of 26 incapable of self-support.</a:t>
            </a:r>
          </a:p>
          <a:p>
            <a:pPr marL="0" lvl="0" indent="0">
              <a:buNone/>
            </a:pPr>
            <a:endParaRPr lang="en-US" sz="2000" dirty="0">
              <a:solidFill>
                <a:srgbClr val="FFFFFF"/>
              </a:solidFill>
              <a:latin typeface="Bookman Old Style" panose="02050604050505020204" pitchFamily="18" charset="0"/>
            </a:endParaRPr>
          </a:p>
        </p:txBody>
      </p:sp>
      <p:sp>
        <p:nvSpPr>
          <p:cNvPr id="27" name="Oval 26">
            <a:extLst>
              <a:ext uri="{FF2B5EF4-FFF2-40B4-BE49-F238E27FC236}">
                <a16:creationId xmlns:a16="http://schemas.microsoft.com/office/drawing/2014/main" id="{4A0B463A-6A15-4989-B875-A5D124D5E4D4}"/>
              </a:ext>
            </a:extLst>
          </p:cNvPr>
          <p:cNvSpPr/>
          <p:nvPr/>
        </p:nvSpPr>
        <p:spPr>
          <a:xfrm>
            <a:off x="-1055771" y="5791200"/>
            <a:ext cx="7761371" cy="85793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000" b="1" dirty="0">
                <a:solidFill>
                  <a:schemeClr val="bg1"/>
                </a:solidFill>
                <a:latin typeface="Bookman Old Style" panose="02050604050505020204" pitchFamily="18" charset="0"/>
              </a:rPr>
              <a:t>Contact Employee Benefits for additional requirements for disabled dependent qualification</a:t>
            </a:r>
          </a:p>
        </p:txBody>
      </p:sp>
    </p:spTree>
    <p:extLst>
      <p:ext uri="{BB962C8B-B14F-4D97-AF65-F5344CB8AC3E}">
        <p14:creationId xmlns:p14="http://schemas.microsoft.com/office/powerpoint/2010/main" val="4174458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148" name="Picture 147">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50" name="Picture 149">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52" name="Picture 151">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54" name="Rectangle 153">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Rectangle 155">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8" name="Picture 157">
            <a:extLst>
              <a:ext uri="{FF2B5EF4-FFF2-40B4-BE49-F238E27FC236}">
                <a16:creationId xmlns:a16="http://schemas.microsoft.com/office/drawing/2014/main" id="{D8DF5C3E-BDAB-40E6-A40B-8C05D8CD3F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160" name="Picture 159">
            <a:extLst>
              <a:ext uri="{FF2B5EF4-FFF2-40B4-BE49-F238E27FC236}">
                <a16:creationId xmlns:a16="http://schemas.microsoft.com/office/drawing/2014/main" id="{9D90C31A-86E3-472B-B929-496667598EF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2" name="Rectangle 161">
            <a:extLst>
              <a:ext uri="{FF2B5EF4-FFF2-40B4-BE49-F238E27FC236}">
                <a16:creationId xmlns:a16="http://schemas.microsoft.com/office/drawing/2014/main" id="{9DD3589A-DB65-424B-ACF1-5C8155F1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a:extLst>
              <a:ext uri="{FF2B5EF4-FFF2-40B4-BE49-F238E27FC236}">
                <a16:creationId xmlns:a16="http://schemas.microsoft.com/office/drawing/2014/main" id="{9F784D76-D302-4160-A2D4-C2F4AB76D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4809647"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6" name="Picture 165">
            <a:extLst>
              <a:ext uri="{FF2B5EF4-FFF2-40B4-BE49-F238E27FC236}">
                <a16:creationId xmlns:a16="http://schemas.microsoft.com/office/drawing/2014/main" id="{608D9710-1A5F-4D24-B654-F2081DE601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1"/>
            <a:ext cx="4807458" cy="258395"/>
          </a:xfrm>
          <a:prstGeom prst="rect">
            <a:avLst/>
          </a:prstGeom>
        </p:spPr>
      </p:pic>
      <p:sp useBgFill="1">
        <p:nvSpPr>
          <p:cNvPr id="168" name="Rectangle 167">
            <a:extLst>
              <a:ext uri="{FF2B5EF4-FFF2-40B4-BE49-F238E27FC236}">
                <a16:creationId xmlns:a16="http://schemas.microsoft.com/office/drawing/2014/main" id="{2B57E7D2-A94B-4A8D-B58F-D3E30C235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9872" y="642795"/>
            <a:ext cx="3609304"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653" name="Picture 149" descr="http://compsourcetpa.com/wp-content/uploads/2013/03/no-group-300x300.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0000" l="667" r="100000"/>
                    </a14:imgEffect>
                  </a14:imgLayer>
                </a14:imgProps>
              </a:ext>
              <a:ext uri="{28A0092B-C50C-407E-A947-70E740481C1C}">
                <a14:useLocalDpi xmlns:a14="http://schemas.microsoft.com/office/drawing/2010/main" val="0"/>
              </a:ext>
            </a:extLst>
          </a:blip>
          <a:srcRect l="8218" r="9161" b="-2"/>
          <a:stretch/>
        </p:blipFill>
        <p:spPr bwMode="auto">
          <a:xfrm>
            <a:off x="5282949" y="1529065"/>
            <a:ext cx="3133815" cy="3793076"/>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6148" name="Rectangle 2"/>
          <p:cNvSpPr>
            <a:spLocks noGrp="1" noChangeArrowheads="1"/>
          </p:cNvSpPr>
          <p:nvPr>
            <p:ph type="title"/>
          </p:nvPr>
        </p:nvSpPr>
        <p:spPr>
          <a:xfrm>
            <a:off x="0" y="753228"/>
            <a:ext cx="4938861" cy="1080938"/>
          </a:xfrm>
        </p:spPr>
        <p:txBody>
          <a:bodyPr vert="horz" lIns="91440" tIns="45720" rIns="91440" bIns="45720" rtlCol="0" anchor="ctr">
            <a:normAutofit/>
          </a:bodyPr>
          <a:lstStyle/>
          <a:p>
            <a:r>
              <a:rPr lang="en-US" sz="2400" b="1" dirty="0">
                <a:solidFill>
                  <a:srgbClr val="FFFFFF"/>
                </a:solidFill>
              </a:rPr>
              <a:t>DEPENDENTS DO NOT INCLUDE….</a:t>
            </a:r>
          </a:p>
        </p:txBody>
      </p:sp>
      <p:sp>
        <p:nvSpPr>
          <p:cNvPr id="51204" name="Rectangle 4"/>
          <p:cNvSpPr>
            <a:spLocks noGrp="1" noChangeArrowheads="1"/>
          </p:cNvSpPr>
          <p:nvPr>
            <p:ph type="body" sz="half" idx="2"/>
          </p:nvPr>
        </p:nvSpPr>
        <p:spPr>
          <a:xfrm>
            <a:off x="192764" y="2930005"/>
            <a:ext cx="4186473" cy="3599316"/>
          </a:xfrm>
        </p:spPr>
        <p:txBody>
          <a:bodyPr vert="horz" lIns="91440" tIns="45720" rIns="91440" bIns="45720" rtlCol="0">
            <a:normAutofit/>
          </a:bodyPr>
          <a:lstStyle/>
          <a:p>
            <a:endParaRPr lang="en-US" sz="2000" dirty="0">
              <a:solidFill>
                <a:srgbClr val="FFFFFF"/>
              </a:solidFill>
            </a:endParaRPr>
          </a:p>
          <a:p>
            <a:r>
              <a:rPr lang="en-US" sz="2000" b="1" dirty="0">
                <a:solidFill>
                  <a:srgbClr val="FFFFFF"/>
                </a:solidFill>
              </a:rPr>
              <a:t>Ex-Spouse &amp; Ex-Stepchildren</a:t>
            </a:r>
          </a:p>
          <a:p>
            <a:r>
              <a:rPr lang="en-US" sz="2000" b="1" dirty="0">
                <a:solidFill>
                  <a:srgbClr val="FFFFFF"/>
                </a:solidFill>
              </a:rPr>
              <a:t>In-laws, Parents, Siblings, etc.</a:t>
            </a:r>
          </a:p>
          <a:p>
            <a:r>
              <a:rPr lang="en-US" sz="2000" b="1" dirty="0">
                <a:solidFill>
                  <a:srgbClr val="FFFFFF"/>
                </a:solidFill>
              </a:rPr>
              <a:t>Any other person who does not qualify as a dependent under the Internal Revenue Code.</a:t>
            </a:r>
          </a:p>
          <a:p>
            <a:endParaRPr lang="en-US" sz="2000" dirty="0">
              <a:solidFill>
                <a:srgbClr val="FFFFFF"/>
              </a:solidFill>
            </a:endParaRPr>
          </a:p>
        </p:txBody>
      </p:sp>
    </p:spTree>
    <p:extLst>
      <p:ext uri="{BB962C8B-B14F-4D97-AF65-F5344CB8AC3E}">
        <p14:creationId xmlns:p14="http://schemas.microsoft.com/office/powerpoint/2010/main" val="2905338627"/>
      </p:ext>
    </p:extLst>
  </p:cSld>
  <p:clrMapOvr>
    <a:overrideClrMapping bg1="lt1" tx1="dk1" bg2="lt2" tx2="dk2" accent1="accent1" accent2="accent2" accent3="accent3" accent4="accent4" accent5="accent5" accent6="accent6" hlink="hlink" folHlink="folHlink"/>
  </p:clrMapOvr>
  <p:transition spd="slow">
    <p:wipe/>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2" name="Graphic 71" descr="Family with two children">
            <a:extLst>
              <a:ext uri="{FF2B5EF4-FFF2-40B4-BE49-F238E27FC236}">
                <a16:creationId xmlns:a16="http://schemas.microsoft.com/office/drawing/2014/main" id="{928E8AE4-1301-4116-91D1-68E1C03A07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6200" y="457200"/>
            <a:ext cx="1447800" cy="1447800"/>
          </a:xfrm>
          <a:prstGeom prst="rect">
            <a:avLst/>
          </a:prstGeom>
          <a:ln>
            <a:noFill/>
          </a:ln>
          <a:effectLst>
            <a:outerShdw blurRad="76200" dist="63500" dir="5040000" algn="tl" rotWithShape="0">
              <a:srgbClr val="000000">
                <a:alpha val="41000"/>
              </a:srgbClr>
            </a:outerShdw>
          </a:effectLst>
        </p:spPr>
      </p:pic>
      <p:sp>
        <p:nvSpPr>
          <p:cNvPr id="47106" name="Rectangle 2"/>
          <p:cNvSpPr>
            <a:spLocks noGrp="1" noChangeArrowheads="1"/>
          </p:cNvSpPr>
          <p:nvPr>
            <p:ph type="title"/>
          </p:nvPr>
        </p:nvSpPr>
        <p:spPr>
          <a:xfrm>
            <a:off x="152400" y="753228"/>
            <a:ext cx="7568236" cy="1080938"/>
          </a:xfrm>
        </p:spPr>
        <p:txBody>
          <a:bodyPr>
            <a:normAutofit/>
          </a:bodyPr>
          <a:lstStyle/>
          <a:p>
            <a:pPr eaLnBrk="1" hangingPunct="1"/>
            <a:r>
              <a:rPr lang="en-US" sz="2400" b="1" dirty="0">
                <a:latin typeface="Bookman Old Style" panose="02050604050505020204" pitchFamily="18" charset="0"/>
              </a:rPr>
              <a:t>WHAT DOCUMENTS DO I NEED TO BRING TO ENROLL A SPOUSE AND/OR DEPENDENT CHILD(REN)?</a:t>
            </a:r>
          </a:p>
        </p:txBody>
      </p:sp>
      <p:sp>
        <p:nvSpPr>
          <p:cNvPr id="50179" name="Rectangle 3"/>
          <p:cNvSpPr>
            <a:spLocks noGrp="1" noChangeArrowheads="1"/>
          </p:cNvSpPr>
          <p:nvPr>
            <p:ph idx="1"/>
          </p:nvPr>
        </p:nvSpPr>
        <p:spPr>
          <a:xfrm>
            <a:off x="152400" y="2336608"/>
            <a:ext cx="8763000" cy="3530792"/>
          </a:xfrm>
        </p:spPr>
        <p:txBody>
          <a:bodyPr>
            <a:normAutofit fontScale="92500" lnSpcReduction="10000"/>
          </a:bodyPr>
          <a:lstStyle/>
          <a:p>
            <a:pPr eaLnBrk="1" hangingPunct="1">
              <a:buFontTx/>
              <a:buNone/>
              <a:defRPr/>
            </a:pPr>
            <a:r>
              <a:rPr lang="en-US" sz="1800" b="1" dirty="0">
                <a:solidFill>
                  <a:schemeClr val="bg1"/>
                </a:solidFill>
                <a:latin typeface="Bookman Old Style" panose="02050604050505020204" pitchFamily="18" charset="0"/>
              </a:rPr>
              <a:t>Eligibility will </a:t>
            </a:r>
            <a:r>
              <a:rPr lang="en-US" sz="1800" b="1" u="sng" dirty="0">
                <a:solidFill>
                  <a:schemeClr val="bg1"/>
                </a:solidFill>
                <a:latin typeface="Bookman Old Style" panose="02050604050505020204" pitchFamily="18" charset="0"/>
              </a:rPr>
              <a:t>NOT</a:t>
            </a:r>
            <a:r>
              <a:rPr lang="en-US" sz="1800" b="1" dirty="0">
                <a:solidFill>
                  <a:schemeClr val="bg1"/>
                </a:solidFill>
                <a:latin typeface="Bookman Old Style" panose="02050604050505020204" pitchFamily="18" charset="0"/>
              </a:rPr>
              <a:t> be established until the following are received:</a:t>
            </a:r>
          </a:p>
          <a:p>
            <a:pPr eaLnBrk="1" hangingPunct="1">
              <a:buFontTx/>
              <a:buNone/>
              <a:defRPr/>
            </a:pPr>
            <a:endParaRPr lang="en-US" sz="1500" b="1" dirty="0">
              <a:latin typeface="Bookman Old Style" panose="02050604050505020204" pitchFamily="18" charset="0"/>
            </a:endParaRPr>
          </a:p>
          <a:p>
            <a:pPr lvl="1" eaLnBrk="1" hangingPunct="1">
              <a:defRPr/>
            </a:pPr>
            <a:r>
              <a:rPr lang="en-US" sz="1800" dirty="0">
                <a:latin typeface="Bookman Old Style" panose="02050604050505020204" pitchFamily="18" charset="0"/>
              </a:rPr>
              <a:t>A copy of the </a:t>
            </a:r>
            <a:r>
              <a:rPr lang="en-US" sz="1800" b="1" u="sng" dirty="0">
                <a:latin typeface="Bookman Old Style" panose="02050604050505020204" pitchFamily="18" charset="0"/>
              </a:rPr>
              <a:t>SOCIAL SECURITY CARD</a:t>
            </a:r>
            <a:r>
              <a:rPr lang="en-US" sz="1800" dirty="0">
                <a:latin typeface="Bookman Old Style" panose="02050604050505020204" pitchFamily="18" charset="0"/>
              </a:rPr>
              <a:t> for each eligible dependent;</a:t>
            </a:r>
            <a:endParaRPr lang="en-US" sz="1500" dirty="0">
              <a:latin typeface="Bookman Old Style" panose="02050604050505020204" pitchFamily="18" charset="0"/>
            </a:endParaRPr>
          </a:p>
          <a:p>
            <a:pPr marL="457200" lvl="1" indent="0" eaLnBrk="1" hangingPunct="1">
              <a:buNone/>
              <a:defRPr/>
            </a:pPr>
            <a:endParaRPr lang="en-US" sz="1500" b="1" dirty="0">
              <a:latin typeface="Bookman Old Style" panose="02050604050505020204" pitchFamily="18" charset="0"/>
            </a:endParaRPr>
          </a:p>
          <a:p>
            <a:pPr marL="0" indent="0">
              <a:buNone/>
              <a:defRPr/>
            </a:pPr>
            <a:r>
              <a:rPr lang="en-US" sz="1800" b="1" dirty="0">
                <a:solidFill>
                  <a:schemeClr val="bg1"/>
                </a:solidFill>
                <a:latin typeface="Bookman Old Style" panose="02050604050505020204" pitchFamily="18" charset="0"/>
              </a:rPr>
              <a:t>And one of the following documents:</a:t>
            </a:r>
          </a:p>
          <a:p>
            <a:pPr marL="0" indent="0">
              <a:buNone/>
              <a:defRPr/>
            </a:pPr>
            <a:endParaRPr lang="en-US" sz="1800" b="1" dirty="0">
              <a:solidFill>
                <a:schemeClr val="bg1"/>
              </a:solidFill>
              <a:latin typeface="Bookman Old Style" panose="02050604050505020204" pitchFamily="18" charset="0"/>
            </a:endParaRPr>
          </a:p>
          <a:p>
            <a:pPr lvl="1" eaLnBrk="1" hangingPunct="1">
              <a:defRPr/>
            </a:pPr>
            <a:r>
              <a:rPr lang="en-US" sz="1600" dirty="0">
                <a:latin typeface="Bookman Old Style" panose="02050604050505020204" pitchFamily="18" charset="0"/>
              </a:rPr>
              <a:t>A copy of your </a:t>
            </a:r>
            <a:r>
              <a:rPr lang="en-US" sz="1600" b="1" u="sng" dirty="0">
                <a:latin typeface="Bookman Old Style" panose="02050604050505020204" pitchFamily="18" charset="0"/>
              </a:rPr>
              <a:t>MARRIAGE CERTICATE</a:t>
            </a:r>
            <a:r>
              <a:rPr lang="en-US" sz="1600" b="1" dirty="0">
                <a:latin typeface="Bookman Old Style" panose="02050604050505020204" pitchFamily="18" charset="0"/>
              </a:rPr>
              <a:t> </a:t>
            </a:r>
            <a:r>
              <a:rPr lang="en-US" sz="1600" dirty="0">
                <a:latin typeface="Bookman Old Style" panose="02050604050505020204" pitchFamily="18" charset="0"/>
              </a:rPr>
              <a:t>for your spouse;</a:t>
            </a:r>
          </a:p>
          <a:p>
            <a:pPr lvl="1" eaLnBrk="1" hangingPunct="1">
              <a:defRPr/>
            </a:pPr>
            <a:r>
              <a:rPr lang="en-US" sz="1600" dirty="0">
                <a:latin typeface="Bookman Old Style" panose="02050604050505020204" pitchFamily="18" charset="0"/>
              </a:rPr>
              <a:t>A copy of the </a:t>
            </a:r>
            <a:r>
              <a:rPr lang="en-US" sz="1600" b="1" u="sng" dirty="0">
                <a:latin typeface="Bookman Old Style" panose="02050604050505020204" pitchFamily="18" charset="0"/>
              </a:rPr>
              <a:t>STATE ISSUED BIRTH CERTIFICATE</a:t>
            </a:r>
            <a:r>
              <a:rPr lang="en-US" sz="1600" dirty="0">
                <a:latin typeface="Bookman Old Style" panose="02050604050505020204" pitchFamily="18" charset="0"/>
              </a:rPr>
              <a:t> for each dependent child; </a:t>
            </a:r>
          </a:p>
          <a:p>
            <a:pPr lvl="1" eaLnBrk="1" hangingPunct="1">
              <a:defRPr/>
            </a:pPr>
            <a:r>
              <a:rPr lang="en-US" sz="1600" dirty="0">
                <a:latin typeface="Bookman Old Style" panose="02050604050505020204" pitchFamily="18" charset="0"/>
              </a:rPr>
              <a:t>A copy of the </a:t>
            </a:r>
            <a:r>
              <a:rPr lang="en-US" sz="1600" b="1" u="sng" dirty="0">
                <a:latin typeface="Bookman Old Style" panose="02050604050505020204" pitchFamily="18" charset="0"/>
              </a:rPr>
              <a:t>COURT ORDER</a:t>
            </a:r>
            <a:r>
              <a:rPr lang="en-US" sz="1600" b="1" dirty="0">
                <a:latin typeface="Bookman Old Style" panose="02050604050505020204" pitchFamily="18" charset="0"/>
              </a:rPr>
              <a:t> </a:t>
            </a:r>
            <a:r>
              <a:rPr lang="en-US" sz="1600" dirty="0">
                <a:latin typeface="Bookman Old Style" panose="02050604050505020204" pitchFamily="18" charset="0"/>
              </a:rPr>
              <a:t>establishing legal adoption or guardianship.</a:t>
            </a:r>
          </a:p>
          <a:p>
            <a:pPr lvl="1" eaLnBrk="1" hangingPunct="1">
              <a:defRPr/>
            </a:pPr>
            <a:endParaRPr lang="en-US" sz="1600" dirty="0">
              <a:latin typeface="Bookman Old Style" panose="02050604050505020204" pitchFamily="18" charset="0"/>
            </a:endParaRPr>
          </a:p>
          <a:p>
            <a:pPr marL="457200" lvl="1" indent="0" eaLnBrk="1" hangingPunct="1">
              <a:buNone/>
              <a:defRPr/>
            </a:pPr>
            <a:endParaRPr lang="en-US" sz="1600" dirty="0">
              <a:latin typeface="Bookman Old Style" panose="02050604050505020204" pitchFamily="18" charset="0"/>
            </a:endParaRPr>
          </a:p>
          <a:p>
            <a:pPr marL="0" indent="0" algn="ctr">
              <a:buNone/>
              <a:defRPr/>
            </a:pPr>
            <a:r>
              <a:rPr lang="en-US" sz="2000" dirty="0">
                <a:latin typeface="Bookman Old Style" panose="02050604050505020204" pitchFamily="18" charset="0"/>
              </a:rPr>
              <a:t> </a:t>
            </a:r>
            <a:r>
              <a:rPr lang="en-US" sz="3500" b="1" dirty="0">
                <a:solidFill>
                  <a:srgbClr val="FF0000"/>
                </a:solidFill>
                <a:highlight>
                  <a:srgbClr val="FFFF00"/>
                </a:highlight>
                <a:latin typeface="Bookman Old Style" panose="02050604050505020204" pitchFamily="18" charset="0"/>
              </a:rPr>
              <a:t>No Documents = No Coverage</a:t>
            </a:r>
            <a:endParaRPr lang="en-US" sz="2000" b="1" dirty="0">
              <a:solidFill>
                <a:srgbClr val="FF0000"/>
              </a:solidFill>
              <a:highlight>
                <a:srgbClr val="FFFF00"/>
              </a:highlight>
              <a:latin typeface="Bookman Old Style" panose="02050604050505020204" pitchFamily="18" charset="0"/>
            </a:endParaRPr>
          </a:p>
        </p:txBody>
      </p:sp>
    </p:spTree>
    <p:extLst>
      <p:ext uri="{BB962C8B-B14F-4D97-AF65-F5344CB8AC3E}">
        <p14:creationId xmlns:p14="http://schemas.microsoft.com/office/powerpoint/2010/main" val="22151021"/>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7" name="Picture 136">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39" name="Picture 138">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41" name="Rectangle 140">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5" name="Rectangle 144">
            <a:extLst>
              <a:ext uri="{FF2B5EF4-FFF2-40B4-BE49-F238E27FC236}">
                <a16:creationId xmlns:a16="http://schemas.microsoft.com/office/drawing/2014/main" id="{068A8980-5323-4E32-9817-A14D0B91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7" name="Picture 146">
            <a:extLst>
              <a:ext uri="{FF2B5EF4-FFF2-40B4-BE49-F238E27FC236}">
                <a16:creationId xmlns:a16="http://schemas.microsoft.com/office/drawing/2014/main" id="{C1A37955-21EA-4810-9AED-24CF25E260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7939" y="0"/>
            <a:ext cx="9144000" cy="6858000"/>
          </a:xfrm>
          <a:prstGeom prst="rect">
            <a:avLst/>
          </a:prstGeom>
        </p:spPr>
      </p:pic>
      <p:sp>
        <p:nvSpPr>
          <p:cNvPr id="149" name="Rectangle 148">
            <a:extLst>
              <a:ext uri="{FF2B5EF4-FFF2-40B4-BE49-F238E27FC236}">
                <a16:creationId xmlns:a16="http://schemas.microsoft.com/office/drawing/2014/main" id="{8B79A499-6023-4495-8687-96680A5E9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557357"/>
            <a:ext cx="673400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9154" name="Picture 2" descr="http://designhealth.com/wp-content/uploads/qualifying-event-timelin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707" y="1526632"/>
            <a:ext cx="8188233" cy="2722586"/>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151" name="Rectangle 150">
            <a:extLst>
              <a:ext uri="{FF2B5EF4-FFF2-40B4-BE49-F238E27FC236}">
                <a16:creationId xmlns:a16="http://schemas.microsoft.com/office/drawing/2014/main" id="{BAA1CC66-52B7-4B1A-83B9-4473DABF8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1725" y="4557357"/>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Rectangle 152">
            <a:extLst>
              <a:ext uri="{FF2B5EF4-FFF2-40B4-BE49-F238E27FC236}">
                <a16:creationId xmlns:a16="http://schemas.microsoft.com/office/drawing/2014/main" id="{427A1B02-0BC3-4123-A27E-111F26354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 y="6210130"/>
            <a:ext cx="6726064"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846EBDA5-97CE-4375-BC99-C7365D1CC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1725" y="6210130"/>
            <a:ext cx="2310214"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130" name="Rectangle 3"/>
          <p:cNvSpPr>
            <a:spLocks noGrp="1" noChangeArrowheads="1"/>
          </p:cNvSpPr>
          <p:nvPr>
            <p:ph type="title" idx="4294967295"/>
          </p:nvPr>
        </p:nvSpPr>
        <p:spPr>
          <a:xfrm>
            <a:off x="518181" y="4710483"/>
            <a:ext cx="6100108" cy="940240"/>
          </a:xfrm>
        </p:spPr>
        <p:txBody>
          <a:bodyPr vert="horz" lIns="91440" tIns="45720" rIns="91440" bIns="45720" rtlCol="0" anchor="b">
            <a:normAutofit/>
          </a:bodyPr>
          <a:lstStyle/>
          <a:p>
            <a:pPr algn="r"/>
            <a:r>
              <a:rPr lang="en-US" sz="4200" b="1" dirty="0"/>
              <a:t>LIFE EVENTS</a:t>
            </a:r>
          </a:p>
        </p:txBody>
      </p:sp>
      <p:pic>
        <p:nvPicPr>
          <p:cNvPr id="2" name="Picture 1">
            <a:extLst>
              <a:ext uri="{FF2B5EF4-FFF2-40B4-BE49-F238E27FC236}">
                <a16:creationId xmlns:a16="http://schemas.microsoft.com/office/drawing/2014/main" id="{AA0FD4F2-D1CF-4C83-A65C-CDD13B2428E1}"/>
              </a:ext>
            </a:extLst>
          </p:cNvPr>
          <p:cNvPicPr>
            <a:picLocks noChangeAspect="1"/>
          </p:cNvPicPr>
          <p:nvPr/>
        </p:nvPicPr>
        <p:blipFill>
          <a:blip r:embed="rId9"/>
          <a:stretch>
            <a:fillRect/>
          </a:stretch>
        </p:blipFill>
        <p:spPr>
          <a:xfrm>
            <a:off x="7101371" y="4762448"/>
            <a:ext cx="1688738" cy="1310754"/>
          </a:xfrm>
          <a:prstGeom prst="rect">
            <a:avLst/>
          </a:prstGeom>
        </p:spPr>
      </p:pic>
    </p:spTree>
    <p:extLst>
      <p:ext uri="{BB962C8B-B14F-4D97-AF65-F5344CB8AC3E}">
        <p14:creationId xmlns:p14="http://schemas.microsoft.com/office/powerpoint/2010/main" val="3219119796"/>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10240" y="753228"/>
            <a:ext cx="7210396" cy="1080938"/>
          </a:xfrm>
        </p:spPr>
        <p:txBody>
          <a:bodyPr>
            <a:normAutofit/>
          </a:bodyPr>
          <a:lstStyle/>
          <a:p>
            <a:pPr eaLnBrk="1" hangingPunct="1"/>
            <a:r>
              <a:rPr lang="en-US" b="1" dirty="0">
                <a:latin typeface="Bookman Old Style" panose="02050604050505020204" pitchFamily="18" charset="0"/>
              </a:rPr>
              <a:t>WHAT IS A LIFE EVENT?</a:t>
            </a:r>
          </a:p>
        </p:txBody>
      </p:sp>
      <p:graphicFrame>
        <p:nvGraphicFramePr>
          <p:cNvPr id="54277" name="Rectangle 3">
            <a:extLst>
              <a:ext uri="{FF2B5EF4-FFF2-40B4-BE49-F238E27FC236}">
                <a16:creationId xmlns:a16="http://schemas.microsoft.com/office/drawing/2014/main" id="{31AAA473-4492-4B3F-9429-254AFE9320BD}"/>
              </a:ext>
            </a:extLst>
          </p:cNvPr>
          <p:cNvGraphicFramePr>
            <a:graphicFrameLocks noGrp="1"/>
          </p:cNvGraphicFramePr>
          <p:nvPr>
            <p:ph idx="1"/>
            <p:extLst>
              <p:ext uri="{D42A27DB-BD31-4B8C-83A1-F6EECF244321}">
                <p14:modId xmlns:p14="http://schemas.microsoft.com/office/powerpoint/2010/main" val="862471792"/>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554F6B3D-066C-48A9-8818-8D43F37FEF34}"/>
              </a:ext>
            </a:extLst>
          </p:cNvPr>
          <p:cNvPicPr>
            <a:picLocks noChangeAspect="1"/>
          </p:cNvPicPr>
          <p:nvPr/>
        </p:nvPicPr>
        <p:blipFill>
          <a:blip r:embed="rId8"/>
          <a:stretch>
            <a:fillRect/>
          </a:stretch>
        </p:blipFill>
        <p:spPr>
          <a:xfrm>
            <a:off x="7620000" y="476000"/>
            <a:ext cx="1603387" cy="1609483"/>
          </a:xfrm>
          <a:prstGeom prst="rect">
            <a:avLst/>
          </a:prstGeom>
        </p:spPr>
      </p:pic>
      <p:sp>
        <p:nvSpPr>
          <p:cNvPr id="5" name="TextBox 4">
            <a:extLst>
              <a:ext uri="{FF2B5EF4-FFF2-40B4-BE49-F238E27FC236}">
                <a16:creationId xmlns:a16="http://schemas.microsoft.com/office/drawing/2014/main" id="{B9801B9B-139A-4D51-968C-62D6485BFEBD}"/>
              </a:ext>
            </a:extLst>
          </p:cNvPr>
          <p:cNvSpPr txBox="1"/>
          <p:nvPr/>
        </p:nvSpPr>
        <p:spPr>
          <a:xfrm>
            <a:off x="304800" y="5679148"/>
            <a:ext cx="8458200" cy="1015663"/>
          </a:xfrm>
          <a:prstGeom prst="rect">
            <a:avLst/>
          </a:prstGeom>
          <a:noFill/>
        </p:spPr>
        <p:txBody>
          <a:bodyPr wrap="square" rtlCol="0">
            <a:spAutoFit/>
          </a:bodyPr>
          <a:lstStyle/>
          <a:p>
            <a:pPr algn="ctr"/>
            <a:r>
              <a:rPr lang="en-US" sz="2000" b="1" dirty="0">
                <a:solidFill>
                  <a:schemeClr val="bg2"/>
                </a:solidFill>
                <a:highlight>
                  <a:srgbClr val="FFFF00"/>
                </a:highlight>
              </a:rPr>
              <a:t>Life Events allow changes to be made to your elections during the plan year.  </a:t>
            </a:r>
            <a:r>
              <a:rPr lang="en-US" sz="2000" dirty="0"/>
              <a:t>Some life events, such as a divorce, require you to make a change.  Other life events are voluntary, meaning it is your choice to make changes.</a:t>
            </a:r>
          </a:p>
        </p:txBody>
      </p:sp>
    </p:spTree>
    <p:extLst>
      <p:ext uri="{BB962C8B-B14F-4D97-AF65-F5344CB8AC3E}">
        <p14:creationId xmlns:p14="http://schemas.microsoft.com/office/powerpoint/2010/main" val="77010676"/>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6" name="Picture 135">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8" name="Picture 137">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40" name="Picture 139">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42" name="Rectangle 141">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Rectangle 143">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6" name="Rectangle 145">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8" name="Picture 147">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150" name="Rectangle 149">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4" name="Picture 153">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1"/>
            <a:ext cx="3717036" cy="199787"/>
          </a:xfrm>
          <a:prstGeom prst="rect">
            <a:avLst/>
          </a:prstGeom>
        </p:spPr>
      </p:pic>
      <p:pic>
        <p:nvPicPr>
          <p:cNvPr id="6" name="Picture 2" descr="http://www.kkbe.org/uploads/images/Calendar2.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100" y1="16300" x2="13200" y2="92600"/>
                        <a14:foregroundMark x1="15900" y1="94600" x2="29800" y2="89900"/>
                        <a14:backgroundMark x1="58500" y1="91900" x2="11200" y2="97700"/>
                        <a14:backgroundMark x1="5800" y1="94600" x2="15500" y2="98400"/>
                        <a14:backgroundMark x1="22900" y1="95300" x2="13600" y2="96500"/>
                      </a14:backgroundRemoval>
                    </a14:imgEffect>
                  </a14:imgLayer>
                </a14:imgProps>
              </a:ext>
              <a:ext uri="{28A0092B-C50C-407E-A947-70E740481C1C}">
                <a14:useLocalDpi xmlns:a14="http://schemas.microsoft.com/office/drawing/2010/main" val="0"/>
              </a:ext>
            </a:extLst>
          </a:blip>
          <a:srcRect/>
          <a:stretch>
            <a:fillRect/>
          </a:stretch>
        </p:blipFill>
        <p:spPr bwMode="auto">
          <a:xfrm>
            <a:off x="4495800" y="706068"/>
            <a:ext cx="4023692" cy="4170732"/>
          </a:xfrm>
          <a:prstGeom prst="rect">
            <a:avLst/>
          </a:prstGeom>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7172" name="Rectangle 2"/>
          <p:cNvSpPr>
            <a:spLocks noGrp="1" noChangeArrowheads="1"/>
          </p:cNvSpPr>
          <p:nvPr>
            <p:ph type="title"/>
          </p:nvPr>
        </p:nvSpPr>
        <p:spPr>
          <a:xfrm>
            <a:off x="0" y="753228"/>
            <a:ext cx="3612333" cy="1080938"/>
          </a:xfrm>
        </p:spPr>
        <p:txBody>
          <a:bodyPr vert="horz" lIns="91440" tIns="45720" rIns="91440" bIns="45720" rtlCol="0" anchor="ctr">
            <a:normAutofit/>
          </a:bodyPr>
          <a:lstStyle/>
          <a:p>
            <a:r>
              <a:rPr lang="en-US" sz="2100" b="1" dirty="0"/>
              <a:t>I just had a life event…</a:t>
            </a:r>
          </a:p>
        </p:txBody>
      </p:sp>
      <p:sp>
        <p:nvSpPr>
          <p:cNvPr id="55299" name="Rectangle 3"/>
          <p:cNvSpPr>
            <a:spLocks noGrp="1" noChangeArrowheads="1"/>
          </p:cNvSpPr>
          <p:nvPr>
            <p:ph type="body" sz="half" idx="2"/>
          </p:nvPr>
        </p:nvSpPr>
        <p:spPr>
          <a:xfrm>
            <a:off x="152400" y="2336873"/>
            <a:ext cx="3322225" cy="3599316"/>
          </a:xfrm>
        </p:spPr>
        <p:txBody>
          <a:bodyPr vert="horz" lIns="91440" tIns="45720" rIns="91440" bIns="45720" rtlCol="0">
            <a:normAutofit/>
          </a:bodyPr>
          <a:lstStyle/>
          <a:p>
            <a:pPr marL="0" indent="0" algn="ctr">
              <a:buNone/>
            </a:pPr>
            <a:r>
              <a:rPr lang="en-US" sz="2000" dirty="0"/>
              <a:t>All qualifying Life Event changes must be made within </a:t>
            </a:r>
            <a:r>
              <a:rPr lang="en-US" sz="2000" b="1" u="sng" dirty="0"/>
              <a:t>31 days</a:t>
            </a:r>
            <a:r>
              <a:rPr lang="en-US" sz="2000" dirty="0"/>
              <a:t> of the qualifying event.</a:t>
            </a:r>
          </a:p>
          <a:p>
            <a:pPr marL="0" indent="0" algn="ctr">
              <a:buNone/>
            </a:pPr>
            <a:endParaRPr lang="en-US" sz="1200" dirty="0"/>
          </a:p>
          <a:p>
            <a:pPr marL="0" indent="0" algn="ctr">
              <a:buNone/>
            </a:pPr>
            <a:r>
              <a:rPr lang="en-US" sz="1200" b="1" dirty="0"/>
              <a:t>AND</a:t>
            </a:r>
          </a:p>
          <a:p>
            <a:pPr marL="0" indent="0" algn="ctr">
              <a:buNone/>
            </a:pPr>
            <a:endParaRPr lang="en-US" sz="1200" b="1" dirty="0"/>
          </a:p>
          <a:p>
            <a:pPr marL="0" indent="0" algn="ctr">
              <a:buNone/>
            </a:pPr>
            <a:r>
              <a:rPr lang="en-US" sz="2000" dirty="0"/>
              <a:t>You must provide Employee Benefits supporting documentation for qualified change.</a:t>
            </a:r>
          </a:p>
          <a:p>
            <a:endParaRPr lang="en-US" sz="1200" dirty="0"/>
          </a:p>
        </p:txBody>
      </p:sp>
      <p:sp>
        <p:nvSpPr>
          <p:cNvPr id="15" name="TextBox 14">
            <a:extLst>
              <a:ext uri="{FF2B5EF4-FFF2-40B4-BE49-F238E27FC236}">
                <a16:creationId xmlns:a16="http://schemas.microsoft.com/office/drawing/2014/main" id="{415B15DF-2534-4D32-9C00-F2D6358C5FDE}"/>
              </a:ext>
            </a:extLst>
          </p:cNvPr>
          <p:cNvSpPr txBox="1"/>
          <p:nvPr/>
        </p:nvSpPr>
        <p:spPr>
          <a:xfrm>
            <a:off x="3464063" y="5254464"/>
            <a:ext cx="5638800" cy="1363450"/>
          </a:xfrm>
          <a:prstGeom prst="rect">
            <a:avLst/>
          </a:prstGeom>
          <a:noFill/>
        </p:spPr>
        <p:txBody>
          <a:bodyPr wrap="square" rtlCol="0">
            <a:spAutoFit/>
          </a:bodyPr>
          <a:lstStyle/>
          <a:p>
            <a:r>
              <a:rPr lang="en-US" sz="1800" b="1" dirty="0">
                <a:solidFill>
                  <a:schemeClr val="tx2"/>
                </a:solidFill>
              </a:rPr>
              <a:t>Important:</a:t>
            </a:r>
            <a:endParaRPr lang="en-US" sz="1600" b="1" dirty="0">
              <a:solidFill>
                <a:schemeClr val="tx2"/>
              </a:solidFill>
            </a:endParaRPr>
          </a:p>
          <a:p>
            <a:r>
              <a:rPr lang="en-US" sz="1600" b="1" dirty="0">
                <a:solidFill>
                  <a:schemeClr val="tx2"/>
                </a:solidFill>
              </a:rPr>
              <a:t> </a:t>
            </a:r>
            <a:endParaRPr lang="en-US" sz="1600" b="1" i="1" dirty="0"/>
          </a:p>
          <a:p>
            <a:pPr algn="ctr">
              <a:lnSpc>
                <a:spcPct val="90000"/>
              </a:lnSpc>
              <a:spcAft>
                <a:spcPts val="600"/>
              </a:spcAft>
            </a:pPr>
            <a:r>
              <a:rPr lang="en-US" sz="1800" b="1" i="1" dirty="0">
                <a:solidFill>
                  <a:schemeClr val="bg2"/>
                </a:solidFill>
                <a:highlight>
                  <a:srgbClr val="FFFF00"/>
                </a:highlight>
              </a:rPr>
              <a:t>Any changes made must be consistent with the life event.  </a:t>
            </a:r>
            <a:r>
              <a:rPr lang="en-US" sz="1800" b="1" i="1" dirty="0"/>
              <a:t>For example, a birth of child does not allow you to add your spouse to coverage. </a:t>
            </a:r>
          </a:p>
        </p:txBody>
      </p:sp>
      <p:sp>
        <p:nvSpPr>
          <p:cNvPr id="16" name="Oval 15">
            <a:extLst>
              <a:ext uri="{FF2B5EF4-FFF2-40B4-BE49-F238E27FC236}">
                <a16:creationId xmlns:a16="http://schemas.microsoft.com/office/drawing/2014/main" id="{690889AA-00A3-448E-8EC1-57AF6D44456E}"/>
              </a:ext>
            </a:extLst>
          </p:cNvPr>
          <p:cNvSpPr/>
          <p:nvPr/>
        </p:nvSpPr>
        <p:spPr>
          <a:xfrm>
            <a:off x="6283463" y="2509050"/>
            <a:ext cx="381000" cy="349632"/>
          </a:xfrm>
          <a:prstGeom prst="ellipse">
            <a:avLst/>
          </a:prstGeom>
          <a:solidFill>
            <a:srgbClr val="FFFF00">
              <a:alpha val="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9849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5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2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5299">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1000"/>
                                  </p:stCondLst>
                                  <p:childTnLst>
                                    <p:set>
                                      <p:cBhvr>
                                        <p:cTn id="12" dur="1" fill="hold">
                                          <p:stCondLst>
                                            <p:cond delay="0"/>
                                          </p:stCondLst>
                                        </p:cTn>
                                        <p:tgtEl>
                                          <p:spTgt spid="55299">
                                            <p:txEl>
                                              <p:pRg st="2" end="2"/>
                                            </p:txEl>
                                          </p:spTgt>
                                        </p:tgtEl>
                                        <p:attrNameLst>
                                          <p:attrName>style.visibility</p:attrName>
                                        </p:attrNameLst>
                                      </p:cBhvr>
                                      <p:to>
                                        <p:strVal val="visible"/>
                                      </p:to>
                                    </p:set>
                                    <p:anim calcmode="lin" valueType="num">
                                      <p:cBhvr>
                                        <p:cTn id="13" dur="10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55299">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55299">
                                            <p:txEl>
                                              <p:pRg st="2" end="2"/>
                                            </p:txEl>
                                          </p:spTgt>
                                        </p:tgtEl>
                                      </p:cBhvr>
                                    </p:animEffect>
                                  </p:childTnLst>
                                </p:cTn>
                              </p:par>
                            </p:childTnLst>
                          </p:cTn>
                        </p:par>
                        <p:par>
                          <p:cTn id="16" fill="hold">
                            <p:stCondLst>
                              <p:cond delay="2500"/>
                            </p:stCondLst>
                            <p:childTnLst>
                              <p:par>
                                <p:cTn id="17" presetID="53" presetClass="entr" presetSubtype="16" fill="hold" nodeType="afterEffect">
                                  <p:stCondLst>
                                    <p:cond delay="1000"/>
                                  </p:stCondLst>
                                  <p:childTnLst>
                                    <p:set>
                                      <p:cBhvr>
                                        <p:cTn id="18" dur="1" fill="hold">
                                          <p:stCondLst>
                                            <p:cond delay="0"/>
                                          </p:stCondLst>
                                        </p:cTn>
                                        <p:tgtEl>
                                          <p:spTgt spid="55299">
                                            <p:txEl>
                                              <p:pRg st="4" end="4"/>
                                            </p:txEl>
                                          </p:spTgt>
                                        </p:tgtEl>
                                        <p:attrNameLst>
                                          <p:attrName>style.visibility</p:attrName>
                                        </p:attrNameLst>
                                      </p:cBhvr>
                                      <p:to>
                                        <p:strVal val="visible"/>
                                      </p:to>
                                    </p:set>
                                    <p:anim calcmode="lin" valueType="num">
                                      <p:cBhvr>
                                        <p:cTn id="19" dur="1000" fill="hold"/>
                                        <p:tgtEl>
                                          <p:spTgt spid="55299">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55299">
                                            <p:txEl>
                                              <p:pRg st="4" end="4"/>
                                            </p:txEl>
                                          </p:spTgt>
                                        </p:tgtEl>
                                        <p:attrNameLst>
                                          <p:attrName>ppt_h</p:attrName>
                                        </p:attrNameLst>
                                      </p:cBhvr>
                                      <p:tavLst>
                                        <p:tav tm="0">
                                          <p:val>
                                            <p:fltVal val="0"/>
                                          </p:val>
                                        </p:tav>
                                        <p:tav tm="100000">
                                          <p:val>
                                            <p:strVal val="#ppt_h"/>
                                          </p:val>
                                        </p:tav>
                                      </p:tavLst>
                                    </p:anim>
                                    <p:animEffect transition="in" filter="fade">
                                      <p:cBhvr>
                                        <p:cTn id="21" dur="10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6" name="Picture 135">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8" name="Picture 137">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40" name="Picture 139">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42" name="Rectangle 141">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Rectangle 143">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6" name="Rectangle 145">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148" name="Picture 147">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sp>
        <p:nvSpPr>
          <p:cNvPr id="150" name="Rectangle 149">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152" name="Rectangle 151">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19321"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4" name="Picture 153">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1"/>
            <a:ext cx="3717036" cy="199787"/>
          </a:xfrm>
          <a:prstGeom prst="rect">
            <a:avLst/>
          </a:prstGeom>
        </p:spPr>
      </p:pic>
      <p:pic>
        <p:nvPicPr>
          <p:cNvPr id="6" name="Picture 2" descr="http://www.kkbe.org/uploads/images/Calendar2.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100" y1="16300" x2="13200" y2="92600"/>
                        <a14:foregroundMark x1="15900" y1="94600" x2="29800" y2="89900"/>
                        <a14:backgroundMark x1="58500" y1="91900" x2="11200" y2="97700"/>
                        <a14:backgroundMark x1="5800" y1="94600" x2="15500" y2="98400"/>
                        <a14:backgroundMark x1="22900" y1="95300" x2="13600" y2="96500"/>
                      </a14:backgroundRemoval>
                    </a14:imgEffect>
                  </a14:imgLayer>
                </a14:imgProps>
              </a:ext>
              <a:ext uri="{28A0092B-C50C-407E-A947-70E740481C1C}">
                <a14:useLocalDpi xmlns:a14="http://schemas.microsoft.com/office/drawing/2010/main" val="0"/>
              </a:ext>
            </a:extLst>
          </a:blip>
          <a:srcRect/>
          <a:stretch>
            <a:fillRect/>
          </a:stretch>
        </p:blipFill>
        <p:spPr bwMode="auto">
          <a:xfrm>
            <a:off x="4461297" y="1219200"/>
            <a:ext cx="4023692" cy="4170732"/>
          </a:xfrm>
          <a:prstGeom prst="rect">
            <a:avLst/>
          </a:prstGeom>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7172" name="Rectangle 2"/>
          <p:cNvSpPr>
            <a:spLocks noGrp="1" noChangeArrowheads="1"/>
          </p:cNvSpPr>
          <p:nvPr>
            <p:ph type="title"/>
          </p:nvPr>
        </p:nvSpPr>
        <p:spPr>
          <a:xfrm>
            <a:off x="0" y="753228"/>
            <a:ext cx="3612333" cy="1080938"/>
          </a:xfrm>
        </p:spPr>
        <p:txBody>
          <a:bodyPr vert="horz" lIns="91440" tIns="45720" rIns="91440" bIns="45720" rtlCol="0" anchor="ctr">
            <a:normAutofit/>
          </a:bodyPr>
          <a:lstStyle/>
          <a:p>
            <a:r>
              <a:rPr lang="en-US" sz="2100" b="1" dirty="0"/>
              <a:t>I failed to notify Employee Benefits of my Life Event within 31 days…</a:t>
            </a:r>
          </a:p>
        </p:txBody>
      </p:sp>
      <p:sp>
        <p:nvSpPr>
          <p:cNvPr id="55299" name="Rectangle 3"/>
          <p:cNvSpPr>
            <a:spLocks noGrp="1" noChangeArrowheads="1"/>
          </p:cNvSpPr>
          <p:nvPr>
            <p:ph type="body" sz="half" idx="2"/>
          </p:nvPr>
        </p:nvSpPr>
        <p:spPr>
          <a:xfrm>
            <a:off x="152400" y="2336873"/>
            <a:ext cx="3322225" cy="3599316"/>
          </a:xfrm>
        </p:spPr>
        <p:txBody>
          <a:bodyPr vert="horz" lIns="91440" tIns="45720" rIns="91440" bIns="45720" rtlCol="0">
            <a:normAutofit fontScale="85000" lnSpcReduction="10000"/>
          </a:bodyPr>
          <a:lstStyle/>
          <a:p>
            <a:pPr marL="0" indent="0" algn="ctr">
              <a:buNone/>
            </a:pPr>
            <a:r>
              <a:rPr lang="en-US" sz="2000" dirty="0"/>
              <a:t>In this case, you may have to wait until the next Open Enrollment period to make changes.</a:t>
            </a:r>
          </a:p>
          <a:p>
            <a:pPr marL="0" indent="0" algn="ctr">
              <a:buNone/>
            </a:pPr>
            <a:endParaRPr lang="en-US" sz="1200" dirty="0"/>
          </a:p>
          <a:p>
            <a:pPr marL="0" indent="0" algn="ctr">
              <a:buNone/>
            </a:pPr>
            <a:r>
              <a:rPr lang="en-US" sz="1500" b="1" dirty="0"/>
              <a:t>OR</a:t>
            </a:r>
          </a:p>
          <a:p>
            <a:pPr marL="0" indent="0" algn="ctr">
              <a:buNone/>
            </a:pPr>
            <a:endParaRPr lang="en-US" sz="1200" b="1" dirty="0"/>
          </a:p>
          <a:p>
            <a:pPr marL="0" indent="0" algn="ctr">
              <a:buNone/>
            </a:pPr>
            <a:r>
              <a:rPr lang="en-US" sz="2000" dirty="0"/>
              <a:t>If you maintain coverage for an ineligible dependent due to a Life Event, the employee may be subject to disciplinary action and/or legal action to recoup premiums or claims paid on behalf of the ineligible dependent. </a:t>
            </a:r>
          </a:p>
          <a:p>
            <a:endParaRPr lang="en-US" sz="1200" dirty="0"/>
          </a:p>
        </p:txBody>
      </p:sp>
      <p:sp>
        <p:nvSpPr>
          <p:cNvPr id="2" name="Oval 1">
            <a:extLst>
              <a:ext uri="{FF2B5EF4-FFF2-40B4-BE49-F238E27FC236}">
                <a16:creationId xmlns:a16="http://schemas.microsoft.com/office/drawing/2014/main" id="{B5179D01-8024-4FB0-B68C-3AE308AA9CE4}"/>
              </a:ext>
            </a:extLst>
          </p:cNvPr>
          <p:cNvSpPr/>
          <p:nvPr/>
        </p:nvSpPr>
        <p:spPr>
          <a:xfrm>
            <a:off x="6248400" y="3050278"/>
            <a:ext cx="381000" cy="349632"/>
          </a:xfrm>
          <a:prstGeom prst="ellipse">
            <a:avLst/>
          </a:prstGeom>
          <a:solidFill>
            <a:srgbClr val="FFFF00">
              <a:alpha val="0"/>
            </a:srgb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7922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500" fill="hold"/>
                                        <p:tgtEl>
                                          <p:spTgt spid="552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52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5299">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1000"/>
                                  </p:stCondLst>
                                  <p:childTnLst>
                                    <p:set>
                                      <p:cBhvr>
                                        <p:cTn id="12" dur="1" fill="hold">
                                          <p:stCondLst>
                                            <p:cond delay="0"/>
                                          </p:stCondLst>
                                        </p:cTn>
                                        <p:tgtEl>
                                          <p:spTgt spid="55299">
                                            <p:txEl>
                                              <p:pRg st="2" end="2"/>
                                            </p:txEl>
                                          </p:spTgt>
                                        </p:tgtEl>
                                        <p:attrNameLst>
                                          <p:attrName>style.visibility</p:attrName>
                                        </p:attrNameLst>
                                      </p:cBhvr>
                                      <p:to>
                                        <p:strVal val="visible"/>
                                      </p:to>
                                    </p:set>
                                    <p:anim calcmode="lin" valueType="num">
                                      <p:cBhvr>
                                        <p:cTn id="13" dur="1000" fill="hold"/>
                                        <p:tgtEl>
                                          <p:spTgt spid="55299">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55299">
                                            <p:txEl>
                                              <p:pRg st="2" end="2"/>
                                            </p:txEl>
                                          </p:spTgt>
                                        </p:tgtEl>
                                        <p:attrNameLst>
                                          <p:attrName>ppt_h</p:attrName>
                                        </p:attrNameLst>
                                      </p:cBhvr>
                                      <p:tavLst>
                                        <p:tav tm="0">
                                          <p:val>
                                            <p:fltVal val="0"/>
                                          </p:val>
                                        </p:tav>
                                        <p:tav tm="100000">
                                          <p:val>
                                            <p:strVal val="#ppt_h"/>
                                          </p:val>
                                        </p:tav>
                                      </p:tavLst>
                                    </p:anim>
                                    <p:animEffect transition="in" filter="fade">
                                      <p:cBhvr>
                                        <p:cTn id="15" dur="1000"/>
                                        <p:tgtEl>
                                          <p:spTgt spid="55299">
                                            <p:txEl>
                                              <p:pRg st="2" end="2"/>
                                            </p:txEl>
                                          </p:spTgt>
                                        </p:tgtEl>
                                      </p:cBhvr>
                                    </p:animEffect>
                                  </p:childTnLst>
                                </p:cTn>
                              </p:par>
                            </p:childTnLst>
                          </p:cTn>
                        </p:par>
                        <p:par>
                          <p:cTn id="16" fill="hold">
                            <p:stCondLst>
                              <p:cond delay="2500"/>
                            </p:stCondLst>
                            <p:childTnLst>
                              <p:par>
                                <p:cTn id="17" presetID="53" presetClass="entr" presetSubtype="16" fill="hold" nodeType="afterEffect">
                                  <p:stCondLst>
                                    <p:cond delay="1000"/>
                                  </p:stCondLst>
                                  <p:childTnLst>
                                    <p:set>
                                      <p:cBhvr>
                                        <p:cTn id="18" dur="1" fill="hold">
                                          <p:stCondLst>
                                            <p:cond delay="0"/>
                                          </p:stCondLst>
                                        </p:cTn>
                                        <p:tgtEl>
                                          <p:spTgt spid="55299">
                                            <p:txEl>
                                              <p:pRg st="4" end="4"/>
                                            </p:txEl>
                                          </p:spTgt>
                                        </p:tgtEl>
                                        <p:attrNameLst>
                                          <p:attrName>style.visibility</p:attrName>
                                        </p:attrNameLst>
                                      </p:cBhvr>
                                      <p:to>
                                        <p:strVal val="visible"/>
                                      </p:to>
                                    </p:set>
                                    <p:anim calcmode="lin" valueType="num">
                                      <p:cBhvr>
                                        <p:cTn id="19" dur="1000" fill="hold"/>
                                        <p:tgtEl>
                                          <p:spTgt spid="55299">
                                            <p:txEl>
                                              <p:pRg st="4" end="4"/>
                                            </p:txEl>
                                          </p:spTgt>
                                        </p:tgtEl>
                                        <p:attrNameLst>
                                          <p:attrName>ppt_w</p:attrName>
                                        </p:attrNameLst>
                                      </p:cBhvr>
                                      <p:tavLst>
                                        <p:tav tm="0">
                                          <p:val>
                                            <p:fltVal val="0"/>
                                          </p:val>
                                        </p:tav>
                                        <p:tav tm="100000">
                                          <p:val>
                                            <p:strVal val="#ppt_w"/>
                                          </p:val>
                                        </p:tav>
                                      </p:tavLst>
                                    </p:anim>
                                    <p:anim calcmode="lin" valueType="num">
                                      <p:cBhvr>
                                        <p:cTn id="20" dur="1000" fill="hold"/>
                                        <p:tgtEl>
                                          <p:spTgt spid="55299">
                                            <p:txEl>
                                              <p:pRg st="4" end="4"/>
                                            </p:txEl>
                                          </p:spTgt>
                                        </p:tgtEl>
                                        <p:attrNameLst>
                                          <p:attrName>ppt_h</p:attrName>
                                        </p:attrNameLst>
                                      </p:cBhvr>
                                      <p:tavLst>
                                        <p:tav tm="0">
                                          <p:val>
                                            <p:fltVal val="0"/>
                                          </p:val>
                                        </p:tav>
                                        <p:tav tm="100000">
                                          <p:val>
                                            <p:strVal val="#ppt_h"/>
                                          </p:val>
                                        </p:tav>
                                      </p:tavLst>
                                    </p:anim>
                                    <p:animEffect transition="in" filter="fade">
                                      <p:cBhvr>
                                        <p:cTn id="21" dur="10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18" name="Rectangle 17">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10240" y="2063262"/>
            <a:ext cx="2804460" cy="2661052"/>
          </a:xfrm>
        </p:spPr>
        <p:txBody>
          <a:bodyPr>
            <a:normAutofit/>
          </a:bodyPr>
          <a:lstStyle/>
          <a:p>
            <a:pPr algn="r"/>
            <a:r>
              <a:rPr lang="en-US" sz="3500" b="1" dirty="0">
                <a:latin typeface="Bookman Old Style" panose="02050604050505020204" pitchFamily="18" charset="0"/>
              </a:rPr>
              <a:t>Vacation Leave Guidelines</a:t>
            </a:r>
          </a:p>
        </p:txBody>
      </p:sp>
      <p:graphicFrame>
        <p:nvGraphicFramePr>
          <p:cNvPr id="5" name="Content Placeholder 2">
            <a:extLst>
              <a:ext uri="{FF2B5EF4-FFF2-40B4-BE49-F238E27FC236}">
                <a16:creationId xmlns:a16="http://schemas.microsoft.com/office/drawing/2014/main" id="{1B783723-360A-4037-9453-CB03ADC33B83}"/>
              </a:ext>
            </a:extLst>
          </p:cNvPr>
          <p:cNvGraphicFramePr>
            <a:graphicFrameLocks noGrp="1"/>
          </p:cNvGraphicFramePr>
          <p:nvPr>
            <p:ph idx="1"/>
            <p:extLst>
              <p:ext uri="{D42A27DB-BD31-4B8C-83A1-F6EECF244321}">
                <p14:modId xmlns:p14="http://schemas.microsoft.com/office/powerpoint/2010/main" val="45226261"/>
              </p:ext>
            </p:extLst>
          </p:nvPr>
        </p:nvGraphicFramePr>
        <p:xfrm>
          <a:off x="3892119" y="761999"/>
          <a:ext cx="4808289" cy="53596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8957404"/>
      </p:ext>
    </p:extLst>
  </p:cSld>
  <p:clrMapOvr>
    <a:masterClrMapping/>
  </p:clrMapOvr>
  <p:transition spd="slow">
    <p:wipe/>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9" name="Rectangle 78">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3" name="Picture 82">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50178" name="Rectangle 2"/>
          <p:cNvSpPr>
            <a:spLocks noGrp="1" noChangeArrowheads="1"/>
          </p:cNvSpPr>
          <p:nvPr>
            <p:ph type="title"/>
          </p:nvPr>
        </p:nvSpPr>
        <p:spPr>
          <a:xfrm>
            <a:off x="510240" y="753228"/>
            <a:ext cx="5315664" cy="1080938"/>
          </a:xfrm>
        </p:spPr>
        <p:txBody>
          <a:bodyPr>
            <a:normAutofit/>
          </a:bodyPr>
          <a:lstStyle/>
          <a:p>
            <a:pPr eaLnBrk="1" hangingPunct="1"/>
            <a:r>
              <a:rPr lang="en-US" sz="3300" b="1" dirty="0">
                <a:latin typeface="Garamond" pitchFamily="18" charset="0"/>
              </a:rPr>
              <a:t>WHAT IS OPEN ENROLLMENT?</a:t>
            </a:r>
            <a:endParaRPr lang="en-US" sz="3300" dirty="0">
              <a:latin typeface="Garamond" pitchFamily="18" charset="0"/>
            </a:endParaRPr>
          </a:p>
        </p:txBody>
      </p:sp>
      <p:sp>
        <p:nvSpPr>
          <p:cNvPr id="57347" name="Rectangle 3"/>
          <p:cNvSpPr>
            <a:spLocks noGrp="1" noChangeArrowheads="1"/>
          </p:cNvSpPr>
          <p:nvPr>
            <p:ph idx="1"/>
          </p:nvPr>
        </p:nvSpPr>
        <p:spPr>
          <a:xfrm>
            <a:off x="510240" y="2336873"/>
            <a:ext cx="4817409" cy="3599316"/>
          </a:xfrm>
        </p:spPr>
        <p:txBody>
          <a:bodyPr>
            <a:normAutofit/>
          </a:bodyPr>
          <a:lstStyle/>
          <a:p>
            <a:pPr eaLnBrk="1" hangingPunct="1">
              <a:buFontTx/>
              <a:buNone/>
              <a:defRPr/>
            </a:pPr>
            <a:r>
              <a:rPr lang="en-US" sz="1700" dirty="0">
                <a:effectLst>
                  <a:outerShdw blurRad="38100" dist="38100" dir="2700000" algn="tl">
                    <a:srgbClr val="000000"/>
                  </a:outerShdw>
                </a:effectLst>
                <a:latin typeface="Bookman Old Style" panose="02050604050505020204" pitchFamily="18" charset="0"/>
              </a:rPr>
              <a:t>	</a:t>
            </a:r>
            <a:r>
              <a:rPr lang="en-US" sz="1700" dirty="0">
                <a:latin typeface="Bookman Old Style" panose="02050604050505020204" pitchFamily="18" charset="0"/>
              </a:rPr>
              <a:t>Each year the City of Oklahoma City provides an Open Enrollment period. This  event allows employees the opportunity to:</a:t>
            </a:r>
          </a:p>
          <a:p>
            <a:pPr eaLnBrk="1" hangingPunct="1">
              <a:buFontTx/>
              <a:buNone/>
              <a:defRPr/>
            </a:pPr>
            <a:endParaRPr lang="en-US" sz="1700" dirty="0">
              <a:latin typeface="Bookman Old Style" panose="02050604050505020204" pitchFamily="18" charset="0"/>
            </a:endParaRPr>
          </a:p>
          <a:p>
            <a:pPr lvl="1" eaLnBrk="1" hangingPunct="1">
              <a:defRPr/>
            </a:pPr>
            <a:r>
              <a:rPr lang="en-US" sz="1700" dirty="0">
                <a:latin typeface="Bookman Old Style" panose="02050604050505020204" pitchFamily="18" charset="0"/>
              </a:rPr>
              <a:t>Add/drop/change health, dental, life or vision plans</a:t>
            </a:r>
          </a:p>
          <a:p>
            <a:pPr lvl="1" eaLnBrk="1" hangingPunct="1">
              <a:defRPr/>
            </a:pPr>
            <a:r>
              <a:rPr lang="en-US" sz="1700" dirty="0">
                <a:latin typeface="Bookman Old Style" panose="02050604050505020204" pitchFamily="18" charset="0"/>
              </a:rPr>
              <a:t>Increase/decrease life insurance</a:t>
            </a:r>
          </a:p>
          <a:p>
            <a:pPr lvl="1" eaLnBrk="1" hangingPunct="1">
              <a:defRPr/>
            </a:pPr>
            <a:r>
              <a:rPr lang="en-US" sz="1700" dirty="0">
                <a:latin typeface="Bookman Old Style" panose="02050604050505020204" pitchFamily="18" charset="0"/>
              </a:rPr>
              <a:t>Add/drop qualified dependents</a:t>
            </a:r>
          </a:p>
          <a:p>
            <a:pPr lvl="1" eaLnBrk="1" hangingPunct="1">
              <a:defRPr/>
            </a:pPr>
            <a:endParaRPr lang="en-US" sz="1700" b="1" dirty="0">
              <a:latin typeface="Bookman Old Style" panose="02050604050505020204" pitchFamily="18" charset="0"/>
            </a:endParaRPr>
          </a:p>
          <a:p>
            <a:pPr lvl="1" eaLnBrk="1" hangingPunct="1">
              <a:defRPr/>
            </a:pPr>
            <a:endParaRPr lang="en-US" sz="1700" dirty="0">
              <a:latin typeface="Bookman Old Style" panose="02050604050505020204" pitchFamily="18" charset="0"/>
            </a:endParaRPr>
          </a:p>
        </p:txBody>
      </p:sp>
      <p:sp>
        <p:nvSpPr>
          <p:cNvPr id="10" name="TextBox 9">
            <a:extLst>
              <a:ext uri="{FF2B5EF4-FFF2-40B4-BE49-F238E27FC236}">
                <a16:creationId xmlns:a16="http://schemas.microsoft.com/office/drawing/2014/main" id="{84444457-E583-4792-8593-1C222039E2F7}"/>
              </a:ext>
            </a:extLst>
          </p:cNvPr>
          <p:cNvSpPr txBox="1"/>
          <p:nvPr/>
        </p:nvSpPr>
        <p:spPr>
          <a:xfrm>
            <a:off x="5795726" y="4802812"/>
            <a:ext cx="3119674" cy="169277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dirty="0">
                <a:solidFill>
                  <a:srgbClr val="9D360E"/>
                </a:solidFill>
              </a:rPr>
              <a:t>I</a:t>
            </a:r>
            <a:r>
              <a:rPr kumimoji="0" lang="en-US" sz="1600" b="1" i="0" u="none" strike="noStrike" kern="1200" cap="none" spc="0" normalizeH="0" baseline="0" noProof="0" dirty="0">
                <a:ln>
                  <a:noFill/>
                </a:ln>
                <a:solidFill>
                  <a:srgbClr val="9D360E"/>
                </a:solidFill>
                <a:effectLst/>
                <a:uLnTx/>
                <a:uFillTx/>
                <a:latin typeface="Times New Roman" pitchFamily="18" charset="0"/>
                <a:ea typeface="+mn-ea"/>
                <a:cs typeface="+mn-cs"/>
              </a:rPr>
              <a:t>MPORTANT: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9D360E"/>
                </a:solidFill>
                <a:effectLst/>
                <a:uLnTx/>
                <a:uFillTx/>
                <a:latin typeface="Times New Roman" pitchFamily="18" charset="0"/>
                <a:ea typeface="+mn-ea"/>
                <a:cs typeface="+mn-cs"/>
              </a:rPr>
              <a:t> </a:t>
            </a:r>
            <a:endParaRPr kumimoji="0" lang="en-US" sz="1600" b="1" i="1"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indent="0" algn="ctr">
              <a:buNone/>
              <a:defRPr/>
            </a:pPr>
            <a:r>
              <a:rPr lang="en-US" sz="1800" b="1" dirty="0">
                <a:latin typeface="Bookman Old Style" panose="02050604050505020204" pitchFamily="18" charset="0"/>
              </a:rPr>
              <a:t>No qualifying life event is necessary to make Open Enrollment changes</a:t>
            </a:r>
          </a:p>
        </p:txBody>
      </p:sp>
      <p:pic>
        <p:nvPicPr>
          <p:cNvPr id="3" name="Picture 2">
            <a:extLst>
              <a:ext uri="{FF2B5EF4-FFF2-40B4-BE49-F238E27FC236}">
                <a16:creationId xmlns:a16="http://schemas.microsoft.com/office/drawing/2014/main" id="{126D0D66-CE5D-4386-8361-CDB3D65ACF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5904" y="2329432"/>
            <a:ext cx="3136899" cy="1788032"/>
          </a:xfrm>
          <a:prstGeom prst="rect">
            <a:avLst/>
          </a:prstGeom>
        </p:spPr>
      </p:pic>
    </p:spTree>
    <p:extLst>
      <p:ext uri="{BB962C8B-B14F-4D97-AF65-F5344CB8AC3E}">
        <p14:creationId xmlns:p14="http://schemas.microsoft.com/office/powerpoint/2010/main" val="2993765875"/>
      </p:ext>
    </p:extLst>
  </p:cSld>
  <p:clrMapOvr>
    <a:masterClrMapping/>
  </p:clrMapOvr>
  <p:transition spd="slow">
    <p:wipe/>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A106B9FE-7E5A-4047-B5D3-C3C24BD3E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B60EBA20-0A64-45D5-B937-FE93DCA01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9224" y="0"/>
            <a:ext cx="255477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7349" name="Picture 82">
            <a:extLst>
              <a:ext uri="{FF2B5EF4-FFF2-40B4-BE49-F238E27FC236}">
                <a16:creationId xmlns:a16="http://schemas.microsoft.com/office/drawing/2014/main" id="{3EAD5E5B-543A-4690-8C75-BACF7FFB40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2382" y="0"/>
            <a:ext cx="9144000" cy="6858000"/>
          </a:xfrm>
          <a:prstGeom prst="rect">
            <a:avLst/>
          </a:prstGeom>
        </p:spPr>
      </p:pic>
      <p:pic>
        <p:nvPicPr>
          <p:cNvPr id="57350" name="Picture 84">
            <a:extLst>
              <a:ext uri="{FF2B5EF4-FFF2-40B4-BE49-F238E27FC236}">
                <a16:creationId xmlns:a16="http://schemas.microsoft.com/office/drawing/2014/main" id="{98739700-980C-4F96-84CD-97157DFE86A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59089"/>
            <a:ext cx="6830522" cy="321164"/>
          </a:xfrm>
          <a:prstGeom prst="rect">
            <a:avLst/>
          </a:prstGeom>
        </p:spPr>
      </p:pic>
      <p:sp>
        <p:nvSpPr>
          <p:cNvPr id="57351" name="Rectangle 86">
            <a:extLst>
              <a:ext uri="{FF2B5EF4-FFF2-40B4-BE49-F238E27FC236}">
                <a16:creationId xmlns:a16="http://schemas.microsoft.com/office/drawing/2014/main" id="{52A2FDCB-3B06-44F3-A0AA-2C056C3E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6830523" cy="1368198"/>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78" name="Rectangle 2"/>
          <p:cNvSpPr>
            <a:spLocks noGrp="1" noChangeArrowheads="1"/>
          </p:cNvSpPr>
          <p:nvPr>
            <p:ph type="title"/>
          </p:nvPr>
        </p:nvSpPr>
        <p:spPr>
          <a:xfrm>
            <a:off x="510240" y="753228"/>
            <a:ext cx="5596383" cy="1080938"/>
          </a:xfrm>
        </p:spPr>
        <p:txBody>
          <a:bodyPr>
            <a:normAutofit/>
          </a:bodyPr>
          <a:lstStyle/>
          <a:p>
            <a:pPr eaLnBrk="1" hangingPunct="1"/>
            <a:r>
              <a:rPr lang="en-US" b="1" dirty="0">
                <a:solidFill>
                  <a:srgbClr val="FFFFFF"/>
                </a:solidFill>
                <a:latin typeface="Bookman Old Style" panose="02050604050505020204" pitchFamily="18" charset="0"/>
              </a:rPr>
              <a:t>OPEN ENROLLMENT</a:t>
            </a:r>
            <a:endParaRPr lang="en-US" dirty="0">
              <a:solidFill>
                <a:srgbClr val="FFFFFF"/>
              </a:solidFill>
              <a:latin typeface="Bookman Old Style" panose="02050604050505020204" pitchFamily="18" charset="0"/>
            </a:endParaRPr>
          </a:p>
        </p:txBody>
      </p:sp>
      <p:sp>
        <p:nvSpPr>
          <p:cNvPr id="57347" name="Rectangle 3"/>
          <p:cNvSpPr>
            <a:spLocks noGrp="1" noChangeArrowheads="1"/>
          </p:cNvSpPr>
          <p:nvPr>
            <p:ph idx="1"/>
          </p:nvPr>
        </p:nvSpPr>
        <p:spPr>
          <a:xfrm>
            <a:off x="510240" y="2336873"/>
            <a:ext cx="5596383" cy="3142077"/>
          </a:xfrm>
        </p:spPr>
        <p:txBody>
          <a:bodyPr>
            <a:normAutofit/>
          </a:bodyPr>
          <a:lstStyle/>
          <a:p>
            <a:pPr algn="ctr" eaLnBrk="1" hangingPunct="1">
              <a:buFontTx/>
              <a:buNone/>
              <a:defRPr/>
            </a:pPr>
            <a:r>
              <a:rPr lang="en-US" sz="1600" dirty="0">
                <a:effectLst>
                  <a:outerShdw blurRad="38100" dist="38100" dir="2700000" algn="tl">
                    <a:srgbClr val="000000"/>
                  </a:outerShdw>
                </a:effectLst>
                <a:latin typeface="Bookman Old Style" panose="02050604050505020204" pitchFamily="18" charset="0"/>
              </a:rPr>
              <a:t>	</a:t>
            </a:r>
            <a:r>
              <a:rPr lang="en-US" sz="2000" dirty="0">
                <a:latin typeface="Bookman Old Style" panose="02050604050505020204" pitchFamily="18" charset="0"/>
              </a:rPr>
              <a:t>A new Employee Guide to Benefits and election form will be mailed to you each year with important information and changes. </a:t>
            </a:r>
          </a:p>
          <a:p>
            <a:pPr algn="ctr" eaLnBrk="1" hangingPunct="1">
              <a:buFontTx/>
              <a:buNone/>
              <a:defRPr/>
            </a:pPr>
            <a:endParaRPr lang="en-US" sz="2000" dirty="0">
              <a:latin typeface="Bookman Old Style" panose="02050604050505020204" pitchFamily="18" charset="0"/>
            </a:endParaRPr>
          </a:p>
          <a:p>
            <a:pPr algn="ctr" eaLnBrk="1" hangingPunct="1">
              <a:buFontTx/>
              <a:buNone/>
              <a:defRPr/>
            </a:pPr>
            <a:r>
              <a:rPr lang="en-US" sz="2000" dirty="0">
                <a:latin typeface="Bookman Old Style" panose="02050604050505020204" pitchFamily="18" charset="0"/>
              </a:rPr>
              <a:t>   </a:t>
            </a:r>
            <a:r>
              <a:rPr lang="en-US" sz="2000" b="1" dirty="0">
                <a:latin typeface="Bookman Old Style" panose="02050604050505020204" pitchFamily="18" charset="0"/>
              </a:rPr>
              <a:t>It is your responsibility to review the information provided and make changes within the enrollment period.</a:t>
            </a:r>
          </a:p>
        </p:txBody>
      </p:sp>
      <p:sp>
        <p:nvSpPr>
          <p:cNvPr id="23" name="TextBox 22">
            <a:extLst>
              <a:ext uri="{FF2B5EF4-FFF2-40B4-BE49-F238E27FC236}">
                <a16:creationId xmlns:a16="http://schemas.microsoft.com/office/drawing/2014/main" id="{0B74AECC-82EC-418E-8D43-209B8921FE7B}"/>
              </a:ext>
            </a:extLst>
          </p:cNvPr>
          <p:cNvSpPr txBox="1"/>
          <p:nvPr/>
        </p:nvSpPr>
        <p:spPr>
          <a:xfrm>
            <a:off x="6609318" y="4724400"/>
            <a:ext cx="2410775" cy="190205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9D360E"/>
                </a:solidFill>
                <a:effectLst/>
                <a:uLnTx/>
                <a:uFillTx/>
                <a:latin typeface="Times New Roman" pitchFamily="18" charset="0"/>
                <a:ea typeface="+mn-ea"/>
                <a:cs typeface="+mn-cs"/>
              </a:rPr>
              <a:t>Fact: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9D360E"/>
                </a:solidFill>
                <a:effectLst/>
                <a:uLnTx/>
                <a:uFillTx/>
                <a:latin typeface="Times New Roman" pitchFamily="18" charset="0"/>
                <a:ea typeface="+mn-ea"/>
                <a:cs typeface="+mn-cs"/>
              </a:rPr>
              <a:t> </a:t>
            </a:r>
            <a:endParaRPr kumimoji="0" lang="en-US" sz="1600" b="1" i="1"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base" latinLnBrk="0" hangingPunct="1">
              <a:lnSpc>
                <a:spcPct val="90000"/>
              </a:lnSpc>
              <a:spcBef>
                <a:spcPct val="0"/>
              </a:spcBef>
              <a:spcAft>
                <a:spcPts val="600"/>
              </a:spcAft>
              <a:buClrTx/>
              <a:buSzTx/>
              <a:buFontTx/>
              <a:buNone/>
              <a:tabLst/>
              <a:defRPr/>
            </a:pPr>
            <a:r>
              <a:rPr lang="en-US" sz="1400" b="1" i="1" dirty="0">
                <a:solidFill>
                  <a:prstClr val="black"/>
                </a:solidFill>
              </a:rPr>
              <a:t>Open Enrollment period is held in October of each year.</a:t>
            </a:r>
            <a:endParaRPr kumimoji="0" lang="en-US" sz="1400" b="1" i="1" u="none" strike="noStrike" kern="1200" cap="none" spc="0" normalizeH="0" baseline="0" noProof="0" dirty="0">
              <a:ln>
                <a:noFill/>
              </a:ln>
              <a:solidFill>
                <a:prstClr val="black"/>
              </a:solidFill>
              <a:effectLst/>
              <a:uLnTx/>
              <a:uFillTx/>
              <a:latin typeface="Times New Roman" pitchFamily="18" charset="0"/>
              <a:ea typeface="+mn-ea"/>
              <a:cs typeface="+mn-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lang="en-US" sz="1400" b="1" i="1" dirty="0">
              <a:solidFill>
                <a:prstClr val="black"/>
              </a:solidFill>
            </a:endParaRPr>
          </a:p>
          <a:p>
            <a:pPr marL="0" marR="0" lvl="0" indent="0" algn="l" defTabSz="914400" rtl="0" eaLnBrk="1" fontAlgn="base" latinLnBrk="0" hangingPunct="1">
              <a:lnSpc>
                <a:spcPct val="90000"/>
              </a:lnSpc>
              <a:spcBef>
                <a:spcPct val="0"/>
              </a:spcBef>
              <a:spcAft>
                <a:spcPts val="600"/>
              </a:spcAft>
              <a:buClrTx/>
              <a:buSzTx/>
              <a:buFontTx/>
              <a:buNone/>
              <a:tabLst/>
              <a:defRPr/>
            </a:pPr>
            <a:r>
              <a:rPr lang="en-US" sz="1400" b="1" i="1" dirty="0">
                <a:solidFill>
                  <a:prstClr val="black"/>
                </a:solidFill>
              </a:rPr>
              <a:t>Changes made are effective January 1</a:t>
            </a:r>
            <a:r>
              <a:rPr lang="en-US" sz="1400" b="1" i="1" baseline="30000" dirty="0">
                <a:solidFill>
                  <a:prstClr val="black"/>
                </a:solidFill>
              </a:rPr>
              <a:t>st</a:t>
            </a:r>
            <a:r>
              <a:rPr lang="en-US" sz="1400" b="1" i="1" dirty="0">
                <a:solidFill>
                  <a:prstClr val="black"/>
                </a:solidFill>
              </a:rPr>
              <a:t> of the following year.</a:t>
            </a:r>
            <a:endParaRPr kumimoji="0" lang="en-US" sz="1400" b="1" i="1"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pic>
        <p:nvPicPr>
          <p:cNvPr id="3" name="Picture 2">
            <a:extLst>
              <a:ext uri="{FF2B5EF4-FFF2-40B4-BE49-F238E27FC236}">
                <a16:creationId xmlns:a16="http://schemas.microsoft.com/office/drawing/2014/main" id="{300DAF31-33A4-42FC-ADC2-83A29C10A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4262" y="2605632"/>
            <a:ext cx="2284700" cy="1302279"/>
          </a:xfrm>
          <a:prstGeom prst="rect">
            <a:avLst/>
          </a:prstGeom>
        </p:spPr>
      </p:pic>
    </p:spTree>
    <p:extLst>
      <p:ext uri="{BB962C8B-B14F-4D97-AF65-F5344CB8AC3E}">
        <p14:creationId xmlns:p14="http://schemas.microsoft.com/office/powerpoint/2010/main" val="2080340126"/>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 y="753228"/>
            <a:ext cx="7344590" cy="542172"/>
          </a:xfrm>
        </p:spPr>
        <p:txBody>
          <a:bodyPr>
            <a:normAutofit fontScale="90000"/>
          </a:bodyPr>
          <a:lstStyle/>
          <a:p>
            <a:r>
              <a:rPr lang="en-US" b="1" dirty="0"/>
              <a:t>CONFIRMATION OF ELECTIONS</a:t>
            </a:r>
            <a:endParaRPr lang="en-US" dirty="0">
              <a:solidFill>
                <a:srgbClr val="FFFFFF"/>
              </a:solidFill>
              <a:latin typeface="Bookman Old Style" panose="02050604050505020204" pitchFamily="18" charset="0"/>
            </a:endParaRPr>
          </a:p>
        </p:txBody>
      </p:sp>
      <p:sp>
        <p:nvSpPr>
          <p:cNvPr id="57347" name="Rectangle 3"/>
          <p:cNvSpPr>
            <a:spLocks noGrp="1" noChangeArrowheads="1"/>
          </p:cNvSpPr>
          <p:nvPr>
            <p:ph sz="half" idx="1"/>
          </p:nvPr>
        </p:nvSpPr>
        <p:spPr>
          <a:xfrm>
            <a:off x="543791" y="2159018"/>
            <a:ext cx="3810000" cy="3599316"/>
          </a:xfrm>
        </p:spPr>
        <p:txBody>
          <a:bodyPr>
            <a:normAutofit lnSpcReduction="10000"/>
          </a:bodyPr>
          <a:lstStyle/>
          <a:p>
            <a:pPr algn="ctr" eaLnBrk="1" hangingPunct="1">
              <a:buFontTx/>
              <a:buNone/>
              <a:defRPr/>
            </a:pPr>
            <a:r>
              <a:rPr lang="en-US" sz="1600" dirty="0">
                <a:effectLst>
                  <a:outerShdw blurRad="38100" dist="38100" dir="2700000" algn="tl">
                    <a:srgbClr val="000000"/>
                  </a:outerShdw>
                </a:effectLst>
                <a:latin typeface="Bookman Old Style" panose="02050604050505020204" pitchFamily="18" charset="0"/>
              </a:rPr>
              <a:t>	</a:t>
            </a:r>
            <a:r>
              <a:rPr lang="en-US" sz="2000" dirty="0">
                <a:latin typeface="Bookman Old Style" panose="02050604050505020204" pitchFamily="18" charset="0"/>
              </a:rPr>
              <a:t>A Confirmation of Elections will be mailed to you each year after Open Enrollment period closes typically at the end of October. </a:t>
            </a:r>
          </a:p>
          <a:p>
            <a:pPr algn="ctr" eaLnBrk="1" hangingPunct="1">
              <a:buFontTx/>
              <a:buNone/>
              <a:defRPr/>
            </a:pPr>
            <a:endParaRPr lang="en-US" sz="2000" dirty="0">
              <a:latin typeface="Bookman Old Style" panose="02050604050505020204" pitchFamily="18" charset="0"/>
            </a:endParaRPr>
          </a:p>
          <a:p>
            <a:pPr algn="ctr" eaLnBrk="1" hangingPunct="1">
              <a:buFontTx/>
              <a:buNone/>
              <a:defRPr/>
            </a:pPr>
            <a:r>
              <a:rPr lang="en-US" sz="2000" dirty="0">
                <a:latin typeface="Bookman Old Style" panose="02050604050505020204" pitchFamily="18" charset="0"/>
              </a:rPr>
              <a:t>   </a:t>
            </a:r>
            <a:r>
              <a:rPr lang="en-US" sz="2000" b="1" dirty="0">
                <a:latin typeface="Bookman Old Style" panose="02050604050505020204" pitchFamily="18" charset="0"/>
              </a:rPr>
              <a:t>It is your responsibility to review the confirmation provided and notify Employee Benefits IMMEDIATELY of any corrections.</a:t>
            </a:r>
          </a:p>
        </p:txBody>
      </p:sp>
      <p:pic>
        <p:nvPicPr>
          <p:cNvPr id="4" name="Content Placeholder 3">
            <a:extLst>
              <a:ext uri="{FF2B5EF4-FFF2-40B4-BE49-F238E27FC236}">
                <a16:creationId xmlns:a16="http://schemas.microsoft.com/office/drawing/2014/main" id="{7AC30FB3-BAAA-4CBB-BDD6-293C91FC00B4}"/>
              </a:ext>
            </a:extLst>
          </p:cNvPr>
          <p:cNvPicPr>
            <a:picLocks noGrp="1" noChangeAspect="1"/>
          </p:cNvPicPr>
          <p:nvPr>
            <p:ph sz="half" idx="2"/>
          </p:nvPr>
        </p:nvPicPr>
        <p:blipFill>
          <a:blip r:embed="rId3"/>
          <a:stretch>
            <a:fillRect/>
          </a:stretch>
        </p:blipFill>
        <p:spPr>
          <a:xfrm>
            <a:off x="5029200" y="2438401"/>
            <a:ext cx="3360738" cy="3200400"/>
          </a:xfrm>
          <a:prstGeom prst="rect">
            <a:avLst/>
          </a:prstGeom>
        </p:spPr>
      </p:pic>
      <p:sp>
        <p:nvSpPr>
          <p:cNvPr id="23" name="TextBox 22">
            <a:extLst>
              <a:ext uri="{FF2B5EF4-FFF2-40B4-BE49-F238E27FC236}">
                <a16:creationId xmlns:a16="http://schemas.microsoft.com/office/drawing/2014/main" id="{0B74AECC-82EC-418E-8D43-209B8921FE7B}"/>
              </a:ext>
            </a:extLst>
          </p:cNvPr>
          <p:cNvSpPr txBox="1"/>
          <p:nvPr/>
        </p:nvSpPr>
        <p:spPr>
          <a:xfrm>
            <a:off x="381000" y="5647854"/>
            <a:ext cx="8181893" cy="113877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9D360E"/>
                </a:solidFill>
                <a:effectLst/>
                <a:highlight>
                  <a:srgbClr val="FFFF00"/>
                </a:highlight>
                <a:uLnTx/>
                <a:uFillTx/>
                <a:latin typeface="Times New Roman" pitchFamily="18" charset="0"/>
                <a:ea typeface="+mn-ea"/>
                <a:cs typeface="+mn-cs"/>
              </a:rPr>
              <a:t>Note: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9D360E"/>
              </a:solidFill>
              <a:effectLst/>
              <a:highlight>
                <a:srgbClr val="FFFF00"/>
              </a:highligh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FFFF00"/>
                </a:solidFill>
                <a:effectLst/>
                <a:uLnTx/>
                <a:uFillTx/>
                <a:latin typeface="Times New Roman" pitchFamily="18" charset="0"/>
                <a:ea typeface="+mn-ea"/>
                <a:cs typeface="+mn-cs"/>
              </a:rPr>
              <a:t>You will receive Confirmation of Elections following your elections as a New Hire as well as anytime changes are made due to a Life Event.</a:t>
            </a:r>
          </a:p>
        </p:txBody>
      </p:sp>
      <p:pic>
        <p:nvPicPr>
          <p:cNvPr id="5" name="Picture 4">
            <a:extLst>
              <a:ext uri="{FF2B5EF4-FFF2-40B4-BE49-F238E27FC236}">
                <a16:creationId xmlns:a16="http://schemas.microsoft.com/office/drawing/2014/main" id="{5C698B88-3C78-4EB9-AC31-318CC540D831}"/>
              </a:ext>
            </a:extLst>
          </p:cNvPr>
          <p:cNvPicPr>
            <a:picLocks noChangeAspect="1"/>
          </p:cNvPicPr>
          <p:nvPr/>
        </p:nvPicPr>
        <p:blipFill>
          <a:blip r:embed="rId4"/>
          <a:stretch>
            <a:fillRect/>
          </a:stretch>
        </p:blipFill>
        <p:spPr>
          <a:xfrm>
            <a:off x="7545569" y="638320"/>
            <a:ext cx="1688738" cy="1310754"/>
          </a:xfrm>
          <a:prstGeom prst="rect">
            <a:avLst/>
          </a:prstGeom>
        </p:spPr>
      </p:pic>
    </p:spTree>
    <p:extLst>
      <p:ext uri="{BB962C8B-B14F-4D97-AF65-F5344CB8AC3E}">
        <p14:creationId xmlns:p14="http://schemas.microsoft.com/office/powerpoint/2010/main" val="3081009102"/>
      </p:ext>
    </p:extLst>
  </p:cSld>
  <p:clrMapOvr>
    <a:masterClrMapping/>
  </p:clrMapOvr>
  <p:transition spd="slow">
    <p:wipe/>
  </p:transition>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grpSp>
        <p:nvGrpSpPr>
          <p:cNvPr id="11266" name="Group 16"/>
          <p:cNvGrpSpPr>
            <a:grpSpLocks/>
          </p:cNvGrpSpPr>
          <p:nvPr/>
        </p:nvGrpSpPr>
        <p:grpSpPr bwMode="auto">
          <a:xfrm>
            <a:off x="-504825" y="-7069138"/>
            <a:ext cx="9144000" cy="19099213"/>
            <a:chOff x="0" y="12031"/>
            <a:chExt cx="5760" cy="12031"/>
          </a:xfrm>
        </p:grpSpPr>
        <p:sp>
          <p:nvSpPr>
            <p:cNvPr id="11297" name="Rectangle 4"/>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sp>
          <p:nvSpPr>
            <p:cNvPr id="11298" name="Rectangle 5"/>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grpSp>
      <p:grpSp>
        <p:nvGrpSpPr>
          <p:cNvPr id="11269" name="Group 29"/>
          <p:cNvGrpSpPr>
            <a:grpSpLocks/>
          </p:cNvGrpSpPr>
          <p:nvPr/>
        </p:nvGrpSpPr>
        <p:grpSpPr bwMode="auto">
          <a:xfrm>
            <a:off x="-504825" y="-7069138"/>
            <a:ext cx="9144000" cy="19099213"/>
            <a:chOff x="0" y="12031"/>
            <a:chExt cx="5760" cy="12031"/>
          </a:xfrm>
        </p:grpSpPr>
        <p:sp>
          <p:nvSpPr>
            <p:cNvPr id="11287" name="Rectangle 17"/>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sp>
          <p:nvSpPr>
            <p:cNvPr id="11288" name="Rectangle 18"/>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endParaRPr lang="en-US" altLang="en-US" dirty="0"/>
            </a:p>
          </p:txBody>
        </p:sp>
      </p:grpSp>
      <p:sp>
        <p:nvSpPr>
          <p:cNvPr id="11272" name="Rectangle 30"/>
          <p:cNvSpPr>
            <a:spLocks noChangeArrowheads="1"/>
          </p:cNvSpPr>
          <p:nvPr/>
        </p:nvSpPr>
        <p:spPr bwMode="auto">
          <a:xfrm>
            <a:off x="762000" y="35052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eaLnBrk="1" hangingPunct="1">
              <a:spcBef>
                <a:spcPct val="20000"/>
              </a:spcBef>
            </a:pPr>
            <a:endParaRPr lang="en-US" altLang="en-US" sz="3200" b="1" dirty="0">
              <a:solidFill>
                <a:schemeClr val="bg1"/>
              </a:solidFill>
            </a:endParaRPr>
          </a:p>
        </p:txBody>
      </p:sp>
      <p:sp>
        <p:nvSpPr>
          <p:cNvPr id="2" name="TextBox 1"/>
          <p:cNvSpPr txBox="1"/>
          <p:nvPr/>
        </p:nvSpPr>
        <p:spPr>
          <a:xfrm>
            <a:off x="228600" y="2588774"/>
            <a:ext cx="7032625" cy="646331"/>
          </a:xfrm>
          <a:prstGeom prst="rect">
            <a:avLst/>
          </a:prstGeom>
          <a:noFill/>
        </p:spPr>
        <p:txBody>
          <a:bodyPr wrap="square" rtlCol="0">
            <a:spAutoFit/>
          </a:bodyPr>
          <a:lstStyle/>
          <a:p>
            <a:r>
              <a:rPr lang="en-US" b="1" dirty="0">
                <a:solidFill>
                  <a:srgbClr val="FFFFFF"/>
                </a:solidFill>
                <a:latin typeface="Bookman Old Style" panose="02050604050505020204" pitchFamily="18" charset="0"/>
              </a:rPr>
              <a:t>Enrollment</a:t>
            </a:r>
          </a:p>
        </p:txBody>
      </p:sp>
      <p:pic>
        <p:nvPicPr>
          <p:cNvPr id="28674" name="Picture 2" descr="https://morphotrustcareers.silkroad.com/map_images/main/SiteGen/morphotrustext/Content/Uploads/Images/Employeebenefi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298" y="2716470"/>
            <a:ext cx="1983196" cy="1322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BD92A4D-F15F-4DF0-B32E-D70B983C7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5011095"/>
            <a:ext cx="4907086" cy="1743307"/>
          </a:xfrm>
          <a:prstGeom prst="rect">
            <a:avLst/>
          </a:prstGeom>
        </p:spPr>
      </p:pic>
    </p:spTree>
    <p:extLst>
      <p:ext uri="{BB962C8B-B14F-4D97-AF65-F5344CB8AC3E}">
        <p14:creationId xmlns:p14="http://schemas.microsoft.com/office/powerpoint/2010/main" val="257116168"/>
      </p:ext>
    </p:extLst>
  </p:cSld>
  <p:clrMapOvr>
    <a:masterClrMapping/>
  </p:clrMapOvr>
  <p:transition spd="slow">
    <p:wip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4"/>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1066800" y="228600"/>
            <a:ext cx="6781800" cy="4178502"/>
          </a:xfrm>
          <a:prstGeom prst="rect">
            <a:avLst/>
          </a:prstGeom>
          <a:solidFill>
            <a:schemeClr val="accent3"/>
          </a:solidFill>
          <a:ln w="9525">
            <a:noFill/>
            <a:miter lim="800000"/>
            <a:headEnd/>
            <a:tailEnd/>
          </a:ln>
          <a:effectLst>
            <a:glow rad="127000">
              <a:schemeClr val="accent3"/>
            </a:glow>
          </a:effectLst>
        </p:spPr>
      </p:pic>
      <p:sp>
        <p:nvSpPr>
          <p:cNvPr id="5" name="Text Placeholder 4">
            <a:extLst>
              <a:ext uri="{FF2B5EF4-FFF2-40B4-BE49-F238E27FC236}">
                <a16:creationId xmlns:a16="http://schemas.microsoft.com/office/drawing/2014/main" id="{3B4E513C-8235-4591-A6A4-8F06557EDCB4}"/>
              </a:ext>
            </a:extLst>
          </p:cNvPr>
          <p:cNvSpPr>
            <a:spLocks noGrp="1"/>
          </p:cNvSpPr>
          <p:nvPr>
            <p:ph type="body" sz="half" idx="2"/>
          </p:nvPr>
        </p:nvSpPr>
        <p:spPr>
          <a:xfrm>
            <a:off x="76200" y="4407102"/>
            <a:ext cx="7192189" cy="1101764"/>
          </a:xfrm>
        </p:spPr>
        <p:txBody>
          <a:bodyPr>
            <a:normAutofit/>
          </a:bodyPr>
          <a:lstStyle/>
          <a:p>
            <a:r>
              <a:rPr lang="en-US" sz="3600" b="1" dirty="0"/>
              <a:t>DEPENDENT INFORMATION FORM</a:t>
            </a:r>
          </a:p>
        </p:txBody>
      </p:sp>
      <p:pic>
        <p:nvPicPr>
          <p:cNvPr id="6" name="Picture 5">
            <a:extLst>
              <a:ext uri="{FF2B5EF4-FFF2-40B4-BE49-F238E27FC236}">
                <a16:creationId xmlns:a16="http://schemas.microsoft.com/office/drawing/2014/main" id="{1D18B8DE-7082-41DB-A73C-9A44758B5821}"/>
              </a:ext>
            </a:extLst>
          </p:cNvPr>
          <p:cNvPicPr>
            <a:picLocks noChangeAspect="1"/>
          </p:cNvPicPr>
          <p:nvPr/>
        </p:nvPicPr>
        <p:blipFill>
          <a:blip r:embed="rId4"/>
          <a:stretch>
            <a:fillRect/>
          </a:stretch>
        </p:blipFill>
        <p:spPr>
          <a:xfrm>
            <a:off x="7543800" y="4710340"/>
            <a:ext cx="1688738" cy="1310754"/>
          </a:xfrm>
          <a:prstGeom prst="rect">
            <a:avLst/>
          </a:prstGeom>
        </p:spPr>
      </p:pic>
      <p:sp>
        <p:nvSpPr>
          <p:cNvPr id="9" name="Text Placeholder 2">
            <a:extLst>
              <a:ext uri="{FF2B5EF4-FFF2-40B4-BE49-F238E27FC236}">
                <a16:creationId xmlns:a16="http://schemas.microsoft.com/office/drawing/2014/main" id="{28958E20-2FFB-4542-907B-2F7F26EC4556}"/>
              </a:ext>
            </a:extLst>
          </p:cNvPr>
          <p:cNvSpPr txBox="1">
            <a:spLocks/>
          </p:cNvSpPr>
          <p:nvPr/>
        </p:nvSpPr>
        <p:spPr>
          <a:xfrm>
            <a:off x="76200" y="6021094"/>
            <a:ext cx="8915400" cy="736828"/>
          </a:xfrm>
          <a:prstGeom prst="rect">
            <a:avLst/>
          </a:prstGeom>
        </p:spPr>
        <p:txBody>
          <a:bodyPr vert="horz" lIns="91440" tIns="45720" rIns="91440" bIns="45720" rtlCol="0" anchor="ctr">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fontAlgn="auto">
              <a:spcAft>
                <a:spcPts val="0"/>
              </a:spcAft>
            </a:pPr>
            <a:r>
              <a:rPr lang="en-US" sz="2400" b="1" dirty="0"/>
              <a:t>Note: You will only need to complete if you are electing medical, dental, vision, and/or life coverage for spouse and/or dependent children.</a:t>
            </a:r>
          </a:p>
        </p:txBody>
      </p:sp>
    </p:spTree>
    <p:extLst>
      <p:ext uri="{BB962C8B-B14F-4D97-AF65-F5344CB8AC3E}">
        <p14:creationId xmlns:p14="http://schemas.microsoft.com/office/powerpoint/2010/main" val="455902043"/>
      </p:ext>
    </p:extLst>
  </p:cSld>
  <p:clrMapOvr>
    <a:masterClrMapping/>
  </p:clrMapOvr>
  <p:transition spd="slow">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85E2B9-1D22-4146-BD7B-EA701611C2F1}"/>
              </a:ext>
            </a:extLst>
          </p:cNvPr>
          <p:cNvPicPr>
            <a:picLocks noChangeAspect="1"/>
          </p:cNvPicPr>
          <p:nvPr/>
        </p:nvPicPr>
        <p:blipFill>
          <a:blip r:embed="rId3"/>
          <a:stretch>
            <a:fillRect/>
          </a:stretch>
        </p:blipFill>
        <p:spPr>
          <a:xfrm>
            <a:off x="990600" y="1322569"/>
            <a:ext cx="7566287" cy="1994638"/>
          </a:xfrm>
          <a:prstGeom prst="rect">
            <a:avLst/>
          </a:prstGeom>
        </p:spPr>
      </p:pic>
      <p:sp>
        <p:nvSpPr>
          <p:cNvPr id="17420" name="Oval 1032"/>
          <p:cNvSpPr>
            <a:spLocks noChangeArrowheads="1"/>
          </p:cNvSpPr>
          <p:nvPr/>
        </p:nvSpPr>
        <p:spPr bwMode="auto">
          <a:xfrm>
            <a:off x="457200" y="91336"/>
            <a:ext cx="1600200" cy="776111"/>
          </a:xfrm>
          <a:prstGeom prst="ellipse">
            <a:avLst/>
          </a:prstGeom>
          <a:solidFill>
            <a:srgbClr val="FFFF99"/>
          </a:solidFill>
          <a:ln w="9525">
            <a:solidFill>
              <a:schemeClr val="tx1"/>
            </a:solidFill>
            <a:round/>
            <a:headEnd/>
            <a:tailEnd/>
          </a:ln>
        </p:spPr>
        <p:txBody>
          <a:bodyPr wrap="none" anchor="ctr"/>
          <a:lstStyle/>
          <a:p>
            <a:pPr algn="ctr"/>
            <a:r>
              <a:rPr lang="en-US" sz="1600" dirty="0">
                <a:solidFill>
                  <a:srgbClr val="000000"/>
                </a:solidFill>
                <a:latin typeface="Bookman Old Style" panose="02050604050505020204" pitchFamily="18" charset="0"/>
              </a:rPr>
              <a:t>Plan Options</a:t>
            </a:r>
          </a:p>
        </p:txBody>
      </p:sp>
      <p:sp>
        <p:nvSpPr>
          <p:cNvPr id="17418" name="Oval 1036"/>
          <p:cNvSpPr>
            <a:spLocks noChangeArrowheads="1"/>
          </p:cNvSpPr>
          <p:nvPr/>
        </p:nvSpPr>
        <p:spPr bwMode="auto">
          <a:xfrm>
            <a:off x="4995582" y="3382868"/>
            <a:ext cx="2209800" cy="1066800"/>
          </a:xfrm>
          <a:prstGeom prst="ellipse">
            <a:avLst/>
          </a:prstGeom>
          <a:solidFill>
            <a:srgbClr val="FFFF99"/>
          </a:solidFill>
          <a:ln w="9525">
            <a:solidFill>
              <a:schemeClr val="tx1"/>
            </a:solidFill>
            <a:round/>
            <a:headEnd/>
            <a:tailEnd/>
          </a:ln>
        </p:spPr>
        <p:txBody>
          <a:bodyPr wrap="none" anchor="ctr"/>
          <a:lstStyle/>
          <a:p>
            <a:pPr algn="ctr"/>
            <a:r>
              <a:rPr lang="en-US" sz="1600" dirty="0">
                <a:solidFill>
                  <a:srgbClr val="000000"/>
                </a:solidFill>
                <a:latin typeface="Bookman Old Style" panose="02050604050505020204" pitchFamily="18" charset="0"/>
              </a:rPr>
              <a:t>Premium</a:t>
            </a:r>
          </a:p>
          <a:p>
            <a:pPr algn="ctr"/>
            <a:r>
              <a:rPr lang="en-US" sz="1600" dirty="0">
                <a:solidFill>
                  <a:srgbClr val="000000"/>
                </a:solidFill>
                <a:latin typeface="Bookman Old Style" panose="02050604050505020204" pitchFamily="18" charset="0"/>
              </a:rPr>
              <a:t>(Employee Portion)</a:t>
            </a:r>
          </a:p>
        </p:txBody>
      </p:sp>
      <p:sp>
        <p:nvSpPr>
          <p:cNvPr id="17416" name="Oval 1028"/>
          <p:cNvSpPr>
            <a:spLocks noChangeArrowheads="1"/>
          </p:cNvSpPr>
          <p:nvPr/>
        </p:nvSpPr>
        <p:spPr bwMode="auto">
          <a:xfrm>
            <a:off x="7831890" y="209588"/>
            <a:ext cx="1105157" cy="831533"/>
          </a:xfrm>
          <a:prstGeom prst="ellipse">
            <a:avLst/>
          </a:prstGeom>
          <a:solidFill>
            <a:srgbClr val="FFFF99"/>
          </a:solidFill>
          <a:ln w="9525">
            <a:solidFill>
              <a:schemeClr val="tx1"/>
            </a:solidFill>
            <a:round/>
            <a:headEnd/>
            <a:tailEnd/>
          </a:ln>
        </p:spPr>
        <p:txBody>
          <a:bodyPr wrap="none" anchor="ctr"/>
          <a:lstStyle/>
          <a:p>
            <a:pPr algn="ctr"/>
            <a:r>
              <a:rPr lang="en-US" sz="1600" dirty="0">
                <a:solidFill>
                  <a:srgbClr val="000000"/>
                </a:solidFill>
                <a:latin typeface="Bookman Old Style" panose="02050604050505020204" pitchFamily="18" charset="0"/>
              </a:rPr>
              <a:t>Tier Levels</a:t>
            </a:r>
          </a:p>
        </p:txBody>
      </p:sp>
      <p:sp>
        <p:nvSpPr>
          <p:cNvPr id="17413" name="Rectangle 1042"/>
          <p:cNvSpPr>
            <a:spLocks noGrp="1" noChangeArrowheads="1"/>
          </p:cNvSpPr>
          <p:nvPr>
            <p:ph type="title"/>
          </p:nvPr>
        </p:nvSpPr>
        <p:spPr>
          <a:xfrm>
            <a:off x="152400" y="4710340"/>
            <a:ext cx="7275772" cy="589812"/>
          </a:xfrm>
          <a:ln>
            <a:noFill/>
          </a:ln>
        </p:spPr>
        <p:txBody>
          <a:bodyPr/>
          <a:lstStyle/>
          <a:p>
            <a:pPr eaLnBrk="1" hangingPunct="1"/>
            <a:r>
              <a:rPr lang="en-US" sz="3600" b="1" dirty="0">
                <a:solidFill>
                  <a:srgbClr val="FFFFFF"/>
                </a:solidFill>
                <a:latin typeface="Bookman Old Style" panose="02050604050505020204" pitchFamily="18" charset="0"/>
              </a:rPr>
              <a:t>MAKING YOUR ELECTIONS</a:t>
            </a:r>
          </a:p>
        </p:txBody>
      </p:sp>
      <p:sp>
        <p:nvSpPr>
          <p:cNvPr id="3" name="Text Placeholder 2">
            <a:extLst>
              <a:ext uri="{FF2B5EF4-FFF2-40B4-BE49-F238E27FC236}">
                <a16:creationId xmlns:a16="http://schemas.microsoft.com/office/drawing/2014/main" id="{BEF9DD00-4DAD-4C22-9E9F-A62D3FBE9E09}"/>
              </a:ext>
            </a:extLst>
          </p:cNvPr>
          <p:cNvSpPr>
            <a:spLocks noGrp="1"/>
          </p:cNvSpPr>
          <p:nvPr>
            <p:ph type="body" sz="half" idx="2"/>
          </p:nvPr>
        </p:nvSpPr>
        <p:spPr>
          <a:xfrm>
            <a:off x="359394" y="6096000"/>
            <a:ext cx="8479805" cy="661922"/>
          </a:xfrm>
        </p:spPr>
        <p:txBody>
          <a:bodyPr>
            <a:normAutofit fontScale="85000" lnSpcReduction="20000"/>
          </a:bodyPr>
          <a:lstStyle/>
          <a:p>
            <a:pPr algn="ctr"/>
            <a:r>
              <a:rPr lang="en-US" sz="2400" b="1" dirty="0"/>
              <a:t>Circle the ( ) of the election you wish to make.  </a:t>
            </a:r>
          </a:p>
          <a:p>
            <a:pPr algn="ctr"/>
            <a:r>
              <a:rPr lang="en-US" sz="2400" b="1" dirty="0"/>
              <a:t>Example: If you wish to waive coverage, circle (1).</a:t>
            </a:r>
          </a:p>
        </p:txBody>
      </p:sp>
      <p:sp>
        <p:nvSpPr>
          <p:cNvPr id="30" name="Oval 1036"/>
          <p:cNvSpPr>
            <a:spLocks noChangeArrowheads="1"/>
          </p:cNvSpPr>
          <p:nvPr/>
        </p:nvSpPr>
        <p:spPr bwMode="auto">
          <a:xfrm>
            <a:off x="1257300" y="3579145"/>
            <a:ext cx="3086100" cy="879809"/>
          </a:xfrm>
          <a:prstGeom prst="ellipse">
            <a:avLst/>
          </a:prstGeom>
          <a:solidFill>
            <a:srgbClr val="FFFF99"/>
          </a:solidFill>
          <a:ln w="9525">
            <a:solidFill>
              <a:schemeClr val="tx1"/>
            </a:solidFill>
            <a:round/>
            <a:headEnd/>
            <a:tailEnd/>
          </a:ln>
        </p:spPr>
        <p:txBody>
          <a:bodyPr wrap="none" anchor="ctr"/>
          <a:lstStyle/>
          <a:p>
            <a:pPr algn="ctr"/>
            <a:r>
              <a:rPr lang="en-US" sz="1600" dirty="0">
                <a:solidFill>
                  <a:srgbClr val="000000"/>
                </a:solidFill>
                <a:latin typeface="Bookman Old Style" panose="02050604050505020204" pitchFamily="18" charset="0"/>
              </a:rPr>
              <a:t>Primary Care Physician</a:t>
            </a:r>
          </a:p>
          <a:p>
            <a:pPr algn="ctr"/>
            <a:r>
              <a:rPr lang="en-US" sz="1600" dirty="0">
                <a:solidFill>
                  <a:srgbClr val="000000"/>
                </a:solidFill>
                <a:latin typeface="Bookman Old Style" panose="02050604050505020204" pitchFamily="18" charset="0"/>
              </a:rPr>
              <a:t>(HMO only)</a:t>
            </a:r>
          </a:p>
        </p:txBody>
      </p:sp>
      <p:cxnSp>
        <p:nvCxnSpPr>
          <p:cNvPr id="22" name="Straight Arrow Connector 21"/>
          <p:cNvCxnSpPr>
            <a:cxnSpLocks/>
          </p:cNvCxnSpPr>
          <p:nvPr/>
        </p:nvCxnSpPr>
        <p:spPr>
          <a:xfrm flipV="1">
            <a:off x="2265784" y="3154268"/>
            <a:ext cx="0" cy="424877"/>
          </a:xfrm>
          <a:prstGeom prst="straightConnector1">
            <a:avLst/>
          </a:prstGeom>
          <a:ln w="508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17420" idx="4"/>
          </p:cNvCxnSpPr>
          <p:nvPr/>
        </p:nvCxnSpPr>
        <p:spPr>
          <a:xfrm>
            <a:off x="1257300" y="867447"/>
            <a:ext cx="266700" cy="968881"/>
          </a:xfrm>
          <a:prstGeom prst="straightConnector1">
            <a:avLst/>
          </a:prstGeom>
          <a:ln w="508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H="1" flipV="1">
            <a:off x="4648200" y="2833307"/>
            <a:ext cx="457200" cy="908152"/>
          </a:xfrm>
          <a:prstGeom prst="straightConnector1">
            <a:avLst/>
          </a:prstGeom>
          <a:ln w="508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flipH="1">
            <a:off x="7235147" y="947403"/>
            <a:ext cx="788354" cy="612313"/>
          </a:xfrm>
          <a:prstGeom prst="straightConnector1">
            <a:avLst/>
          </a:prstGeom>
          <a:ln w="508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6880537" y="2816325"/>
            <a:ext cx="129863" cy="762820"/>
          </a:xfrm>
          <a:prstGeom prst="straightConnector1">
            <a:avLst/>
          </a:prstGeom>
          <a:ln w="50800">
            <a:solidFill>
              <a:schemeClr val="bg2"/>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3F81B0D-C807-4D61-A25D-157E9A76DA4C}"/>
              </a:ext>
            </a:extLst>
          </p:cNvPr>
          <p:cNvPicPr>
            <a:picLocks noChangeAspect="1"/>
          </p:cNvPicPr>
          <p:nvPr/>
        </p:nvPicPr>
        <p:blipFill>
          <a:blip r:embed="rId4"/>
          <a:stretch>
            <a:fillRect/>
          </a:stretch>
        </p:blipFill>
        <p:spPr>
          <a:xfrm>
            <a:off x="7540099" y="4644775"/>
            <a:ext cx="1688738" cy="1310754"/>
          </a:xfrm>
          <a:prstGeom prst="rect">
            <a:avLst/>
          </a:prstGeom>
        </p:spPr>
      </p:pic>
    </p:spTree>
    <p:extLst>
      <p:ext uri="{BB962C8B-B14F-4D97-AF65-F5344CB8AC3E}">
        <p14:creationId xmlns:p14="http://schemas.microsoft.com/office/powerpoint/2010/main" val="237476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fade">
                                      <p:cBhvr>
                                        <p:cTn id="7" dur="1000"/>
                                        <p:tgtEl>
                                          <p:spTgt spid="17420"/>
                                        </p:tgtEl>
                                      </p:cBhvr>
                                    </p:animEffect>
                                    <p:anim calcmode="lin" valueType="num">
                                      <p:cBhvr>
                                        <p:cTn id="8" dur="1000" fill="hold"/>
                                        <p:tgtEl>
                                          <p:spTgt spid="17420"/>
                                        </p:tgtEl>
                                        <p:attrNameLst>
                                          <p:attrName>ppt_x</p:attrName>
                                        </p:attrNameLst>
                                      </p:cBhvr>
                                      <p:tavLst>
                                        <p:tav tm="0">
                                          <p:val>
                                            <p:strVal val="#ppt_x"/>
                                          </p:val>
                                        </p:tav>
                                        <p:tav tm="100000">
                                          <p:val>
                                            <p:strVal val="#ppt_x"/>
                                          </p:val>
                                        </p:tav>
                                      </p:tavLst>
                                    </p:anim>
                                    <p:anim calcmode="lin" valueType="num">
                                      <p:cBhvr>
                                        <p:cTn id="9" dur="1000" fill="hold"/>
                                        <p:tgtEl>
                                          <p:spTgt spid="17420"/>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7416"/>
                                        </p:tgtEl>
                                        <p:attrNameLst>
                                          <p:attrName>style.visibility</p:attrName>
                                        </p:attrNameLst>
                                      </p:cBhvr>
                                      <p:to>
                                        <p:strVal val="visible"/>
                                      </p:to>
                                    </p:set>
                                    <p:animEffect transition="in" filter="fade">
                                      <p:cBhvr>
                                        <p:cTn id="16" dur="1000"/>
                                        <p:tgtEl>
                                          <p:spTgt spid="17416"/>
                                        </p:tgtEl>
                                      </p:cBhvr>
                                    </p:animEffect>
                                    <p:anim calcmode="lin" valueType="num">
                                      <p:cBhvr>
                                        <p:cTn id="17" dur="1000" fill="hold"/>
                                        <p:tgtEl>
                                          <p:spTgt spid="17416"/>
                                        </p:tgtEl>
                                        <p:attrNameLst>
                                          <p:attrName>ppt_x</p:attrName>
                                        </p:attrNameLst>
                                      </p:cBhvr>
                                      <p:tavLst>
                                        <p:tav tm="0">
                                          <p:val>
                                            <p:strVal val="#ppt_x"/>
                                          </p:val>
                                        </p:tav>
                                        <p:tav tm="100000">
                                          <p:val>
                                            <p:strVal val="#ppt_x"/>
                                          </p:val>
                                        </p:tav>
                                      </p:tavLst>
                                    </p:anim>
                                    <p:anim calcmode="lin" valueType="num">
                                      <p:cBhvr>
                                        <p:cTn id="18" dur="1000" fill="hold"/>
                                        <p:tgtEl>
                                          <p:spTgt spid="17416"/>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418"/>
                                        </p:tgtEl>
                                        <p:attrNameLst>
                                          <p:attrName>style.visibility</p:attrName>
                                        </p:attrNameLst>
                                      </p:cBhvr>
                                      <p:to>
                                        <p:strVal val="visible"/>
                                      </p:to>
                                    </p:set>
                                    <p:animEffect transition="in" filter="fade">
                                      <p:cBhvr>
                                        <p:cTn id="25" dur="1000"/>
                                        <p:tgtEl>
                                          <p:spTgt spid="17418"/>
                                        </p:tgtEl>
                                      </p:cBhvr>
                                    </p:animEffect>
                                    <p:anim calcmode="lin" valueType="num">
                                      <p:cBhvr>
                                        <p:cTn id="26" dur="1000" fill="hold"/>
                                        <p:tgtEl>
                                          <p:spTgt spid="17418"/>
                                        </p:tgtEl>
                                        <p:attrNameLst>
                                          <p:attrName>ppt_x</p:attrName>
                                        </p:attrNameLst>
                                      </p:cBhvr>
                                      <p:tavLst>
                                        <p:tav tm="0">
                                          <p:val>
                                            <p:strVal val="#ppt_x"/>
                                          </p:val>
                                        </p:tav>
                                        <p:tav tm="100000">
                                          <p:val>
                                            <p:strVal val="#ppt_x"/>
                                          </p:val>
                                        </p:tav>
                                      </p:tavLst>
                                    </p:anim>
                                    <p:anim calcmode="lin" valueType="num">
                                      <p:cBhvr>
                                        <p:cTn id="27" dur="1000" fill="hold"/>
                                        <p:tgtEl>
                                          <p:spTgt spid="17418"/>
                                        </p:tgtEl>
                                        <p:attrNameLst>
                                          <p:attrName>ppt_y</p:attrName>
                                        </p:attrNameLst>
                                      </p:cBhvr>
                                      <p:tavLst>
                                        <p:tav tm="0">
                                          <p:val>
                                            <p:strVal val="#ppt_y+.1"/>
                                          </p:val>
                                        </p:tav>
                                        <p:tav tm="100000">
                                          <p:val>
                                            <p:strVal val="#ppt_y"/>
                                          </p:val>
                                        </p:tav>
                                      </p:tavLst>
                                    </p:anim>
                                  </p:childTnLst>
                                </p:cTn>
                              </p:par>
                              <p:par>
                                <p:cTn id="28" presetID="1"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1" presetClass="entr" presetSubtype="0" fill="hold" nodeType="withEffect">
                                  <p:stCondLst>
                                    <p:cond delay="150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P spid="17418" grpId="0" animBg="1"/>
      <p:bldP spid="17416" grpId="0" animBg="1"/>
      <p:bldP spid="3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3554" name="Rectangle 2050"/>
          <p:cNvSpPr>
            <a:spLocks noGrp="1" noChangeArrowheads="1"/>
          </p:cNvSpPr>
          <p:nvPr>
            <p:ph type="title"/>
          </p:nvPr>
        </p:nvSpPr>
        <p:spPr>
          <a:xfrm>
            <a:off x="510240" y="753228"/>
            <a:ext cx="7210396" cy="1080938"/>
          </a:xfrm>
        </p:spPr>
        <p:txBody>
          <a:bodyPr>
            <a:normAutofit/>
          </a:bodyPr>
          <a:lstStyle/>
          <a:p>
            <a:pPr eaLnBrk="1" hangingPunct="1"/>
            <a:r>
              <a:rPr lang="en-US" b="1" dirty="0">
                <a:latin typeface="Bookman Old Style" panose="02050604050505020204" pitchFamily="18" charset="0"/>
              </a:rPr>
              <a:t>WHAT IS A BEFORE - TAX OPTION?</a:t>
            </a:r>
          </a:p>
        </p:txBody>
      </p:sp>
      <p:graphicFrame>
        <p:nvGraphicFramePr>
          <p:cNvPr id="275461" name="Rectangle 2051">
            <a:extLst>
              <a:ext uri="{FF2B5EF4-FFF2-40B4-BE49-F238E27FC236}">
                <a16:creationId xmlns:a16="http://schemas.microsoft.com/office/drawing/2014/main" id="{70491BD9-19F7-4DA0-BDCF-FCA09B9F6427}"/>
              </a:ext>
            </a:extLst>
          </p:cNvPr>
          <p:cNvGraphicFramePr>
            <a:graphicFrameLocks noGrp="1"/>
          </p:cNvGraphicFramePr>
          <p:nvPr>
            <p:ph idx="1"/>
            <p:extLst>
              <p:ext uri="{D42A27DB-BD31-4B8C-83A1-F6EECF244321}">
                <p14:modId xmlns:p14="http://schemas.microsoft.com/office/powerpoint/2010/main" val="2570028304"/>
              </p:ext>
            </p:extLst>
          </p:nvPr>
        </p:nvGraphicFramePr>
        <p:xfrm>
          <a:off x="228600" y="1949074"/>
          <a:ext cx="8458200"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23446FA4-6D35-4DED-87DE-08C9068C1134}"/>
              </a:ext>
            </a:extLst>
          </p:cNvPr>
          <p:cNvPicPr>
            <a:picLocks noChangeAspect="1"/>
          </p:cNvPicPr>
          <p:nvPr/>
        </p:nvPicPr>
        <p:blipFill>
          <a:blip r:embed="rId8"/>
          <a:stretch>
            <a:fillRect/>
          </a:stretch>
        </p:blipFill>
        <p:spPr>
          <a:xfrm>
            <a:off x="7543800" y="638320"/>
            <a:ext cx="1688738" cy="1310754"/>
          </a:xfrm>
          <a:prstGeom prst="rect">
            <a:avLst/>
          </a:prstGeom>
        </p:spPr>
      </p:pic>
      <p:sp>
        <p:nvSpPr>
          <p:cNvPr id="6" name="TextBox 5">
            <a:extLst>
              <a:ext uri="{FF2B5EF4-FFF2-40B4-BE49-F238E27FC236}">
                <a16:creationId xmlns:a16="http://schemas.microsoft.com/office/drawing/2014/main" id="{BA7B87DA-E8E8-4B87-B38A-E568DA41AF09}"/>
              </a:ext>
            </a:extLst>
          </p:cNvPr>
          <p:cNvSpPr txBox="1"/>
          <p:nvPr/>
        </p:nvSpPr>
        <p:spPr>
          <a:xfrm>
            <a:off x="76201" y="5410200"/>
            <a:ext cx="8915400" cy="138499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solidFill>
                  <a:srgbClr val="9D360E"/>
                </a:solidFill>
                <a:highlight>
                  <a:srgbClr val="FFFF00"/>
                </a:highlight>
              </a:rPr>
              <a:t>Before-tax seems to make the most sense.  Why would I choose after-tax?</a:t>
            </a:r>
            <a:r>
              <a:rPr kumimoji="0" lang="en-US" sz="2000" b="1" i="0" u="none" strike="noStrike" kern="1200" cap="none" spc="0" normalizeH="0" baseline="0" noProof="0" dirty="0">
                <a:ln>
                  <a:noFill/>
                </a:ln>
                <a:solidFill>
                  <a:srgbClr val="9D360E"/>
                </a:solidFill>
                <a:effectLst/>
                <a:highlight>
                  <a:srgbClr val="FFFF00"/>
                </a:highlight>
                <a:uLnTx/>
                <a:uFillTx/>
                <a:latin typeface="Times New Roman" pitchFamily="18"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1" i="0" u="none" strike="noStrike" kern="1200" cap="none" spc="0" normalizeH="0" baseline="0" noProof="0" dirty="0">
              <a:ln>
                <a:noFill/>
              </a:ln>
              <a:solidFill>
                <a:srgbClr val="9D360E"/>
              </a:solidFill>
              <a:effectLst/>
              <a:highlight>
                <a:srgbClr val="FFFF00"/>
              </a:highlight>
              <a:uLnTx/>
              <a:uFillTx/>
              <a:latin typeface="Times New Roman"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b="1" i="1" dirty="0">
                <a:solidFill>
                  <a:srgbClr val="FFFF00"/>
                </a:solidFill>
              </a:rPr>
              <a:t>Your retirement benefit with OCERS is calculated on adjusted gross earnings. If you have large pre-tax benefit deductions, you may wish to select after-tax at least 3 years prior to retirement.  </a:t>
            </a:r>
            <a:r>
              <a:rPr lang="en-US" sz="1800" b="1" i="1" dirty="0">
                <a:solidFill>
                  <a:schemeClr val="accent1">
                    <a:lumMod val="20000"/>
                    <a:lumOff val="80000"/>
                  </a:schemeClr>
                </a:solidFill>
              </a:rPr>
              <a:t>Contact OCERS for additional information.</a:t>
            </a:r>
            <a:endParaRPr kumimoji="0" lang="en-US" sz="1800" b="1" i="1" u="none" strike="noStrike" kern="1200" cap="none" spc="0" normalizeH="0" baseline="0" noProof="0" dirty="0">
              <a:ln>
                <a:noFill/>
              </a:ln>
              <a:solidFill>
                <a:schemeClr val="accent1">
                  <a:lumMod val="20000"/>
                  <a:lumOff val="80000"/>
                </a:schemeClr>
              </a:solidFill>
              <a:effectLst/>
              <a:uLnTx/>
              <a:uFillTx/>
            </a:endParaRPr>
          </a:p>
        </p:txBody>
      </p:sp>
    </p:spTree>
  </p:cSld>
  <p:clrMapOvr>
    <a:masterClrMapping/>
  </p:clrMapOvr>
  <p:transition spd="slow">
    <p:wipe/>
  </p:transition>
</p:sld>
</file>

<file path=ppt/slides/slide87.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3554" name="Rectangle 2050"/>
          <p:cNvSpPr>
            <a:spLocks noGrp="1" noChangeArrowheads="1"/>
          </p:cNvSpPr>
          <p:nvPr>
            <p:ph type="title"/>
          </p:nvPr>
        </p:nvSpPr>
        <p:spPr>
          <a:xfrm>
            <a:off x="510240" y="753228"/>
            <a:ext cx="7210396" cy="1080938"/>
          </a:xfrm>
        </p:spPr>
        <p:txBody>
          <a:bodyPr>
            <a:normAutofit/>
          </a:bodyPr>
          <a:lstStyle/>
          <a:p>
            <a:pPr eaLnBrk="1" hangingPunct="1"/>
            <a:r>
              <a:rPr lang="en-US" b="1" dirty="0">
                <a:latin typeface="Bookman Old Style" panose="02050604050505020204" pitchFamily="18" charset="0"/>
              </a:rPr>
              <a:t>Why pre-tax my elections?</a:t>
            </a:r>
          </a:p>
        </p:txBody>
      </p:sp>
      <p:pic>
        <p:nvPicPr>
          <p:cNvPr id="2" name="Picture 1">
            <a:extLst>
              <a:ext uri="{FF2B5EF4-FFF2-40B4-BE49-F238E27FC236}">
                <a16:creationId xmlns:a16="http://schemas.microsoft.com/office/drawing/2014/main" id="{23446FA4-6D35-4DED-87DE-08C9068C1134}"/>
              </a:ext>
            </a:extLst>
          </p:cNvPr>
          <p:cNvPicPr>
            <a:picLocks noChangeAspect="1"/>
          </p:cNvPicPr>
          <p:nvPr/>
        </p:nvPicPr>
        <p:blipFill>
          <a:blip r:embed="rId3"/>
          <a:stretch>
            <a:fillRect/>
          </a:stretch>
        </p:blipFill>
        <p:spPr>
          <a:xfrm>
            <a:off x="7543800" y="638320"/>
            <a:ext cx="1688738" cy="1310754"/>
          </a:xfrm>
          <a:prstGeom prst="rect">
            <a:avLst/>
          </a:prstGeom>
        </p:spPr>
      </p:pic>
      <p:graphicFrame>
        <p:nvGraphicFramePr>
          <p:cNvPr id="6" name="Table 5">
            <a:extLst>
              <a:ext uri="{FF2B5EF4-FFF2-40B4-BE49-F238E27FC236}">
                <a16:creationId xmlns:a16="http://schemas.microsoft.com/office/drawing/2014/main" id="{207E4CCE-C5AC-42B1-991E-047AA5D4B5FF}"/>
              </a:ext>
            </a:extLst>
          </p:cNvPr>
          <p:cNvGraphicFramePr>
            <a:graphicFrameLocks noGrp="1"/>
          </p:cNvGraphicFramePr>
          <p:nvPr>
            <p:extLst>
              <p:ext uri="{D42A27DB-BD31-4B8C-83A1-F6EECF244321}">
                <p14:modId xmlns:p14="http://schemas.microsoft.com/office/powerpoint/2010/main" val="374485464"/>
              </p:ext>
            </p:extLst>
          </p:nvPr>
        </p:nvGraphicFramePr>
        <p:xfrm>
          <a:off x="914400" y="2209800"/>
          <a:ext cx="7467600" cy="2985708"/>
        </p:xfrm>
        <a:graphic>
          <a:graphicData uri="http://schemas.openxmlformats.org/drawingml/2006/table">
            <a:tbl>
              <a:tblPr firstRow="1" bandRow="1">
                <a:tableStyleId>{5202B0CA-FC54-4496-8BCA-5EF66A818D29}</a:tableStyleId>
              </a:tblPr>
              <a:tblGrid>
                <a:gridCol w="2181415">
                  <a:extLst>
                    <a:ext uri="{9D8B030D-6E8A-4147-A177-3AD203B41FA5}">
                      <a16:colId xmlns:a16="http://schemas.microsoft.com/office/drawing/2014/main" val="20000"/>
                    </a:ext>
                  </a:extLst>
                </a:gridCol>
                <a:gridCol w="3066466">
                  <a:extLst>
                    <a:ext uri="{9D8B030D-6E8A-4147-A177-3AD203B41FA5}">
                      <a16:colId xmlns:a16="http://schemas.microsoft.com/office/drawing/2014/main" val="20001"/>
                    </a:ext>
                  </a:extLst>
                </a:gridCol>
                <a:gridCol w="2219719">
                  <a:extLst>
                    <a:ext uri="{9D8B030D-6E8A-4147-A177-3AD203B41FA5}">
                      <a16:colId xmlns:a16="http://schemas.microsoft.com/office/drawing/2014/main" val="20002"/>
                    </a:ext>
                  </a:extLst>
                </a:gridCol>
              </a:tblGrid>
              <a:tr h="353097">
                <a:tc>
                  <a:txBody>
                    <a:bodyPr/>
                    <a:lstStyle/>
                    <a:p>
                      <a:r>
                        <a:rPr lang="en-US" sz="1600" dirty="0">
                          <a:latin typeface="Bookman Old Style" panose="02050604050505020204" pitchFamily="18" charset="0"/>
                        </a:rPr>
                        <a:t>Pre-Tax Example</a:t>
                      </a:r>
                    </a:p>
                  </a:txBody>
                  <a:tcPr/>
                </a:tc>
                <a:tc>
                  <a:txBody>
                    <a:bodyPr/>
                    <a:lstStyle/>
                    <a:p>
                      <a:endParaRPr lang="en-US" dirty="0">
                        <a:latin typeface="Bookman Old Style" panose="02050604050505020204" pitchFamily="18" charset="0"/>
                      </a:endParaRPr>
                    </a:p>
                  </a:txBody>
                  <a:tcPr/>
                </a:tc>
                <a:tc>
                  <a:txBody>
                    <a:bodyPr/>
                    <a:lstStyle/>
                    <a:p>
                      <a:r>
                        <a:rPr lang="en-US" sz="1600" dirty="0">
                          <a:latin typeface="Bookman Old Style" panose="02050604050505020204" pitchFamily="18" charset="0"/>
                        </a:rPr>
                        <a:t>After-Tax </a:t>
                      </a:r>
                      <a:r>
                        <a:rPr lang="en-US" sz="1600" baseline="0" dirty="0">
                          <a:latin typeface="Bookman Old Style" panose="02050604050505020204" pitchFamily="18" charset="0"/>
                        </a:rPr>
                        <a:t>Example</a:t>
                      </a:r>
                      <a:endParaRPr lang="en-US" sz="1600" dirty="0">
                        <a:latin typeface="Bookman Old Style" panose="02050604050505020204" pitchFamily="18" charset="0"/>
                      </a:endParaRPr>
                    </a:p>
                  </a:txBody>
                  <a:tcPr/>
                </a:tc>
                <a:extLst>
                  <a:ext uri="{0D108BD9-81ED-4DB2-BD59-A6C34878D82A}">
                    <a16:rowId xmlns:a16="http://schemas.microsoft.com/office/drawing/2014/main" val="10000"/>
                  </a:ext>
                </a:extLst>
              </a:tr>
              <a:tr h="324898">
                <a:tc>
                  <a:txBody>
                    <a:bodyPr/>
                    <a:lstStyle/>
                    <a:p>
                      <a:r>
                        <a:rPr lang="en-US" sz="1400" dirty="0">
                          <a:latin typeface="Bookman Old Style" panose="02050604050505020204" pitchFamily="18" charset="0"/>
                        </a:rPr>
                        <a:t>$30,000.00</a:t>
                      </a:r>
                    </a:p>
                  </a:txBody>
                  <a:tcPr/>
                </a:tc>
                <a:tc>
                  <a:txBody>
                    <a:bodyPr/>
                    <a:lstStyle/>
                    <a:p>
                      <a:pPr algn="ctr"/>
                      <a:r>
                        <a:rPr lang="en-US" sz="1400" dirty="0">
                          <a:latin typeface="Bookman Old Style" panose="02050604050505020204" pitchFamily="18" charset="0"/>
                        </a:rPr>
                        <a:t>Gross Salary</a:t>
                      </a:r>
                    </a:p>
                  </a:txBody>
                  <a:tcPr/>
                </a:tc>
                <a:tc>
                  <a:txBody>
                    <a:bodyPr/>
                    <a:lstStyle/>
                    <a:p>
                      <a:pPr algn="r"/>
                      <a:r>
                        <a:rPr lang="en-US" sz="1400" dirty="0">
                          <a:latin typeface="Bookman Old Style" panose="02050604050505020204" pitchFamily="18" charset="0"/>
                        </a:rPr>
                        <a:t>$30,000.00</a:t>
                      </a:r>
                    </a:p>
                  </a:txBody>
                  <a:tcPr/>
                </a:tc>
                <a:extLst>
                  <a:ext uri="{0D108BD9-81ED-4DB2-BD59-A6C34878D82A}">
                    <a16:rowId xmlns:a16="http://schemas.microsoft.com/office/drawing/2014/main" val="10001"/>
                  </a:ext>
                </a:extLst>
              </a:tr>
              <a:tr h="324898">
                <a:tc>
                  <a:txBody>
                    <a:bodyPr/>
                    <a:lstStyle/>
                    <a:p>
                      <a:r>
                        <a:rPr lang="en-US" sz="1400" b="1" dirty="0">
                          <a:solidFill>
                            <a:srgbClr val="FF0000"/>
                          </a:solidFill>
                          <a:latin typeface="Bookman Old Style" panose="02050604050505020204" pitchFamily="18" charset="0"/>
                        </a:rPr>
                        <a:t>-$4000.00</a:t>
                      </a:r>
                    </a:p>
                  </a:txBody>
                  <a:tcPr/>
                </a:tc>
                <a:tc>
                  <a:txBody>
                    <a:bodyPr/>
                    <a:lstStyle/>
                    <a:p>
                      <a:pPr algn="ctr"/>
                      <a:r>
                        <a:rPr lang="en-US" sz="1400" dirty="0">
                          <a:latin typeface="Bookman Old Style" panose="02050604050505020204" pitchFamily="18" charset="0"/>
                        </a:rPr>
                        <a:t>Pre-Tax Deductions</a:t>
                      </a:r>
                    </a:p>
                  </a:txBody>
                  <a:tcPr/>
                </a:tc>
                <a:tc>
                  <a:txBody>
                    <a:bodyPr/>
                    <a:lstStyle/>
                    <a:p>
                      <a:pPr algn="r"/>
                      <a:r>
                        <a:rPr lang="en-US" sz="1400" dirty="0">
                          <a:latin typeface="Bookman Old Style" panose="02050604050505020204" pitchFamily="18" charset="0"/>
                        </a:rPr>
                        <a:t>-$0.00</a:t>
                      </a:r>
                    </a:p>
                  </a:txBody>
                  <a:tcPr/>
                </a:tc>
                <a:extLst>
                  <a:ext uri="{0D108BD9-81ED-4DB2-BD59-A6C34878D82A}">
                    <a16:rowId xmlns:a16="http://schemas.microsoft.com/office/drawing/2014/main" val="10002"/>
                  </a:ext>
                </a:extLst>
              </a:tr>
              <a:tr h="324898">
                <a:tc>
                  <a:txBody>
                    <a:bodyPr/>
                    <a:lstStyle/>
                    <a:p>
                      <a:r>
                        <a:rPr lang="en-US" sz="1400" dirty="0">
                          <a:highlight>
                            <a:srgbClr val="FFFF00"/>
                          </a:highlight>
                          <a:latin typeface="Bookman Old Style" panose="02050604050505020204" pitchFamily="18" charset="0"/>
                        </a:rPr>
                        <a:t>$26,000.00</a:t>
                      </a:r>
                    </a:p>
                  </a:txBody>
                  <a:tcPr/>
                </a:tc>
                <a:tc>
                  <a:txBody>
                    <a:bodyPr/>
                    <a:lstStyle/>
                    <a:p>
                      <a:pPr algn="ctr"/>
                      <a:r>
                        <a:rPr lang="en-US" sz="1400" dirty="0">
                          <a:highlight>
                            <a:srgbClr val="FFFF00"/>
                          </a:highlight>
                          <a:latin typeface="Bookman Old Style" panose="02050604050505020204" pitchFamily="18" charset="0"/>
                        </a:rPr>
                        <a:t>Adjusted Gross Salary</a:t>
                      </a:r>
                    </a:p>
                  </a:txBody>
                  <a:tcPr/>
                </a:tc>
                <a:tc>
                  <a:txBody>
                    <a:bodyPr/>
                    <a:lstStyle/>
                    <a:p>
                      <a:pPr algn="r"/>
                      <a:r>
                        <a:rPr lang="en-US" sz="1400" dirty="0">
                          <a:highlight>
                            <a:srgbClr val="FFFF00"/>
                          </a:highlight>
                          <a:latin typeface="Bookman Old Style" panose="02050604050505020204" pitchFamily="18" charset="0"/>
                        </a:rPr>
                        <a:t>$30,000.00</a:t>
                      </a:r>
                    </a:p>
                  </a:txBody>
                  <a:tcPr/>
                </a:tc>
                <a:extLst>
                  <a:ext uri="{0D108BD9-81ED-4DB2-BD59-A6C34878D82A}">
                    <a16:rowId xmlns:a16="http://schemas.microsoft.com/office/drawing/2014/main" val="10005"/>
                  </a:ext>
                </a:extLst>
              </a:tr>
              <a:tr h="324898">
                <a:tc>
                  <a:txBody>
                    <a:bodyPr/>
                    <a:lstStyle/>
                    <a:p>
                      <a:r>
                        <a:rPr lang="en-US" sz="1400" dirty="0">
                          <a:latin typeface="Bookman Old Style" panose="02050604050505020204" pitchFamily="18" charset="0"/>
                        </a:rPr>
                        <a:t>-$5200.00</a:t>
                      </a:r>
                    </a:p>
                  </a:txBody>
                  <a:tcPr/>
                </a:tc>
                <a:tc>
                  <a:txBody>
                    <a:bodyPr/>
                    <a:lstStyle/>
                    <a:p>
                      <a:pPr algn="ctr"/>
                      <a:r>
                        <a:rPr lang="en-US" sz="1400" dirty="0">
                          <a:latin typeface="Bookman Old Style" panose="02050604050505020204" pitchFamily="18" charset="0"/>
                        </a:rPr>
                        <a:t>Estimated Federal Tax (20%)</a:t>
                      </a:r>
                    </a:p>
                  </a:txBody>
                  <a:tcPr/>
                </a:tc>
                <a:tc>
                  <a:txBody>
                    <a:bodyPr/>
                    <a:lstStyle/>
                    <a:p>
                      <a:pPr algn="r"/>
                      <a:r>
                        <a:rPr lang="en-US" sz="1400" dirty="0">
                          <a:latin typeface="Bookman Old Style" panose="02050604050505020204" pitchFamily="18" charset="0"/>
                        </a:rPr>
                        <a:t>-$6000.00</a:t>
                      </a:r>
                    </a:p>
                  </a:txBody>
                  <a:tcPr/>
                </a:tc>
                <a:extLst>
                  <a:ext uri="{0D108BD9-81ED-4DB2-BD59-A6C34878D82A}">
                    <a16:rowId xmlns:a16="http://schemas.microsoft.com/office/drawing/2014/main" val="10006"/>
                  </a:ext>
                </a:extLst>
              </a:tr>
              <a:tr h="324898">
                <a:tc>
                  <a:txBody>
                    <a:bodyPr/>
                    <a:lstStyle/>
                    <a:p>
                      <a:r>
                        <a:rPr lang="en-US" sz="1400" dirty="0">
                          <a:latin typeface="Bookman Old Style" panose="02050604050505020204" pitchFamily="18" charset="0"/>
                        </a:rPr>
                        <a:t>-$1980.90</a:t>
                      </a:r>
                    </a:p>
                  </a:txBody>
                  <a:tcPr/>
                </a:tc>
                <a:tc>
                  <a:txBody>
                    <a:bodyPr/>
                    <a:lstStyle/>
                    <a:p>
                      <a:pPr algn="ctr"/>
                      <a:r>
                        <a:rPr lang="en-US" sz="1400" dirty="0">
                          <a:latin typeface="Bookman Old Style" panose="02050604050505020204" pitchFamily="18" charset="0"/>
                        </a:rPr>
                        <a:t>Estimated FICA  (7.65%)</a:t>
                      </a:r>
                    </a:p>
                  </a:txBody>
                  <a:tcPr/>
                </a:tc>
                <a:tc>
                  <a:txBody>
                    <a:bodyPr/>
                    <a:lstStyle/>
                    <a:p>
                      <a:pPr algn="r"/>
                      <a:r>
                        <a:rPr lang="en-US" sz="1400" dirty="0">
                          <a:latin typeface="Bookman Old Style" panose="02050604050505020204" pitchFamily="18" charset="0"/>
                        </a:rPr>
                        <a:t>-$2281.50</a:t>
                      </a:r>
                    </a:p>
                  </a:txBody>
                  <a:tcPr/>
                </a:tc>
                <a:extLst>
                  <a:ext uri="{0D108BD9-81ED-4DB2-BD59-A6C34878D82A}">
                    <a16:rowId xmlns:a16="http://schemas.microsoft.com/office/drawing/2014/main" val="10007"/>
                  </a:ext>
                </a:extLst>
              </a:tr>
              <a:tr h="324898">
                <a:tc>
                  <a:txBody>
                    <a:bodyPr/>
                    <a:lstStyle/>
                    <a:p>
                      <a:r>
                        <a:rPr lang="en-US" sz="1400" dirty="0">
                          <a:latin typeface="Bookman Old Style" panose="02050604050505020204" pitchFamily="18" charset="0"/>
                        </a:rPr>
                        <a:t>$0.00</a:t>
                      </a:r>
                    </a:p>
                  </a:txBody>
                  <a:tcPr/>
                </a:tc>
                <a:tc>
                  <a:txBody>
                    <a:bodyPr/>
                    <a:lstStyle/>
                    <a:p>
                      <a:pPr algn="ctr"/>
                      <a:r>
                        <a:rPr lang="en-US" sz="1400" dirty="0">
                          <a:latin typeface="Bookman Old Style" panose="02050604050505020204" pitchFamily="18" charset="0"/>
                        </a:rPr>
                        <a:t>After-Tax</a:t>
                      </a:r>
                      <a:r>
                        <a:rPr lang="en-US" sz="1400" baseline="0" dirty="0">
                          <a:latin typeface="Bookman Old Style" panose="02050604050505020204" pitchFamily="18" charset="0"/>
                        </a:rPr>
                        <a:t> Deductions</a:t>
                      </a:r>
                      <a:endParaRPr lang="en-US" sz="1400" dirty="0">
                        <a:latin typeface="Bookman Old Style" panose="02050604050505020204" pitchFamily="18" charset="0"/>
                      </a:endParaRPr>
                    </a:p>
                  </a:txBody>
                  <a:tcPr/>
                </a:tc>
                <a:tc>
                  <a:txBody>
                    <a:bodyPr/>
                    <a:lstStyle/>
                    <a:p>
                      <a:pPr algn="r"/>
                      <a:r>
                        <a:rPr lang="en-US" sz="1400" b="1" dirty="0">
                          <a:solidFill>
                            <a:srgbClr val="FF0000"/>
                          </a:solidFill>
                          <a:latin typeface="Bookman Old Style" panose="02050604050505020204" pitchFamily="18" charset="0"/>
                        </a:rPr>
                        <a:t>-$4000.00</a:t>
                      </a:r>
                    </a:p>
                  </a:txBody>
                  <a:tcPr/>
                </a:tc>
                <a:extLst>
                  <a:ext uri="{0D108BD9-81ED-4DB2-BD59-A6C34878D82A}">
                    <a16:rowId xmlns:a16="http://schemas.microsoft.com/office/drawing/2014/main" val="10008"/>
                  </a:ext>
                </a:extLst>
              </a:tr>
              <a:tr h="294247">
                <a:tc>
                  <a:txBody>
                    <a:bodyPr/>
                    <a:lstStyle/>
                    <a:p>
                      <a:r>
                        <a:rPr lang="en-US" sz="1400" dirty="0">
                          <a:highlight>
                            <a:srgbClr val="FFFF00"/>
                          </a:highlight>
                          <a:latin typeface="Bookman Old Style" panose="02050604050505020204" pitchFamily="18" charset="0"/>
                        </a:rPr>
                        <a:t>$18,801.10</a:t>
                      </a:r>
                    </a:p>
                  </a:txBody>
                  <a:tcPr/>
                </a:tc>
                <a:tc>
                  <a:txBody>
                    <a:bodyPr/>
                    <a:lstStyle/>
                    <a:p>
                      <a:pPr algn="ctr"/>
                      <a:r>
                        <a:rPr lang="en-US" sz="1400" dirty="0">
                          <a:highlight>
                            <a:srgbClr val="FFFF00"/>
                          </a:highlight>
                          <a:latin typeface="Bookman Old Style" panose="02050604050505020204" pitchFamily="18" charset="0"/>
                        </a:rPr>
                        <a:t>Take-Home</a:t>
                      </a:r>
                      <a:r>
                        <a:rPr lang="en-US" sz="1400" baseline="0" dirty="0">
                          <a:highlight>
                            <a:srgbClr val="FFFF00"/>
                          </a:highlight>
                          <a:latin typeface="Bookman Old Style" panose="02050604050505020204" pitchFamily="18" charset="0"/>
                        </a:rPr>
                        <a:t> Pay Difference</a:t>
                      </a:r>
                      <a:endParaRPr lang="en-US" sz="1400" b="1" dirty="0">
                        <a:highlight>
                          <a:srgbClr val="FFFF00"/>
                        </a:highlight>
                        <a:latin typeface="Bookman Old Style" panose="02050604050505020204" pitchFamily="18" charset="0"/>
                      </a:endParaRPr>
                    </a:p>
                  </a:txBody>
                  <a:tcPr/>
                </a:tc>
                <a:tc>
                  <a:txBody>
                    <a:bodyPr/>
                    <a:lstStyle/>
                    <a:p>
                      <a:pPr algn="r"/>
                      <a:r>
                        <a:rPr lang="en-US" sz="1400" dirty="0">
                          <a:highlight>
                            <a:srgbClr val="FFFF00"/>
                          </a:highlight>
                          <a:latin typeface="Bookman Old Style" panose="02050604050505020204" pitchFamily="18" charset="0"/>
                        </a:rPr>
                        <a:t>    $17,718.50</a:t>
                      </a:r>
                      <a:endParaRPr lang="en-US" sz="1400" b="1" dirty="0">
                        <a:solidFill>
                          <a:srgbClr val="FF0000"/>
                        </a:solidFill>
                        <a:highlight>
                          <a:srgbClr val="FFFF00"/>
                        </a:highlight>
                        <a:latin typeface="Bookman Old Style" panose="02050604050505020204" pitchFamily="18" charset="0"/>
                      </a:endParaRPr>
                    </a:p>
                  </a:txBody>
                  <a:tcPr/>
                </a:tc>
                <a:extLst>
                  <a:ext uri="{0D108BD9-81ED-4DB2-BD59-A6C34878D82A}">
                    <a16:rowId xmlns:a16="http://schemas.microsoft.com/office/drawing/2014/main" val="10011"/>
                  </a:ext>
                </a:extLst>
              </a:tr>
              <a:tr h="3530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CC"/>
                          </a:solidFill>
                          <a:latin typeface="Bookman Old Style" panose="02050604050505020204" pitchFamily="18" charset="0"/>
                        </a:rPr>
                        <a:t>$1,082.60</a:t>
                      </a:r>
                      <a:endParaRPr lang="en-US" sz="1400" b="1" dirty="0">
                        <a:solidFill>
                          <a:srgbClr val="FFFFFF"/>
                        </a:solidFill>
                        <a:latin typeface="Bookman Old Style" panose="02050604050505020204" pitchFamily="18" charset="0"/>
                      </a:endParaRPr>
                    </a:p>
                  </a:txBody>
                  <a:tcPr/>
                </a:tc>
                <a:tc>
                  <a:txBody>
                    <a:bodyPr/>
                    <a:lstStyle/>
                    <a:p>
                      <a:pPr algn="ctr"/>
                      <a:r>
                        <a:rPr lang="en-US" sz="1400" b="1" dirty="0">
                          <a:latin typeface="Bookman Old Style" panose="02050604050505020204" pitchFamily="18" charset="0"/>
                        </a:rPr>
                        <a:t>Change in take home pay</a:t>
                      </a:r>
                    </a:p>
                  </a:txBody>
                  <a:tcPr/>
                </a:tc>
                <a:tc>
                  <a:txBody>
                    <a:bodyPr/>
                    <a:lstStyle/>
                    <a:p>
                      <a:pPr algn="r"/>
                      <a:r>
                        <a:rPr lang="en-US" sz="1800" b="1" dirty="0">
                          <a:solidFill>
                            <a:srgbClr val="C00000"/>
                          </a:solidFill>
                          <a:latin typeface="Bookman Old Style" panose="02050604050505020204" pitchFamily="18" charset="0"/>
                        </a:rPr>
                        <a:t>-$1,082.60</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21560202"/>
      </p:ext>
    </p:extLst>
  </p:cSld>
  <p:clrMapOvr>
    <a:masterClrMapping/>
  </p:clrMapOvr>
  <p:transition spd="slow">
    <p:wipe/>
  </p:transition>
</p:sld>
</file>

<file path=ppt/slides/slide8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80245" name="Rectangle 146">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0246" name="Picture 148">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0247" name="Rectangle 150">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0248" name="Picture 152">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80249" name="Rectangle 154">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7" name="Rectangle 13"/>
          <p:cNvSpPr>
            <a:spLocks noGrp="1" noChangeArrowheads="1"/>
          </p:cNvSpPr>
          <p:nvPr>
            <p:ph type="title"/>
          </p:nvPr>
        </p:nvSpPr>
        <p:spPr>
          <a:xfrm>
            <a:off x="510240" y="2063262"/>
            <a:ext cx="2804460" cy="2661052"/>
          </a:xfrm>
        </p:spPr>
        <p:txBody>
          <a:bodyPr vert="horz" lIns="91440" tIns="45720" rIns="91440" bIns="45720" rtlCol="0" anchor="ctr">
            <a:normAutofit/>
          </a:bodyPr>
          <a:lstStyle/>
          <a:p>
            <a:pPr algn="r"/>
            <a:r>
              <a:rPr lang="en-US" sz="3200" b="1" dirty="0"/>
              <a:t>ENROLLMENT PACKET</a:t>
            </a:r>
            <a:endParaRPr lang="en-US" sz="3200" dirty="0"/>
          </a:p>
        </p:txBody>
      </p:sp>
      <p:graphicFrame>
        <p:nvGraphicFramePr>
          <p:cNvPr id="180250" name="Text Box 12">
            <a:extLst>
              <a:ext uri="{FF2B5EF4-FFF2-40B4-BE49-F238E27FC236}">
                <a16:creationId xmlns:a16="http://schemas.microsoft.com/office/drawing/2014/main" id="{9C72637E-360C-4ED4-B4D0-FB2D0081B125}"/>
              </a:ext>
            </a:extLst>
          </p:cNvPr>
          <p:cNvGraphicFramePr/>
          <p:nvPr>
            <p:extLst>
              <p:ext uri="{D42A27DB-BD31-4B8C-83A1-F6EECF244321}">
                <p14:modId xmlns:p14="http://schemas.microsoft.com/office/powerpoint/2010/main" val="3024148224"/>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61436770"/>
      </p:ext>
    </p:extLst>
  </p:cSld>
  <p:clrMapOvr>
    <a:masterClrMapping/>
  </p:clrMapOvr>
  <p:transition spd="slow">
    <p:wipe/>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
        <p:cNvGrpSpPr/>
        <p:nvPr/>
      </p:nvGrpSpPr>
      <p:grpSpPr>
        <a:xfrm>
          <a:off x="0" y="0"/>
          <a:ext cx="0" cy="0"/>
          <a:chOff x="0" y="0"/>
          <a:chExt cx="0" cy="0"/>
        </a:xfrm>
      </p:grpSpPr>
      <p:grpSp>
        <p:nvGrpSpPr>
          <p:cNvPr id="11266" name="Group 16"/>
          <p:cNvGrpSpPr>
            <a:grpSpLocks/>
          </p:cNvGrpSpPr>
          <p:nvPr/>
        </p:nvGrpSpPr>
        <p:grpSpPr bwMode="auto">
          <a:xfrm>
            <a:off x="-504825" y="-7069138"/>
            <a:ext cx="9144000" cy="19099213"/>
            <a:chOff x="0" y="12031"/>
            <a:chExt cx="5760" cy="12031"/>
          </a:xfrm>
        </p:grpSpPr>
        <p:sp>
          <p:nvSpPr>
            <p:cNvPr id="11297" name="Rectangle 4"/>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sp>
          <p:nvSpPr>
            <p:cNvPr id="11298" name="Rectangle 5"/>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grpSp>
      <p:grpSp>
        <p:nvGrpSpPr>
          <p:cNvPr id="11269" name="Group 29"/>
          <p:cNvGrpSpPr>
            <a:grpSpLocks/>
          </p:cNvGrpSpPr>
          <p:nvPr/>
        </p:nvGrpSpPr>
        <p:grpSpPr bwMode="auto">
          <a:xfrm>
            <a:off x="-504825" y="-7069138"/>
            <a:ext cx="9144000" cy="19099213"/>
            <a:chOff x="0" y="12031"/>
            <a:chExt cx="5760" cy="12031"/>
          </a:xfrm>
        </p:grpSpPr>
        <p:sp>
          <p:nvSpPr>
            <p:cNvPr id="11287" name="Rectangle 17"/>
            <p:cNvSpPr>
              <a:spLocks noChangeArrowheads="1"/>
            </p:cNvSpPr>
            <p:nvPr/>
          </p:nvSpPr>
          <p:spPr bwMode="auto">
            <a:xfrm>
              <a:off x="0" y="12031"/>
              <a:ext cx="5760" cy="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sp>
          <p:nvSpPr>
            <p:cNvPr id="11288" name="Rectangle 18"/>
            <p:cNvSpPr>
              <a:spLocks noChangeArrowheads="1"/>
            </p:cNvSpPr>
            <p:nvPr/>
          </p:nvSpPr>
          <p:spPr bwMode="auto">
            <a:xfrm>
              <a:off x="0" y="12031"/>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E7E6E6"/>
                </a:solidFill>
                <a:effectLst/>
                <a:uLnTx/>
                <a:uFillTx/>
                <a:latin typeface="Times New Roman" pitchFamily="18" charset="0"/>
                <a:ea typeface="+mn-ea"/>
                <a:cs typeface="+mn-cs"/>
              </a:endParaRPr>
            </a:p>
          </p:txBody>
        </p:sp>
      </p:grpSp>
      <p:sp>
        <p:nvSpPr>
          <p:cNvPr id="11272" name="Rectangle 30"/>
          <p:cNvSpPr>
            <a:spLocks noChangeArrowheads="1"/>
          </p:cNvSpPr>
          <p:nvPr/>
        </p:nvSpPr>
        <p:spPr bwMode="auto">
          <a:xfrm>
            <a:off x="762000" y="3505200"/>
            <a:ext cx="7848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marL="457200" marR="0" lvl="0" indent="-457200" algn="l" defTabSz="914400" rtl="0" eaLnBrk="1" fontAlgn="base" latinLnBrk="0" hangingPunct="1">
              <a:lnSpc>
                <a:spcPct val="100000"/>
              </a:lnSpc>
              <a:spcBef>
                <a:spcPct val="20000"/>
              </a:spcBef>
              <a:spcAft>
                <a:spcPct val="0"/>
              </a:spcAft>
              <a:buClrTx/>
              <a:buSzTx/>
              <a:buFontTx/>
              <a:buNone/>
              <a:tabLst/>
              <a:defRPr/>
            </a:pPr>
            <a:endParaRPr kumimoji="0" lang="en-US" altLang="en-US" sz="3200" b="1"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 name="TextBox 1"/>
          <p:cNvSpPr txBox="1"/>
          <p:nvPr/>
        </p:nvSpPr>
        <p:spPr>
          <a:xfrm>
            <a:off x="228600" y="2588774"/>
            <a:ext cx="7032625"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Beyond Your Benefits</a:t>
            </a:r>
          </a:p>
        </p:txBody>
      </p:sp>
      <p:pic>
        <p:nvPicPr>
          <p:cNvPr id="28674" name="Picture 2" descr="https://morphotrustcareers.silkroad.com/map_images/main/SiteGen/morphotrustext/Content/Uploads/Images/Employeebenefi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298" y="2716470"/>
            <a:ext cx="1983196" cy="1322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CBD92A4D-F15F-4DF0-B32E-D70B983C78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5011095"/>
            <a:ext cx="4907086" cy="1743307"/>
          </a:xfrm>
          <a:prstGeom prst="rect">
            <a:avLst/>
          </a:prstGeom>
        </p:spPr>
      </p:pic>
    </p:spTree>
    <p:extLst>
      <p:ext uri="{BB962C8B-B14F-4D97-AF65-F5344CB8AC3E}">
        <p14:creationId xmlns:p14="http://schemas.microsoft.com/office/powerpoint/2010/main" val="184933975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Picture 78">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1" name="Rectangle 80">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5" name="Picture 84">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pic>
        <p:nvPicPr>
          <p:cNvPr id="31752" name="Picture 8" descr="http://www.agcmass.org/agc/cache/file/CD5D0DBE-5056-A830-8C636C60116C5F2B_me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424" y="1970240"/>
            <a:ext cx="2518858" cy="1952114"/>
          </a:xfrm>
          <a:prstGeom prst="rect">
            <a:avLst/>
          </a:prstGeom>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0240" y="753228"/>
            <a:ext cx="5315664" cy="1080938"/>
          </a:xfrm>
        </p:spPr>
        <p:txBody>
          <a:bodyPr>
            <a:normAutofit/>
          </a:bodyPr>
          <a:lstStyle/>
          <a:p>
            <a:r>
              <a:rPr lang="en-US" b="1" dirty="0">
                <a:latin typeface="Bookman Old Style" panose="02050604050505020204" pitchFamily="18" charset="0"/>
              </a:rPr>
              <a:t>Sick Leave</a:t>
            </a:r>
          </a:p>
        </p:txBody>
      </p:sp>
      <p:sp>
        <p:nvSpPr>
          <p:cNvPr id="3" name="Content Placeholder 2"/>
          <p:cNvSpPr>
            <a:spLocks noGrp="1"/>
          </p:cNvSpPr>
          <p:nvPr>
            <p:ph idx="1"/>
          </p:nvPr>
        </p:nvSpPr>
        <p:spPr>
          <a:xfrm>
            <a:off x="152400" y="2336873"/>
            <a:ext cx="5175249" cy="3599316"/>
          </a:xfrm>
        </p:spPr>
        <p:txBody>
          <a:bodyPr>
            <a:normAutofit/>
          </a:bodyPr>
          <a:lstStyle/>
          <a:p>
            <a:pPr marL="0" indent="0">
              <a:buNone/>
            </a:pPr>
            <a:r>
              <a:rPr lang="en-US" sz="1600" b="1" dirty="0">
                <a:latin typeface="Bookman Old Style" panose="02050604050505020204" pitchFamily="18" charset="0"/>
              </a:rPr>
              <a:t>Available for use with first day of employment</a:t>
            </a:r>
          </a:p>
          <a:p>
            <a:pPr marL="457200" lvl="1" indent="0">
              <a:buNone/>
            </a:pPr>
            <a:endParaRPr lang="en-US" sz="1700" dirty="0">
              <a:latin typeface="Bookman Old Style" panose="02050604050505020204" pitchFamily="18" charset="0"/>
            </a:endParaRPr>
          </a:p>
          <a:p>
            <a:pPr lvl="1"/>
            <a:r>
              <a:rPr lang="en-US" sz="2400" dirty="0">
                <a:latin typeface="Bookman Old Style" panose="02050604050505020204" pitchFamily="18" charset="0"/>
              </a:rPr>
              <a:t>5 hours per pay period</a:t>
            </a:r>
          </a:p>
          <a:p>
            <a:pPr marL="457200" lvl="1" indent="0">
              <a:buNone/>
            </a:pPr>
            <a:endParaRPr lang="en-US" sz="2400" dirty="0">
              <a:latin typeface="Bookman Old Style" panose="02050604050505020204" pitchFamily="18" charset="0"/>
            </a:endParaRPr>
          </a:p>
          <a:p>
            <a:pPr lvl="1"/>
            <a:r>
              <a:rPr lang="en-US" sz="2400" dirty="0">
                <a:latin typeface="Bookman Old Style" panose="02050604050505020204" pitchFamily="18" charset="0"/>
              </a:rPr>
              <a:t>Return to work slip is required if out for three (3) or more consecutive days</a:t>
            </a:r>
          </a:p>
        </p:txBody>
      </p:sp>
      <p:sp>
        <p:nvSpPr>
          <p:cNvPr id="4" name="TextBox 3">
            <a:extLst>
              <a:ext uri="{FF2B5EF4-FFF2-40B4-BE49-F238E27FC236}">
                <a16:creationId xmlns:a16="http://schemas.microsoft.com/office/drawing/2014/main" id="{0E5FC176-A5AE-4D0C-ACF1-81277B401481}"/>
              </a:ext>
            </a:extLst>
          </p:cNvPr>
          <p:cNvSpPr txBox="1"/>
          <p:nvPr/>
        </p:nvSpPr>
        <p:spPr>
          <a:xfrm>
            <a:off x="5477786" y="4254854"/>
            <a:ext cx="3511551" cy="2185214"/>
          </a:xfrm>
          <a:prstGeom prst="rect">
            <a:avLst/>
          </a:prstGeom>
          <a:noFill/>
        </p:spPr>
        <p:txBody>
          <a:bodyPr wrap="square" rtlCol="0">
            <a:spAutoFit/>
          </a:bodyPr>
          <a:lstStyle/>
          <a:p>
            <a:pPr lvl="1"/>
            <a:r>
              <a:rPr lang="en-US" sz="1700" b="1" dirty="0">
                <a:solidFill>
                  <a:schemeClr val="bg2"/>
                </a:solidFill>
                <a:latin typeface="Bookman Old Style" panose="02050604050505020204" pitchFamily="18" charset="0"/>
              </a:rPr>
              <a:t>Sick Leave Donation-</a:t>
            </a:r>
          </a:p>
          <a:p>
            <a:pPr lvl="1"/>
            <a:endParaRPr lang="en-US" sz="1700" dirty="0">
              <a:solidFill>
                <a:schemeClr val="bg2"/>
              </a:solidFill>
              <a:latin typeface="Bookman Old Style" panose="02050604050505020204" pitchFamily="18" charset="0"/>
            </a:endParaRPr>
          </a:p>
          <a:p>
            <a:pPr lvl="1" algn="ctr"/>
            <a:r>
              <a:rPr lang="en-US" sz="1700" b="1" dirty="0">
                <a:solidFill>
                  <a:schemeClr val="bg2"/>
                </a:solidFill>
                <a:latin typeface="Bookman Old Style" panose="02050604050505020204" pitchFamily="18" charset="0"/>
              </a:rPr>
              <a:t>Employees with a sick leave balance of at least 130 hours may donate a maximum of 24 hours to employees requesting donated leave.</a:t>
            </a:r>
          </a:p>
        </p:txBody>
      </p:sp>
    </p:spTree>
    <p:extLst>
      <p:ext uri="{BB962C8B-B14F-4D97-AF65-F5344CB8AC3E}">
        <p14:creationId xmlns:p14="http://schemas.microsoft.com/office/powerpoint/2010/main" val="2245167972"/>
      </p:ext>
    </p:extLst>
  </p:cSld>
  <p:clrMapOvr>
    <a:masterClrMapping/>
  </p:clrMapOvr>
  <p:transition spd="slow">
    <p:wipe/>
  </p:transition>
</p:sld>
</file>

<file path=ppt/slides/slide90.xml><?xml version="1.0" encoding="utf-8"?>
<p:sld xmlns:a="http://schemas.openxmlformats.org/drawingml/2006/main" xmlns:r="http://schemas.openxmlformats.org/officeDocument/2006/relationships" xmlns:p="http://schemas.openxmlformats.org/presentationml/2006/main" showMasterPhAnim="0">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5FD8743C-1783-4FB1-8E50-F0FC3ED873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73" name="Rectangle 72">
              <a:extLst>
                <a:ext uri="{FF2B5EF4-FFF2-40B4-BE49-F238E27FC236}">
                  <a16:creationId xmlns:a16="http://schemas.microsoft.com/office/drawing/2014/main" id="{2AEC1695-FF49-476A-B04F-CA62645076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74" name="Picture 73">
              <a:extLst>
                <a:ext uri="{FF2B5EF4-FFF2-40B4-BE49-F238E27FC236}">
                  <a16:creationId xmlns:a16="http://schemas.microsoft.com/office/drawing/2014/main" id="{E22257D9-F0E6-44D6-B8F2-B0059A2B36B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76" name="Rectangle 75">
            <a:extLst>
              <a:ext uri="{FF2B5EF4-FFF2-40B4-BE49-F238E27FC236}">
                <a16:creationId xmlns:a16="http://schemas.microsoft.com/office/drawing/2014/main" id="{320AC2FD-9C9F-4609-914D-6112A3185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6392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8" name="Picture 77">
            <a:extLst>
              <a:ext uri="{FF2B5EF4-FFF2-40B4-BE49-F238E27FC236}">
                <a16:creationId xmlns:a16="http://schemas.microsoft.com/office/drawing/2014/main" id="{4CC5A3D5-3BFE-47FD-80E4-9076ECAF54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3771900" cy="202738"/>
          </a:xfrm>
          <a:prstGeom prst="rect">
            <a:avLst/>
          </a:prstGeom>
        </p:spPr>
      </p:pic>
      <p:sp>
        <p:nvSpPr>
          <p:cNvPr id="80" name="Rectangle 79">
            <a:extLst>
              <a:ext uri="{FF2B5EF4-FFF2-40B4-BE49-F238E27FC236}">
                <a16:creationId xmlns:a16="http://schemas.microsoft.com/office/drawing/2014/main" id="{87E45DA9-7D26-4B39-8D40-6DBA171A1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6897" y="488844"/>
            <a:ext cx="2533558" cy="3526040"/>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4" name="Picture 3">
            <a:extLst>
              <a:ext uri="{FF2B5EF4-FFF2-40B4-BE49-F238E27FC236}">
                <a16:creationId xmlns:a16="http://schemas.microsoft.com/office/drawing/2014/main" id="{4D1BB65A-3DE9-4E8A-8ACC-AC6063F3E569}"/>
              </a:ext>
            </a:extLst>
          </p:cNvPr>
          <p:cNvPicPr>
            <a:picLocks noChangeAspect="1"/>
          </p:cNvPicPr>
          <p:nvPr/>
        </p:nvPicPr>
        <p:blipFill>
          <a:blip r:embed="rId4"/>
          <a:stretch>
            <a:fillRect/>
          </a:stretch>
        </p:blipFill>
        <p:spPr>
          <a:xfrm>
            <a:off x="4207455" y="1204400"/>
            <a:ext cx="2292349" cy="2083953"/>
          </a:xfrm>
          <a:prstGeom prst="rect">
            <a:avLst/>
          </a:prstGeom>
        </p:spPr>
      </p:pic>
      <p:sp>
        <p:nvSpPr>
          <p:cNvPr id="82" name="Rectangle 81">
            <a:extLst>
              <a:ext uri="{FF2B5EF4-FFF2-40B4-BE49-F238E27FC236}">
                <a16:creationId xmlns:a16="http://schemas.microsoft.com/office/drawing/2014/main" id="{38FCB955-9576-4C78-BABF-20937A9D1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5759" y="488844"/>
            <a:ext cx="2054767" cy="248087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4" name="Rectangle 83">
            <a:extLst>
              <a:ext uri="{FF2B5EF4-FFF2-40B4-BE49-F238E27FC236}">
                <a16:creationId xmlns:a16="http://schemas.microsoft.com/office/drawing/2014/main" id="{56CCD1EB-9408-4CB6-AE2C-F4910716A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86898" y="4169238"/>
            <a:ext cx="2533558" cy="220937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86" name="Rectangle 85">
            <a:extLst>
              <a:ext uri="{FF2B5EF4-FFF2-40B4-BE49-F238E27FC236}">
                <a16:creationId xmlns:a16="http://schemas.microsoft.com/office/drawing/2014/main" id="{1276A3BD-889E-43C9-988C-DE6A00B69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5760" y="3130583"/>
            <a:ext cx="2054767" cy="3248034"/>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pic>
        <p:nvPicPr>
          <p:cNvPr id="3" name="Picture 2">
            <a:extLst>
              <a:ext uri="{FF2B5EF4-FFF2-40B4-BE49-F238E27FC236}">
                <a16:creationId xmlns:a16="http://schemas.microsoft.com/office/drawing/2014/main" id="{61DAB03B-43CC-48BF-9668-48B526D40FC3}"/>
              </a:ext>
            </a:extLst>
          </p:cNvPr>
          <p:cNvPicPr>
            <a:picLocks noChangeAspect="1"/>
          </p:cNvPicPr>
          <p:nvPr/>
        </p:nvPicPr>
        <p:blipFill>
          <a:blip r:embed="rId5"/>
          <a:stretch>
            <a:fillRect/>
          </a:stretch>
        </p:blipFill>
        <p:spPr>
          <a:xfrm>
            <a:off x="6836304" y="4553865"/>
            <a:ext cx="1838712" cy="385923"/>
          </a:xfrm>
          <a:prstGeom prst="rect">
            <a:avLst/>
          </a:prstGeom>
        </p:spPr>
      </p:pic>
      <p:sp>
        <p:nvSpPr>
          <p:cNvPr id="331779" name="Rectangle 3"/>
          <p:cNvSpPr>
            <a:spLocks noGrp="1" noChangeArrowheads="1"/>
          </p:cNvSpPr>
          <p:nvPr>
            <p:ph idx="1"/>
          </p:nvPr>
        </p:nvSpPr>
        <p:spPr>
          <a:xfrm>
            <a:off x="118334" y="3400240"/>
            <a:ext cx="3767866" cy="1153625"/>
          </a:xfrm>
        </p:spPr>
        <p:txBody>
          <a:bodyPr>
            <a:normAutofit/>
          </a:bodyPr>
          <a:lstStyle/>
          <a:p>
            <a:pPr marL="0" indent="0" algn="ctr" eaLnBrk="1" hangingPunct="1">
              <a:buNone/>
            </a:pPr>
            <a:r>
              <a:rPr lang="en-US" sz="1800" dirty="0">
                <a:latin typeface="Bookman Old Style" panose="02050604050505020204" pitchFamily="18" charset="0"/>
              </a:rPr>
              <a:t>Annual fundraising drive in September of each year by Oklahoma City employees that benefits local charities</a:t>
            </a:r>
          </a:p>
          <a:p>
            <a:pPr algn="ctr" eaLnBrk="1" hangingPunct="1"/>
            <a:endParaRPr lang="en-US" sz="1800" dirty="0">
              <a:latin typeface="Bookman Old Style" panose="02050604050505020204" pitchFamily="18" charset="0"/>
            </a:endParaRPr>
          </a:p>
          <a:p>
            <a:pPr marL="0" indent="0" algn="ctr" eaLnBrk="1" hangingPunct="1">
              <a:buNone/>
            </a:pPr>
            <a:endParaRPr lang="en-US" sz="1400" dirty="0">
              <a:latin typeface="Bookman Old Style" panose="02050604050505020204" pitchFamily="18" charset="0"/>
            </a:endParaRPr>
          </a:p>
        </p:txBody>
      </p:sp>
      <p:sp>
        <p:nvSpPr>
          <p:cNvPr id="2" name="Rectangle 1">
            <a:extLst>
              <a:ext uri="{FF2B5EF4-FFF2-40B4-BE49-F238E27FC236}">
                <a16:creationId xmlns:a16="http://schemas.microsoft.com/office/drawing/2014/main" id="{DBDB1A25-6F78-4FA2-98DB-E8DB59C99913}"/>
              </a:ext>
            </a:extLst>
          </p:cNvPr>
          <p:cNvSpPr/>
          <p:nvPr/>
        </p:nvSpPr>
        <p:spPr>
          <a:xfrm>
            <a:off x="0" y="652501"/>
            <a:ext cx="3725805" cy="1077218"/>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Municipal Employees </a:t>
            </a:r>
            <a:r>
              <a:rPr kumimoji="0" lang="en-US" sz="20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Charitable Contribution Campaign</a:t>
            </a:r>
            <a:endParaRPr kumimoji="0" lang="en-US" sz="24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5" name="Rectangle 4">
            <a:extLst>
              <a:ext uri="{FF2B5EF4-FFF2-40B4-BE49-F238E27FC236}">
                <a16:creationId xmlns:a16="http://schemas.microsoft.com/office/drawing/2014/main" id="{11D74996-6F2E-45FB-901F-C3CDAB4EE3D6}"/>
              </a:ext>
            </a:extLst>
          </p:cNvPr>
          <p:cNvSpPr/>
          <p:nvPr/>
        </p:nvSpPr>
        <p:spPr>
          <a:xfrm>
            <a:off x="6686342" y="3961996"/>
            <a:ext cx="2133600" cy="1015663"/>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9D360E"/>
                </a:solidFill>
                <a:effectLst/>
                <a:uLnTx/>
                <a:uFillTx/>
                <a:latin typeface="Bookman Old Style" panose="02050604050505020204" pitchFamily="18" charset="0"/>
                <a:ea typeface="+mn-ea"/>
                <a:cs typeface="+mn-cs"/>
              </a:rPr>
              <a:t>The choice to contribute is voluntary</a:t>
            </a:r>
          </a:p>
        </p:txBody>
      </p:sp>
      <p:sp>
        <p:nvSpPr>
          <p:cNvPr id="6" name="Rectangle 5">
            <a:extLst>
              <a:ext uri="{FF2B5EF4-FFF2-40B4-BE49-F238E27FC236}">
                <a16:creationId xmlns:a16="http://schemas.microsoft.com/office/drawing/2014/main" id="{E35C96ED-56F8-4652-9B1A-78E4670F8EA7}"/>
              </a:ext>
            </a:extLst>
          </p:cNvPr>
          <p:cNvSpPr/>
          <p:nvPr/>
        </p:nvSpPr>
        <p:spPr>
          <a:xfrm>
            <a:off x="6719538" y="1218871"/>
            <a:ext cx="1988674"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You may select a $2.00 per pay period minimum payroll contribution</a:t>
            </a:r>
            <a:endParaRPr kumimoji="0" lang="en-US" sz="36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7" name="Rectangle 6">
            <a:extLst>
              <a:ext uri="{FF2B5EF4-FFF2-40B4-BE49-F238E27FC236}">
                <a16:creationId xmlns:a16="http://schemas.microsoft.com/office/drawing/2014/main" id="{269F5428-CE93-4E27-9D97-2C0B7E490EA9}"/>
              </a:ext>
            </a:extLst>
          </p:cNvPr>
          <p:cNvSpPr/>
          <p:nvPr/>
        </p:nvSpPr>
        <p:spPr>
          <a:xfrm>
            <a:off x="4156875" y="4939788"/>
            <a:ext cx="2393508" cy="286232"/>
          </a:xfrm>
          <a:prstGeom prst="rect">
            <a:avLst/>
          </a:prstGeom>
        </p:spPr>
        <p:txBody>
          <a:bodyPr wrap="square">
            <a:spAutoFit/>
          </a:bodyPr>
          <a:lstStyle/>
          <a:p>
            <a:pPr marL="0" marR="0" lvl="0" indent="0" algn="ctr" defTabSz="914400" rtl="0" eaLnBrk="1" fontAlgn="auto" latinLnBrk="0" hangingPunct="1">
              <a:lnSpc>
                <a:spcPct val="90000"/>
              </a:lnSpc>
              <a:spcBef>
                <a:spcPts val="50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A one-time contribution</a:t>
            </a:r>
          </a:p>
        </p:txBody>
      </p:sp>
    </p:spTree>
    <p:extLst>
      <p:ext uri="{BB962C8B-B14F-4D97-AF65-F5344CB8AC3E}">
        <p14:creationId xmlns:p14="http://schemas.microsoft.com/office/powerpoint/2010/main" val="1455543844"/>
      </p:ext>
    </p:extLst>
  </p:cSld>
  <p:clrMapOvr>
    <a:masterClrMapping/>
  </p:clrMapOvr>
  <p:transition spd="slow">
    <p:wipe/>
  </p:transition>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381000"/>
            <a:ext cx="6172200" cy="1371600"/>
          </a:xfrm>
        </p:spPr>
        <p:txBody>
          <a:bodyPr/>
          <a:lstStyle/>
          <a:p>
            <a:pPr eaLnBrk="1" hangingPunct="1"/>
            <a:r>
              <a:rPr lang="en-US" sz="2800" b="1" dirty="0">
                <a:solidFill>
                  <a:srgbClr val="FFFFFF"/>
                </a:solidFill>
                <a:latin typeface="Bookman Old Style" panose="02050604050505020204" pitchFamily="18" charset="0"/>
              </a:rPr>
              <a:t>Municipal Employees Charitable Contribution Campaign</a:t>
            </a:r>
          </a:p>
        </p:txBody>
      </p:sp>
      <p:sp>
        <p:nvSpPr>
          <p:cNvPr id="332803" name="Rectangle 3"/>
          <p:cNvSpPr>
            <a:spLocks noGrp="1" noChangeArrowheads="1"/>
          </p:cNvSpPr>
          <p:nvPr>
            <p:ph idx="1"/>
          </p:nvPr>
        </p:nvSpPr>
        <p:spPr>
          <a:xfrm>
            <a:off x="3886200" y="2986087"/>
            <a:ext cx="4572000" cy="1613520"/>
          </a:xfrm>
        </p:spPr>
        <p:txBody>
          <a:bodyPr>
            <a:normAutofit/>
          </a:bodyPr>
          <a:lstStyle/>
          <a:p>
            <a:pPr marL="0" indent="0" algn="ctr">
              <a:buNone/>
            </a:pPr>
            <a:r>
              <a:rPr lang="en-US" dirty="0">
                <a:solidFill>
                  <a:srgbClr val="00B0F0"/>
                </a:solidFill>
                <a:latin typeface="Bookman Old Style" panose="02050604050505020204" pitchFamily="18" charset="0"/>
              </a:rPr>
              <a:t>Supports 50 non-profit organizations that meet health and human service needs of the community.</a:t>
            </a:r>
          </a:p>
          <a:p>
            <a:pPr marL="457200" lvl="1" indent="0" algn="ctr" eaLnBrk="1" hangingPunct="1">
              <a:lnSpc>
                <a:spcPct val="90000"/>
              </a:lnSpc>
              <a:buNone/>
            </a:pPr>
            <a:endParaRPr lang="en-US" sz="1600" dirty="0">
              <a:solidFill>
                <a:srgbClr val="FFFFFF"/>
              </a:solidFill>
              <a:latin typeface="Bookman Old Style" panose="02050604050505020204" pitchFamily="18" charset="0"/>
            </a:endParaRPr>
          </a:p>
          <a:p>
            <a:pPr lvl="1" algn="ctr" eaLnBrk="1" hangingPunct="1">
              <a:lnSpc>
                <a:spcPct val="90000"/>
              </a:lnSpc>
            </a:pPr>
            <a:endParaRPr lang="en-US" sz="1600" dirty="0">
              <a:solidFill>
                <a:srgbClr val="FFFFFF"/>
              </a:solidFill>
              <a:latin typeface="Bookman Old Style" panose="02050604050505020204" pitchFamily="18" charset="0"/>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735492"/>
            <a:ext cx="1143000" cy="104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descr="\\ci.okc\okc\RedirectSmall2\jason.long\My Pictures\United Way.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15" y="3048000"/>
            <a:ext cx="2784476" cy="1489695"/>
          </a:xfrm>
          <a:prstGeom prst="rect">
            <a:avLst/>
          </a:prstGeom>
          <a:noFill/>
          <a:extLst>
            <a:ext uri="{909E8E84-426E-40DD-AFC4-6F175D3DCCD1}">
              <a14:hiddenFill xmlns:a14="http://schemas.microsoft.com/office/drawing/2010/main">
                <a:solidFill>
                  <a:srgbClr val="FFFFFF"/>
                </a:solidFill>
              </a14:hiddenFill>
            </a:ext>
          </a:extLst>
        </p:spPr>
      </p:pic>
      <p:pic>
        <p:nvPicPr>
          <p:cNvPr id="22532" name="Picture 4" descr="\\ci.okc\okc\RedirectSmall2\jason.long\My Pictures\Allied Arts.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4876800"/>
            <a:ext cx="2458831" cy="12239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0616" y="4777312"/>
            <a:ext cx="4800600" cy="181588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4BAF73">
                    <a:lumMod val="60000"/>
                    <a:lumOff val="40000"/>
                  </a:srgbClr>
                </a:solidFill>
                <a:effectLst/>
                <a:uLnTx/>
                <a:uFillTx/>
                <a:latin typeface="Bookman Old Style" panose="02050604050505020204" pitchFamily="18" charset="0"/>
                <a:ea typeface="+mn-ea"/>
                <a:cs typeface="+mn-cs"/>
              </a:rPr>
              <a:t>The Allied Arts supports 20 metro area arts organizations and their artists who help shape and enhance our cultural landscape. At well over 4,000 artists, Allied Arts represents one of the largest artist communities in the country.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endParaRPr>
          </a:p>
        </p:txBody>
      </p:sp>
      <p:sp>
        <p:nvSpPr>
          <p:cNvPr id="4" name="TextBox 3">
            <a:extLst>
              <a:ext uri="{FF2B5EF4-FFF2-40B4-BE49-F238E27FC236}">
                <a16:creationId xmlns:a16="http://schemas.microsoft.com/office/drawing/2014/main" id="{7BFD7699-00D1-4D08-B86F-359864AADB72}"/>
              </a:ext>
            </a:extLst>
          </p:cNvPr>
          <p:cNvSpPr txBox="1"/>
          <p:nvPr/>
        </p:nvSpPr>
        <p:spPr>
          <a:xfrm>
            <a:off x="152400" y="2133382"/>
            <a:ext cx="8763000" cy="6463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When renewed during the Heart of the City campaign, contributions may be allotted to the charities of your choice.</a:t>
            </a:r>
          </a:p>
        </p:txBody>
      </p:sp>
    </p:spTree>
    <p:extLst>
      <p:ext uri="{BB962C8B-B14F-4D97-AF65-F5344CB8AC3E}">
        <p14:creationId xmlns:p14="http://schemas.microsoft.com/office/powerpoint/2010/main" val="2918229616"/>
      </p:ext>
    </p:extLst>
  </p:cSld>
  <p:clrMapOvr>
    <a:masterClrMapping/>
  </p:clrMapOvr>
  <p:transition spd="slow">
    <p:wipe/>
  </p:transition>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3" name="Rectangle 3"/>
          <p:cNvSpPr>
            <a:spLocks noGrp="1" noChangeArrowheads="1"/>
          </p:cNvSpPr>
          <p:nvPr>
            <p:ph idx="1"/>
          </p:nvPr>
        </p:nvSpPr>
        <p:spPr>
          <a:xfrm>
            <a:off x="685800" y="2438400"/>
            <a:ext cx="4876800" cy="1371600"/>
          </a:xfrm>
        </p:spPr>
        <p:txBody>
          <a:bodyPr/>
          <a:lstStyle/>
          <a:p>
            <a:pPr marL="0" indent="0" algn="ctr" eaLnBrk="1" hangingPunct="1">
              <a:lnSpc>
                <a:spcPct val="90000"/>
              </a:lnSpc>
              <a:buNone/>
            </a:pPr>
            <a:r>
              <a:rPr lang="en-US" sz="1800" dirty="0">
                <a:solidFill>
                  <a:srgbClr val="FFFFFF"/>
                </a:solidFill>
                <a:latin typeface="Bookman Old Style" panose="02050604050505020204" pitchFamily="18" charset="0"/>
              </a:rPr>
              <a:t>Represents 17 health agencies that provide research, programs and services to prevent, manage and cure chronic and life-threatening health conditions.</a:t>
            </a:r>
          </a:p>
          <a:p>
            <a:pPr marL="0" indent="0" eaLnBrk="1" hangingPunct="1">
              <a:lnSpc>
                <a:spcPct val="90000"/>
              </a:lnSpc>
              <a:buNone/>
            </a:pPr>
            <a:endParaRPr lang="en-US" sz="1800" dirty="0">
              <a:solidFill>
                <a:srgbClr val="FFFFFF"/>
              </a:solidFill>
              <a:latin typeface="Bookman Old Style" panose="02050604050505020204" pitchFamily="18" charset="0"/>
            </a:endParaRPr>
          </a:p>
          <a:p>
            <a:pPr marL="0" indent="0" eaLnBrk="1" hangingPunct="1">
              <a:lnSpc>
                <a:spcPct val="90000"/>
              </a:lnSpc>
              <a:buNone/>
            </a:pPr>
            <a:endParaRPr lang="en-US" sz="1600" dirty="0">
              <a:solidFill>
                <a:srgbClr val="FFFFFF"/>
              </a:solidFill>
              <a:latin typeface="Bookman Old Style" panose="02050604050505020204" pitchFamily="18"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286000"/>
            <a:ext cx="2476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34" y="4010090"/>
            <a:ext cx="3025366" cy="2085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14800" y="4572000"/>
            <a:ext cx="4343400"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Bookman Old Style" panose="02050604050505020204" pitchFamily="18" charset="0"/>
                <a:ea typeface="+mn-ea"/>
                <a:cs typeface="+mn-cs"/>
              </a:rPr>
              <a:t>Regional Food Bank provides enough food to feed more than 90,000 hungry Oklahomans each week.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Bookman Old Style" panose="02050604050505020204" pitchFamily="18" charset="0"/>
              <a:ea typeface="+mn-ea"/>
              <a:cs typeface="+mn-cs"/>
            </a:endParaRPr>
          </a:p>
        </p:txBody>
      </p:sp>
      <p:pic>
        <p:nvPicPr>
          <p:cNvPr id="2" name="Picture 1">
            <a:extLst>
              <a:ext uri="{FF2B5EF4-FFF2-40B4-BE49-F238E27FC236}">
                <a16:creationId xmlns:a16="http://schemas.microsoft.com/office/drawing/2014/main" id="{9E5C0DA8-EDA0-42B6-9414-51001D39012B}"/>
              </a:ext>
            </a:extLst>
          </p:cNvPr>
          <p:cNvPicPr>
            <a:picLocks noChangeAspect="1"/>
          </p:cNvPicPr>
          <p:nvPr/>
        </p:nvPicPr>
        <p:blipFill>
          <a:blip r:embed="rId5"/>
          <a:stretch>
            <a:fillRect/>
          </a:stretch>
        </p:blipFill>
        <p:spPr>
          <a:xfrm>
            <a:off x="7848600" y="762087"/>
            <a:ext cx="1140051" cy="1036410"/>
          </a:xfrm>
          <a:prstGeom prst="rect">
            <a:avLst/>
          </a:prstGeom>
        </p:spPr>
      </p:pic>
      <p:pic>
        <p:nvPicPr>
          <p:cNvPr id="5" name="Picture 4">
            <a:extLst>
              <a:ext uri="{FF2B5EF4-FFF2-40B4-BE49-F238E27FC236}">
                <a16:creationId xmlns:a16="http://schemas.microsoft.com/office/drawing/2014/main" id="{4D374CFE-F0C8-45FA-ACB6-EA5D1E058A06}"/>
              </a:ext>
            </a:extLst>
          </p:cNvPr>
          <p:cNvPicPr>
            <a:picLocks noChangeAspect="1"/>
          </p:cNvPicPr>
          <p:nvPr/>
        </p:nvPicPr>
        <p:blipFill>
          <a:blip r:embed="rId6"/>
          <a:stretch>
            <a:fillRect/>
          </a:stretch>
        </p:blipFill>
        <p:spPr>
          <a:xfrm>
            <a:off x="76200" y="426778"/>
            <a:ext cx="6535478" cy="1371719"/>
          </a:xfrm>
          <a:prstGeom prst="rect">
            <a:avLst/>
          </a:prstGeom>
        </p:spPr>
      </p:pic>
    </p:spTree>
    <p:extLst>
      <p:ext uri="{BB962C8B-B14F-4D97-AF65-F5344CB8AC3E}">
        <p14:creationId xmlns:p14="http://schemas.microsoft.com/office/powerpoint/2010/main" val="1025817760"/>
      </p:ext>
    </p:extLst>
  </p:cSld>
  <p:clrMapOvr>
    <a:masterClrMapping/>
  </p:clrMapOvr>
  <p:transition spd="slow">
    <p:wipe/>
  </p:transition>
</p:sld>
</file>

<file path=ppt/slides/slide9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7" name="Picture 136">
            <a:extLst>
              <a:ext uri="{FF2B5EF4-FFF2-40B4-BE49-F238E27FC236}">
                <a16:creationId xmlns:a16="http://schemas.microsoft.com/office/drawing/2014/main" id="{785DE991-651A-4067-9345-3545914532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4242851"/>
            <a:ext cx="6726063" cy="275942"/>
          </a:xfrm>
          <a:prstGeom prst="rect">
            <a:avLst/>
          </a:prstGeom>
        </p:spPr>
      </p:pic>
      <p:pic>
        <p:nvPicPr>
          <p:cNvPr id="139" name="Picture 138">
            <a:extLst>
              <a:ext uri="{FF2B5EF4-FFF2-40B4-BE49-F238E27FC236}">
                <a16:creationId xmlns:a16="http://schemas.microsoft.com/office/drawing/2014/main" id="{B1A7D09E-FC38-41AC-AD2B-A9DCCFCBE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141" name="Rectangle 140">
            <a:extLst>
              <a:ext uri="{FF2B5EF4-FFF2-40B4-BE49-F238E27FC236}">
                <a16:creationId xmlns:a16="http://schemas.microsoft.com/office/drawing/2014/main" id="{3717E301-9A1C-441F-BCE3-A7978A1C3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6726063"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Rectangle 142">
            <a:extLst>
              <a:ext uri="{FF2B5EF4-FFF2-40B4-BE49-F238E27FC236}">
                <a16:creationId xmlns:a16="http://schemas.microsoft.com/office/drawing/2014/main" id="{4C92FBE1-7876-42B4-BB11-46FF68221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5" name="Group 144">
            <a:extLst>
              <a:ext uri="{FF2B5EF4-FFF2-40B4-BE49-F238E27FC236}">
                <a16:creationId xmlns:a16="http://schemas.microsoft.com/office/drawing/2014/main" id="{4C7E708D-45DA-4CB6-811B-A0C9DB917D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46" name="Rectangle 145">
              <a:extLst>
                <a:ext uri="{FF2B5EF4-FFF2-40B4-BE49-F238E27FC236}">
                  <a16:creationId xmlns:a16="http://schemas.microsoft.com/office/drawing/2014/main" id="{FEE1D68B-DE71-4E13-91FF-5F0D86B4B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7" name="Picture 146">
              <a:extLst>
                <a:ext uri="{FF2B5EF4-FFF2-40B4-BE49-F238E27FC236}">
                  <a16:creationId xmlns:a16="http://schemas.microsoft.com/office/drawing/2014/main" id="{22AEA008-3C62-4CAA-801A-612B2C9140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149" name="Rectangle 148">
            <a:extLst>
              <a:ext uri="{FF2B5EF4-FFF2-40B4-BE49-F238E27FC236}">
                <a16:creationId xmlns:a16="http://schemas.microsoft.com/office/drawing/2014/main" id="{8BDBFFC4-DA11-4286-BAD2-13798534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40981"/>
            <a:ext cx="6726063"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6019" name="Picture 5" descr="\\Red\pers-benefits\New Employee Orientation\Orientation Presentations\noticeofhealthlaws.jpg"/>
          <p:cNvPicPr>
            <a:picLocks noChangeAspect="1" noChangeArrowheads="1"/>
          </p:cNvPicPr>
          <p:nvPr/>
        </p:nvPicPr>
        <p:blipFill>
          <a:blip r:embed="rId6" cstate="print"/>
          <a:srcRect t="1733" b="4332"/>
          <a:stretch>
            <a:fillRect/>
          </a:stretch>
        </p:blipFill>
        <p:spPr bwMode="auto">
          <a:xfrm>
            <a:off x="762000" y="650519"/>
            <a:ext cx="2929404" cy="2884034"/>
          </a:xfrm>
          <a:prstGeom prst="rect">
            <a:avLst/>
          </a:prstGeom>
          <a:noFill/>
          <a:ln>
            <a:noFill/>
          </a:ln>
          <a:effectLst>
            <a:outerShdw blurRad="76200" dist="63500" dir="5040000" algn="tl" rotWithShape="0">
              <a:srgbClr val="000000">
                <a:alpha val="41000"/>
              </a:srgbClr>
            </a:outerShdw>
          </a:effectLst>
        </p:spPr>
      </p:pic>
      <p:sp>
        <p:nvSpPr>
          <p:cNvPr id="151" name="Rectangle 150">
            <a:extLst>
              <a:ext uri="{FF2B5EF4-FFF2-40B4-BE49-F238E27FC236}">
                <a16:creationId xmlns:a16="http://schemas.microsoft.com/office/drawing/2014/main" id="{156C27C7-678B-4ED3-9B3D-3D3029CBF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4340981"/>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Rectangle 152">
            <a:extLst>
              <a:ext uri="{FF2B5EF4-FFF2-40B4-BE49-F238E27FC236}">
                <a16:creationId xmlns:a16="http://schemas.microsoft.com/office/drawing/2014/main" id="{EC6E33E8-C97E-4AB7-8165-99CF2704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93754"/>
            <a:ext cx="6726063"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a:extLst>
              <a:ext uri="{FF2B5EF4-FFF2-40B4-BE49-F238E27FC236}">
                <a16:creationId xmlns:a16="http://schemas.microsoft.com/office/drawing/2014/main" id="{D9502806-6965-41AA-990C-D508AFD3D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3786" y="5993754"/>
            <a:ext cx="2310214" cy="275942"/>
          </a:xfrm>
          <a:prstGeom prst="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162" name="Rectangle 2"/>
          <p:cNvSpPr>
            <a:spLocks noGrp="1" noChangeArrowheads="1"/>
          </p:cNvSpPr>
          <p:nvPr>
            <p:ph type="title"/>
          </p:nvPr>
        </p:nvSpPr>
        <p:spPr>
          <a:xfrm>
            <a:off x="510241" y="4494107"/>
            <a:ext cx="6100109" cy="940240"/>
          </a:xfrm>
        </p:spPr>
        <p:txBody>
          <a:bodyPr vert="horz" lIns="91440" tIns="45720" rIns="91440" bIns="45720" rtlCol="0" anchor="b">
            <a:normAutofit/>
          </a:bodyPr>
          <a:lstStyle/>
          <a:p>
            <a:pPr algn="r">
              <a:defRPr/>
            </a:pPr>
            <a:r>
              <a:rPr lang="en-US" b="1" dirty="0"/>
              <a:t>NOTICE OF HEALTH LAWS</a:t>
            </a:r>
            <a:r>
              <a:rPr lang="en-US" b="1" dirty="0">
                <a:effectLst>
                  <a:outerShdw blurRad="38100" dist="38100" dir="2700000" algn="tl">
                    <a:srgbClr val="000000"/>
                  </a:outerShdw>
                </a:effectLst>
              </a:rPr>
              <a:t>	</a:t>
            </a:r>
          </a:p>
        </p:txBody>
      </p:sp>
      <p:pic>
        <p:nvPicPr>
          <p:cNvPr id="2" name="Picture 1">
            <a:extLst>
              <a:ext uri="{FF2B5EF4-FFF2-40B4-BE49-F238E27FC236}">
                <a16:creationId xmlns:a16="http://schemas.microsoft.com/office/drawing/2014/main" id="{1684E91B-F564-4D10-8CBD-FB6D66661268}"/>
              </a:ext>
            </a:extLst>
          </p:cNvPr>
          <p:cNvPicPr>
            <a:picLocks noChangeAspect="1"/>
          </p:cNvPicPr>
          <p:nvPr/>
        </p:nvPicPr>
        <p:blipFill>
          <a:blip r:embed="rId9"/>
          <a:stretch>
            <a:fillRect/>
          </a:stretch>
        </p:blipFill>
        <p:spPr>
          <a:xfrm>
            <a:off x="7009802" y="4475714"/>
            <a:ext cx="1955799" cy="1518039"/>
          </a:xfrm>
          <a:prstGeom prst="rect">
            <a:avLst/>
          </a:prstGeom>
          <a:ln>
            <a:noFill/>
          </a:ln>
          <a:effectLst>
            <a:outerShdw blurRad="76200" dist="63500" dir="5040000" algn="tl" rotWithShape="0">
              <a:srgbClr val="000000">
                <a:alpha val="41000"/>
              </a:srgbClr>
            </a:outerShdw>
          </a:effectLst>
        </p:spPr>
      </p:pic>
      <p:sp>
        <p:nvSpPr>
          <p:cNvPr id="3" name="TextBox 2">
            <a:extLst>
              <a:ext uri="{FF2B5EF4-FFF2-40B4-BE49-F238E27FC236}">
                <a16:creationId xmlns:a16="http://schemas.microsoft.com/office/drawing/2014/main" id="{92F2FC9E-ECAC-457A-BCF9-41F1C3D5B5A0}"/>
              </a:ext>
            </a:extLst>
          </p:cNvPr>
          <p:cNvSpPr txBox="1"/>
          <p:nvPr/>
        </p:nvSpPr>
        <p:spPr>
          <a:xfrm>
            <a:off x="4409755" y="643049"/>
            <a:ext cx="4202036" cy="2862322"/>
          </a:xfrm>
          <a:prstGeom prst="rect">
            <a:avLst/>
          </a:prstGeom>
          <a:noFill/>
        </p:spPr>
        <p:txBody>
          <a:bodyPr wrap="square" rtlCol="0">
            <a:spAutoFit/>
          </a:bodyPr>
          <a:lstStyle/>
          <a:p>
            <a:r>
              <a:rPr lang="en-US" dirty="0"/>
              <a:t>In your enrollment packet is an acknowledgement of receipt that you will need to compete.</a:t>
            </a:r>
          </a:p>
        </p:txBody>
      </p:sp>
    </p:spTree>
    <p:extLst>
      <p:ext uri="{BB962C8B-B14F-4D97-AF65-F5344CB8AC3E}">
        <p14:creationId xmlns:p14="http://schemas.microsoft.com/office/powerpoint/2010/main" val="40455692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anim calcmode="lin" valueType="num">
                                      <p:cBhvr>
                                        <p:cTn id="7" dur="500" fill="hold"/>
                                        <p:tgtEl>
                                          <p:spTgt spid="86019"/>
                                        </p:tgtEl>
                                        <p:attrNameLst>
                                          <p:attrName>ppt_w</p:attrName>
                                        </p:attrNameLst>
                                      </p:cBhvr>
                                      <p:tavLst>
                                        <p:tav tm="0">
                                          <p:val>
                                            <p:fltVal val="0"/>
                                          </p:val>
                                        </p:tav>
                                        <p:tav tm="100000">
                                          <p:val>
                                            <p:strVal val="#ppt_w"/>
                                          </p:val>
                                        </p:tav>
                                      </p:tavLst>
                                    </p:anim>
                                    <p:anim calcmode="lin" valueType="num">
                                      <p:cBhvr>
                                        <p:cTn id="8" dur="500" fill="hold"/>
                                        <p:tgtEl>
                                          <p:spTgt spid="86019"/>
                                        </p:tgtEl>
                                        <p:attrNameLst>
                                          <p:attrName>ppt_h</p:attrName>
                                        </p:attrNameLst>
                                      </p:cBhvr>
                                      <p:tavLst>
                                        <p:tav tm="0">
                                          <p:val>
                                            <p:fltVal val="0"/>
                                          </p:val>
                                        </p:tav>
                                        <p:tav tm="100000">
                                          <p:val>
                                            <p:strVal val="#ppt_h"/>
                                          </p:val>
                                        </p:tav>
                                      </p:tavLst>
                                    </p:anim>
                                    <p:animEffect transition="in" filter="fade">
                                      <p:cBhvr>
                                        <p:cTn id="9" dur="500"/>
                                        <p:tgtEl>
                                          <p:spTgt spid="86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1" name="Picture 80">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83" name="Picture 82">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85" name="Rectangle 84">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9" name="Rectangle 88">
            <a:extLst>
              <a:ext uri="{FF2B5EF4-FFF2-40B4-BE49-F238E27FC236}">
                <a16:creationId xmlns:a16="http://schemas.microsoft.com/office/drawing/2014/main" id="{CDBCB3D0-62EC-4D8A-A9E7-991AF662D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1" name="Picture 90">
            <a:extLst>
              <a:ext uri="{FF2B5EF4-FFF2-40B4-BE49-F238E27FC236}">
                <a16:creationId xmlns:a16="http://schemas.microsoft.com/office/drawing/2014/main" id="{62C758D7-9BCC-44AD-98FB-A68CA52677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3" name="Rectangle 92">
            <a:extLst>
              <a:ext uri="{FF2B5EF4-FFF2-40B4-BE49-F238E27FC236}">
                <a16:creationId xmlns:a16="http://schemas.microsoft.com/office/drawing/2014/main" id="{A890917F-0A64-4C0A-91F8-E4F6BE6AB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5" name="Picture 94">
            <a:extLst>
              <a:ext uri="{FF2B5EF4-FFF2-40B4-BE49-F238E27FC236}">
                <a16:creationId xmlns:a16="http://schemas.microsoft.com/office/drawing/2014/main" id="{938C8E05-3629-4B19-A965-0C926F9DE4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cstate="print">
            <a:extLst>
              <a:ext uri="{28A0092B-C50C-407E-A947-70E740481C1C}">
                <a14:useLocalDpi xmlns:a14="http://schemas.microsoft.com/office/drawing/2010/main" val="0"/>
              </a:ext>
            </a:extLst>
          </a:blip>
          <a:stretch>
            <a:fillRect/>
          </a:stretch>
        </p:blipFill>
        <p:spPr>
          <a:xfrm>
            <a:off x="0" y="5006045"/>
            <a:ext cx="3723894" cy="144049"/>
          </a:xfrm>
          <a:prstGeom prst="rect">
            <a:avLst/>
          </a:prstGeom>
        </p:spPr>
      </p:pic>
      <p:sp>
        <p:nvSpPr>
          <p:cNvPr id="97" name="Rectangle 96">
            <a:extLst>
              <a:ext uri="{FF2B5EF4-FFF2-40B4-BE49-F238E27FC236}">
                <a16:creationId xmlns:a16="http://schemas.microsoft.com/office/drawing/2014/main" id="{9044F20B-3F79-4BBD-A9B8-33672B6A4A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968" name="Rectangle 9"/>
          <p:cNvSpPr>
            <a:spLocks noChangeArrowheads="1"/>
          </p:cNvSpPr>
          <p:nvPr/>
        </p:nvSpPr>
        <p:spPr bwMode="auto">
          <a:xfrm>
            <a:off x="6096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2"/>
                </a:solidFill>
                <a:latin typeface="Times New Roman" pitchFamily="18" charset="0"/>
              </a:defRPr>
            </a:lvl1pPr>
            <a:lvl2pPr marL="742950" indent="-285750" eaLnBrk="0" hangingPunct="0">
              <a:defRPr sz="2400">
                <a:solidFill>
                  <a:schemeClr val="tx2"/>
                </a:solidFill>
                <a:latin typeface="Times New Roman" pitchFamily="18" charset="0"/>
              </a:defRPr>
            </a:lvl2pPr>
            <a:lvl3pPr marL="1143000" indent="-228600" eaLnBrk="0" hangingPunct="0">
              <a:defRPr sz="2400">
                <a:solidFill>
                  <a:schemeClr val="tx2"/>
                </a:solidFill>
                <a:latin typeface="Times New Roman" pitchFamily="18" charset="0"/>
              </a:defRPr>
            </a:lvl3pPr>
            <a:lvl4pPr marL="1600200" indent="-228600" eaLnBrk="0" hangingPunct="0">
              <a:defRPr sz="2400">
                <a:solidFill>
                  <a:schemeClr val="tx2"/>
                </a:solidFill>
                <a:latin typeface="Times New Roman" pitchFamily="18" charset="0"/>
              </a:defRPr>
            </a:lvl4pPr>
            <a:lvl5pPr marL="2057400" indent="-228600" eaLnBrk="0" hangingPunct="0">
              <a:defRPr sz="2400">
                <a:solidFill>
                  <a:schemeClr val="tx2"/>
                </a:solidFill>
                <a:latin typeface="Times New Roman" pitchFamily="18" charset="0"/>
              </a:defRPr>
            </a:lvl5pPr>
            <a:lvl6pPr marL="2514600" indent="-228600" eaLnBrk="0" fontAlgn="base" hangingPunct="0">
              <a:spcBef>
                <a:spcPct val="0"/>
              </a:spcBef>
              <a:spcAft>
                <a:spcPct val="0"/>
              </a:spcAft>
              <a:defRPr sz="2400">
                <a:solidFill>
                  <a:schemeClr val="tx2"/>
                </a:solidFill>
                <a:latin typeface="Times New Roman" pitchFamily="18" charset="0"/>
              </a:defRPr>
            </a:lvl6pPr>
            <a:lvl7pPr marL="2971800" indent="-228600" eaLnBrk="0" fontAlgn="base" hangingPunct="0">
              <a:spcBef>
                <a:spcPct val="0"/>
              </a:spcBef>
              <a:spcAft>
                <a:spcPct val="0"/>
              </a:spcAft>
              <a:defRPr sz="2400">
                <a:solidFill>
                  <a:schemeClr val="tx2"/>
                </a:solidFill>
                <a:latin typeface="Times New Roman" pitchFamily="18" charset="0"/>
              </a:defRPr>
            </a:lvl7pPr>
            <a:lvl8pPr marL="3429000" indent="-228600" eaLnBrk="0" fontAlgn="base" hangingPunct="0">
              <a:spcBef>
                <a:spcPct val="0"/>
              </a:spcBef>
              <a:spcAft>
                <a:spcPct val="0"/>
              </a:spcAft>
              <a:defRPr sz="2400">
                <a:solidFill>
                  <a:schemeClr val="tx2"/>
                </a:solidFill>
                <a:latin typeface="Times New Roman" pitchFamily="18" charset="0"/>
              </a:defRPr>
            </a:lvl8pPr>
            <a:lvl9pPr marL="3886200" indent="-228600" eaLnBrk="0" fontAlgn="base" hangingPunct="0">
              <a:spcBef>
                <a:spcPct val="0"/>
              </a:spcBef>
              <a:spcAft>
                <a:spcPct val="0"/>
              </a:spcAft>
              <a:defRPr sz="2400">
                <a:solidFill>
                  <a:schemeClr val="tx2"/>
                </a:solidFill>
                <a:latin typeface="Times New Roman" pitchFamily="18" charset="0"/>
              </a:defRPr>
            </a:lvl9pPr>
          </a:lstStyle>
          <a:p>
            <a:pPr>
              <a:defRPr/>
            </a:pPr>
            <a:endParaRPr lang="en-US" sz="2000" b="1" dirty="0">
              <a:latin typeface="Garamond" panose="02020404030301010803" pitchFamily="18" charset="0"/>
            </a:endParaRPr>
          </a:p>
        </p:txBody>
      </p:sp>
      <p:sp>
        <p:nvSpPr>
          <p:cNvPr id="40962" name="Rectangle 2"/>
          <p:cNvSpPr>
            <a:spLocks noGrp="1" noChangeArrowheads="1"/>
          </p:cNvSpPr>
          <p:nvPr>
            <p:ph type="title"/>
          </p:nvPr>
        </p:nvSpPr>
        <p:spPr>
          <a:xfrm>
            <a:off x="510240" y="2063262"/>
            <a:ext cx="2804460" cy="2661052"/>
          </a:xfrm>
        </p:spPr>
        <p:txBody>
          <a:bodyPr vert="horz" lIns="91440" tIns="45720" rIns="91440" bIns="45720" rtlCol="0" anchor="ctr">
            <a:normAutofit/>
          </a:bodyPr>
          <a:lstStyle/>
          <a:p>
            <a:pPr algn="r"/>
            <a:r>
              <a:rPr lang="en-US" altLang="en-US" sz="2900" b="1" dirty="0"/>
              <a:t>			</a:t>
            </a:r>
            <a:br>
              <a:rPr lang="en-US" altLang="en-US" sz="2900" b="1" dirty="0"/>
            </a:br>
            <a:r>
              <a:rPr lang="en-US" altLang="en-US" sz="2900" b="1" dirty="0"/>
              <a:t>NOTICE OF HEALTH LAWS</a:t>
            </a:r>
            <a:br>
              <a:rPr lang="en-US" altLang="en-US" sz="2900" b="1" dirty="0"/>
            </a:br>
            <a:endParaRPr lang="en-US" altLang="en-US" sz="2900" dirty="0"/>
          </a:p>
        </p:txBody>
      </p:sp>
      <p:graphicFrame>
        <p:nvGraphicFramePr>
          <p:cNvPr id="40970" name="TextBox 2">
            <a:extLst>
              <a:ext uri="{FF2B5EF4-FFF2-40B4-BE49-F238E27FC236}">
                <a16:creationId xmlns:a16="http://schemas.microsoft.com/office/drawing/2014/main" id="{D4F63E93-A001-473C-8DFF-C78A6069BC9F}"/>
              </a:ext>
            </a:extLst>
          </p:cNvPr>
          <p:cNvGraphicFramePr/>
          <p:nvPr>
            <p:extLst>
              <p:ext uri="{D42A27DB-BD31-4B8C-83A1-F6EECF244321}">
                <p14:modId xmlns:p14="http://schemas.microsoft.com/office/powerpoint/2010/main" val="3454699427"/>
              </p:ext>
            </p:extLst>
          </p:nvPr>
        </p:nvGraphicFramePr>
        <p:xfrm>
          <a:off x="4078131" y="777860"/>
          <a:ext cx="4466744" cy="53853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43380270"/>
      </p:ext>
    </p:extLst>
  </p:cSld>
  <p:clrMapOvr>
    <a:masterClrMapping/>
  </p:clrMapOvr>
  <p:transition spd="slow">
    <p:wipe/>
  </p:transition>
</p:sld>
</file>

<file path=ppt/slides/slide9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3" name="Picture 192">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4" name="Rectangle 193">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5" name="Rectangle 194">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6" name="Picture 195">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pic>
        <p:nvPicPr>
          <p:cNvPr id="5" name="Picture 4">
            <a:extLst>
              <a:ext uri="{FF2B5EF4-FFF2-40B4-BE49-F238E27FC236}">
                <a16:creationId xmlns:a16="http://schemas.microsoft.com/office/drawing/2014/main" id="{5CCDD022-AAE8-4626-934A-59708A81D8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0318" y="2156849"/>
            <a:ext cx="2518858" cy="2544301"/>
          </a:xfrm>
          <a:prstGeom prst="rect">
            <a:avLst/>
          </a:prstGeom>
          <a:ln>
            <a:noFill/>
          </a:ln>
          <a:effectLst>
            <a:outerShdw blurRad="76200" dist="63500" dir="5040000" algn="tl" rotWithShape="0">
              <a:srgbClr val="000000">
                <a:alpha val="41000"/>
              </a:srgbClr>
            </a:outerShdw>
          </a:effectLst>
        </p:spPr>
      </p:pic>
      <p:sp>
        <p:nvSpPr>
          <p:cNvPr id="83970" name="Rectangle 2"/>
          <p:cNvSpPr>
            <a:spLocks noGrp="1" noChangeArrowheads="1"/>
          </p:cNvSpPr>
          <p:nvPr>
            <p:ph type="title"/>
          </p:nvPr>
        </p:nvSpPr>
        <p:spPr>
          <a:xfrm>
            <a:off x="510240" y="753228"/>
            <a:ext cx="5315664" cy="1080938"/>
          </a:xfrm>
        </p:spPr>
        <p:txBody>
          <a:bodyPr>
            <a:normAutofit/>
          </a:bodyPr>
          <a:lstStyle/>
          <a:p>
            <a:pPr eaLnBrk="1" hangingPunct="1"/>
            <a:r>
              <a:rPr lang="en-US" b="1" dirty="0">
                <a:latin typeface="Bookman Old Style" panose="02050604050505020204" pitchFamily="18" charset="0"/>
              </a:rPr>
              <a:t>AFFORDABLE CARE ACT</a:t>
            </a:r>
          </a:p>
        </p:txBody>
      </p:sp>
      <p:sp>
        <p:nvSpPr>
          <p:cNvPr id="83971" name="Rectangle 3"/>
          <p:cNvSpPr>
            <a:spLocks noGrp="1" noChangeArrowheads="1"/>
          </p:cNvSpPr>
          <p:nvPr>
            <p:ph idx="1"/>
          </p:nvPr>
        </p:nvSpPr>
        <p:spPr>
          <a:xfrm>
            <a:off x="510240" y="2336873"/>
            <a:ext cx="4817409" cy="3599316"/>
          </a:xfrm>
        </p:spPr>
        <p:txBody>
          <a:bodyPr>
            <a:normAutofit/>
          </a:bodyPr>
          <a:lstStyle/>
          <a:p>
            <a:pPr eaLnBrk="1" hangingPunct="1"/>
            <a:r>
              <a:rPr lang="en-US" sz="1700" dirty="0">
                <a:latin typeface="Bookman Old Style" panose="02050604050505020204" pitchFamily="18" charset="0"/>
              </a:rPr>
              <a:t>Health Insurance Marketplace</a:t>
            </a:r>
          </a:p>
          <a:p>
            <a:pPr eaLnBrk="1" hangingPunct="1"/>
            <a:r>
              <a:rPr lang="en-US" sz="1700" dirty="0">
                <a:latin typeface="Bookman Old Style" panose="02050604050505020204" pitchFamily="18" charset="0"/>
              </a:rPr>
              <a:t>Must maintain coverage for a minimum of 9 of the 12 months</a:t>
            </a:r>
          </a:p>
          <a:p>
            <a:pPr eaLnBrk="1" hangingPunct="1"/>
            <a:r>
              <a:rPr lang="en-US" sz="1700" dirty="0">
                <a:latin typeface="Bookman Old Style" panose="02050604050505020204" pitchFamily="18" charset="0"/>
              </a:rPr>
              <a:t>Individual Mandate</a:t>
            </a:r>
          </a:p>
          <a:p>
            <a:pPr marL="0" indent="0" eaLnBrk="1" hangingPunct="1">
              <a:buNone/>
            </a:pPr>
            <a:r>
              <a:rPr lang="en-US" sz="1700" dirty="0">
                <a:latin typeface="Bookman Old Style" panose="02050604050505020204" pitchFamily="18" charset="0"/>
              </a:rPr>
              <a:t>         - City plans meet standards</a:t>
            </a:r>
          </a:p>
          <a:p>
            <a:pPr eaLnBrk="1" hangingPunct="1"/>
            <a:r>
              <a:rPr lang="en-US" sz="1700" dirty="0">
                <a:latin typeface="Bookman Old Style" panose="02050604050505020204" pitchFamily="18" charset="0"/>
              </a:rPr>
              <a:t>More information on exchanges and eligibility for discount can be found at:</a:t>
            </a:r>
          </a:p>
          <a:p>
            <a:pPr lvl="1" eaLnBrk="1" hangingPunct="1"/>
            <a:r>
              <a:rPr lang="en-US" sz="1700" dirty="0">
                <a:latin typeface="Bookman Old Style" panose="02050604050505020204" pitchFamily="18" charset="0"/>
              </a:rPr>
              <a:t>www.healthcare.gov</a:t>
            </a:r>
          </a:p>
        </p:txBody>
      </p:sp>
    </p:spTree>
    <p:extLst>
      <p:ext uri="{BB962C8B-B14F-4D97-AF65-F5344CB8AC3E}">
        <p14:creationId xmlns:p14="http://schemas.microsoft.com/office/powerpoint/2010/main" val="647397895"/>
      </p:ext>
    </p:extLst>
  </p:cSld>
  <p:clrMapOvr>
    <a:masterClrMapping/>
  </p:clrMapOvr>
  <p:transition spd="slow">
    <p:wipe/>
  </p:transition>
</p:sld>
</file>

<file path=ppt/slides/slide9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10240" y="753228"/>
            <a:ext cx="7210396" cy="1080938"/>
          </a:xfrm>
        </p:spPr>
        <p:txBody>
          <a:bodyPr>
            <a:normAutofit/>
          </a:bodyPr>
          <a:lstStyle/>
          <a:p>
            <a:pPr eaLnBrk="1" hangingPunct="1"/>
            <a:r>
              <a:rPr lang="en-US" b="1" dirty="0">
                <a:latin typeface="Bookman Old Style" panose="02050604050505020204" pitchFamily="18" charset="0"/>
              </a:rPr>
              <a:t>COBRA</a:t>
            </a:r>
            <a:br>
              <a:rPr lang="en-US" b="1" dirty="0">
                <a:latin typeface="Bookman Old Style" panose="02050604050505020204" pitchFamily="18" charset="0"/>
              </a:rPr>
            </a:br>
            <a:r>
              <a:rPr lang="en-US" b="1" dirty="0">
                <a:latin typeface="Bookman Old Style" panose="02050604050505020204" pitchFamily="18" charset="0"/>
              </a:rPr>
              <a:t>Continuation of Coverage</a:t>
            </a:r>
          </a:p>
        </p:txBody>
      </p:sp>
      <p:graphicFrame>
        <p:nvGraphicFramePr>
          <p:cNvPr id="83973" name="Rectangle 3">
            <a:extLst>
              <a:ext uri="{FF2B5EF4-FFF2-40B4-BE49-F238E27FC236}">
                <a16:creationId xmlns:a16="http://schemas.microsoft.com/office/drawing/2014/main" id="{4ACC9A85-5432-462F-9334-7C8499A6E371}"/>
              </a:ext>
            </a:extLst>
          </p:cNvPr>
          <p:cNvGraphicFramePr>
            <a:graphicFrameLocks noGrp="1"/>
          </p:cNvGraphicFramePr>
          <p:nvPr>
            <p:ph idx="1"/>
            <p:extLst>
              <p:ext uri="{D42A27DB-BD31-4B8C-83A1-F6EECF244321}">
                <p14:modId xmlns:p14="http://schemas.microsoft.com/office/powerpoint/2010/main" val="1351004976"/>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B7C51165-E674-47CF-AE68-D021B6EC6178}"/>
              </a:ext>
            </a:extLst>
          </p:cNvPr>
          <p:cNvPicPr>
            <a:picLocks noChangeAspect="1"/>
          </p:cNvPicPr>
          <p:nvPr/>
        </p:nvPicPr>
        <p:blipFill>
          <a:blip r:embed="rId8"/>
          <a:stretch>
            <a:fillRect/>
          </a:stretch>
        </p:blipFill>
        <p:spPr>
          <a:xfrm>
            <a:off x="7467600" y="685800"/>
            <a:ext cx="1826860" cy="1447800"/>
          </a:xfrm>
          <a:prstGeom prst="rect">
            <a:avLst/>
          </a:prstGeom>
        </p:spPr>
      </p:pic>
    </p:spTree>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6" name="Picture 75">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8" name="Rectangle 77">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79">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82" name="Rectangle 81">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42" name="Rectangle 2"/>
          <p:cNvSpPr>
            <a:spLocks noGrp="1" noChangeArrowheads="1"/>
          </p:cNvSpPr>
          <p:nvPr>
            <p:ph type="title"/>
          </p:nvPr>
        </p:nvSpPr>
        <p:spPr>
          <a:xfrm>
            <a:off x="0" y="2063262"/>
            <a:ext cx="3314700" cy="2661052"/>
          </a:xfrm>
        </p:spPr>
        <p:txBody>
          <a:bodyPr>
            <a:normAutofit/>
          </a:bodyPr>
          <a:lstStyle/>
          <a:p>
            <a:pPr algn="r" eaLnBrk="1" hangingPunct="1"/>
            <a:r>
              <a:rPr lang="en-US" sz="2900" b="1" dirty="0">
                <a:latin typeface="Bookman Old Style" panose="02050604050505020204" pitchFamily="18" charset="0"/>
              </a:rPr>
              <a:t>PEOPLESOFT SELF-SERVICE</a:t>
            </a:r>
          </a:p>
        </p:txBody>
      </p:sp>
      <p:graphicFrame>
        <p:nvGraphicFramePr>
          <p:cNvPr id="87045" name="Rectangle 3">
            <a:extLst>
              <a:ext uri="{FF2B5EF4-FFF2-40B4-BE49-F238E27FC236}">
                <a16:creationId xmlns:a16="http://schemas.microsoft.com/office/drawing/2014/main" id="{EE258830-93AB-4EB3-9B8E-70CFAB8DA107}"/>
              </a:ext>
            </a:extLst>
          </p:cNvPr>
          <p:cNvGraphicFramePr>
            <a:graphicFrameLocks noGrp="1"/>
          </p:cNvGraphicFramePr>
          <p:nvPr>
            <p:ph idx="1"/>
            <p:extLst>
              <p:ext uri="{D42A27DB-BD31-4B8C-83A1-F6EECF244321}">
                <p14:modId xmlns:p14="http://schemas.microsoft.com/office/powerpoint/2010/main" val="1983873709"/>
              </p:ext>
            </p:extLst>
          </p:nvPr>
        </p:nvGraphicFramePr>
        <p:xfrm>
          <a:off x="3967836" y="533400"/>
          <a:ext cx="4695825"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1">
            <a:extLst>
              <a:ext uri="{FF2B5EF4-FFF2-40B4-BE49-F238E27FC236}">
                <a16:creationId xmlns:a16="http://schemas.microsoft.com/office/drawing/2014/main" id="{78BB69D9-AF69-4ABD-97D7-072511F9E358}"/>
              </a:ext>
            </a:extLst>
          </p:cNvPr>
          <p:cNvPicPr>
            <a:picLocks noChangeAspect="1"/>
          </p:cNvPicPr>
          <p:nvPr/>
        </p:nvPicPr>
        <p:blipFill>
          <a:blip r:embed="rId10"/>
          <a:stretch>
            <a:fillRect/>
          </a:stretch>
        </p:blipFill>
        <p:spPr>
          <a:xfrm>
            <a:off x="44558" y="4152591"/>
            <a:ext cx="3634308" cy="721978"/>
          </a:xfrm>
          <a:prstGeom prst="rect">
            <a:avLst/>
          </a:prstGeom>
        </p:spPr>
      </p:pic>
    </p:spTree>
    <p:extLst>
      <p:ext uri="{BB962C8B-B14F-4D97-AF65-F5344CB8AC3E}">
        <p14:creationId xmlns:p14="http://schemas.microsoft.com/office/powerpoint/2010/main" val="35184084"/>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showMasterPhAnim="0">
  <p:cSld>
    <p:bg>
      <p:bgPr>
        <a:solidFill>
          <a:srgbClr val="0066CC"/>
        </a:solidFill>
        <a:effectLst/>
      </p:bgPr>
    </p:bg>
    <p:spTree>
      <p:nvGrpSpPr>
        <p:cNvPr id="1" name=""/>
        <p:cNvGrpSpPr/>
        <p:nvPr/>
      </p:nvGrpSpPr>
      <p:grpSpPr>
        <a:xfrm>
          <a:off x="0" y="0"/>
          <a:ext cx="0" cy="0"/>
          <a:chOff x="0" y="0"/>
          <a:chExt cx="0" cy="0"/>
        </a:xfrm>
      </p:grpSpPr>
      <p:pic>
        <p:nvPicPr>
          <p:cNvPr id="97286" name="Picture 73">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7287" name="Picture 75">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97288" name="Picture 77">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97289" name="Rectangle 79">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290" name="Rectangle 81">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7291" name="Picture 83">
            <a:extLst>
              <a:ext uri="{FF2B5EF4-FFF2-40B4-BE49-F238E27FC236}">
                <a16:creationId xmlns:a16="http://schemas.microsoft.com/office/drawing/2014/main" id="{5B8C3F18-2A17-4372-BAE1-DB295E2ACB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a:gsLst>
              <a:gs pos="0">
                <a:srgbClr val="F78925"/>
              </a:gs>
              <a:gs pos="50000">
                <a:srgbClr val="D54209"/>
              </a:gs>
              <a:gs pos="100000">
                <a:srgbClr val="8D0000"/>
              </a:gs>
            </a:gsLst>
            <a:lin ang="2520000" scaled="0"/>
          </a:gradFill>
        </p:spPr>
      </p:pic>
      <p:pic>
        <p:nvPicPr>
          <p:cNvPr id="86" name="Picture 85">
            <a:extLst>
              <a:ext uri="{FF2B5EF4-FFF2-40B4-BE49-F238E27FC236}">
                <a16:creationId xmlns:a16="http://schemas.microsoft.com/office/drawing/2014/main" id="{DCBB5819-B198-483A-901B-E946789534B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7292" name="Rectangle 87">
            <a:extLst>
              <a:ext uri="{FF2B5EF4-FFF2-40B4-BE49-F238E27FC236}">
                <a16:creationId xmlns:a16="http://schemas.microsoft.com/office/drawing/2014/main" id="{FC0814F6-DCDA-4612-801B-FEB1C2B81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8743"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93" name="Rectangle 89">
            <a:extLst>
              <a:ext uri="{FF2B5EF4-FFF2-40B4-BE49-F238E27FC236}">
                <a16:creationId xmlns:a16="http://schemas.microsoft.com/office/drawing/2014/main" id="{694CF788-1E16-4F1F-AAF8-5644BBA94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2" name="Picture 91">
            <a:extLst>
              <a:ext uri="{FF2B5EF4-FFF2-40B4-BE49-F238E27FC236}">
                <a16:creationId xmlns:a16="http://schemas.microsoft.com/office/drawing/2014/main" id="{484AEBEF-EF01-44A6-A9AC-E21D52665E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useBgFill="1">
        <p:nvSpPr>
          <p:cNvPr id="94" name="Rectangle 93">
            <a:extLst>
              <a:ext uri="{FF2B5EF4-FFF2-40B4-BE49-F238E27FC236}">
                <a16:creationId xmlns:a16="http://schemas.microsoft.com/office/drawing/2014/main" id="{11D6DEA9-466D-4CF0-B302-39178915E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4817" y="642795"/>
            <a:ext cx="2510872" cy="5575125"/>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2465" y="2547360"/>
            <a:ext cx="2048379" cy="1756485"/>
          </a:xfrm>
          <a:prstGeom prst="rect">
            <a:avLst/>
          </a:prstGeom>
          <a:ln>
            <a:noFill/>
          </a:ln>
          <a:effectLst/>
        </p:spPr>
      </p:pic>
      <p:sp>
        <p:nvSpPr>
          <p:cNvPr id="10244" name="Rectangle 2"/>
          <p:cNvSpPr>
            <a:spLocks noGrp="1" noChangeArrowheads="1"/>
          </p:cNvSpPr>
          <p:nvPr>
            <p:ph type="title"/>
          </p:nvPr>
        </p:nvSpPr>
        <p:spPr>
          <a:xfrm>
            <a:off x="510240" y="753228"/>
            <a:ext cx="5315664" cy="1080938"/>
          </a:xfrm>
        </p:spPr>
        <p:txBody>
          <a:bodyPr vert="horz" lIns="91440" tIns="45720" rIns="91440" bIns="45720" rtlCol="0" anchor="ctr">
            <a:normAutofit/>
          </a:bodyPr>
          <a:lstStyle/>
          <a:p>
            <a:r>
              <a:rPr lang="en-US" b="1" dirty="0">
                <a:solidFill>
                  <a:srgbClr val="FFFFFF"/>
                </a:solidFill>
              </a:rPr>
              <a:t>CHECKLIST</a:t>
            </a:r>
          </a:p>
        </p:txBody>
      </p:sp>
      <p:sp>
        <p:nvSpPr>
          <p:cNvPr id="97284" name="Rectangle 4"/>
          <p:cNvSpPr>
            <a:spLocks noGrp="1" noChangeArrowheads="1"/>
          </p:cNvSpPr>
          <p:nvPr>
            <p:ph type="body" sz="half" idx="2"/>
          </p:nvPr>
        </p:nvSpPr>
        <p:spPr>
          <a:xfrm>
            <a:off x="114300" y="2336873"/>
            <a:ext cx="5213349" cy="3599316"/>
          </a:xfrm>
        </p:spPr>
        <p:txBody>
          <a:bodyPr vert="horz" lIns="91440" tIns="45720" rIns="91440" bIns="45720" rtlCol="0">
            <a:normAutofit/>
          </a:bodyPr>
          <a:lstStyle/>
          <a:p>
            <a:r>
              <a:rPr lang="en-US" sz="1700" dirty="0">
                <a:solidFill>
                  <a:srgbClr val="FFFFFF"/>
                </a:solidFill>
              </a:rPr>
              <a:t>Complete enrollment packet this weekend:</a:t>
            </a:r>
          </a:p>
          <a:p>
            <a:pPr lvl="1"/>
            <a:r>
              <a:rPr lang="en-US" sz="1700" dirty="0">
                <a:solidFill>
                  <a:srgbClr val="FFFFFF"/>
                </a:solidFill>
              </a:rPr>
              <a:t>Dependent Information</a:t>
            </a:r>
          </a:p>
          <a:p>
            <a:pPr lvl="1"/>
            <a:r>
              <a:rPr lang="en-US" sz="1700" dirty="0">
                <a:solidFill>
                  <a:srgbClr val="FFFFFF"/>
                </a:solidFill>
              </a:rPr>
              <a:t>Enrollment elections </a:t>
            </a:r>
          </a:p>
          <a:p>
            <a:pPr lvl="1"/>
            <a:r>
              <a:rPr lang="en-US" sz="1700" dirty="0">
                <a:solidFill>
                  <a:srgbClr val="FFFFFF"/>
                </a:solidFill>
              </a:rPr>
              <a:t>Beneficiary forms</a:t>
            </a:r>
          </a:p>
          <a:p>
            <a:pPr lvl="1"/>
            <a:r>
              <a:rPr lang="en-US" sz="1700" dirty="0">
                <a:solidFill>
                  <a:srgbClr val="FFFFFF"/>
                </a:solidFill>
              </a:rPr>
              <a:t>Sign all forms attached to Enrollment Packet</a:t>
            </a:r>
          </a:p>
          <a:p>
            <a:pPr marL="342900" lvl="1"/>
            <a:r>
              <a:rPr lang="en-US" sz="1700" dirty="0">
                <a:solidFill>
                  <a:srgbClr val="FFFFFF"/>
                </a:solidFill>
              </a:rPr>
              <a:t>Bring on Monday:</a:t>
            </a:r>
          </a:p>
          <a:p>
            <a:pPr lvl="1"/>
            <a:r>
              <a:rPr lang="en-US" sz="1700" dirty="0">
                <a:solidFill>
                  <a:srgbClr val="FFFFFF"/>
                </a:solidFill>
              </a:rPr>
              <a:t>Completed enrollment packet</a:t>
            </a:r>
          </a:p>
          <a:p>
            <a:pPr lvl="1"/>
            <a:r>
              <a:rPr lang="en-US" sz="1700" dirty="0">
                <a:solidFill>
                  <a:srgbClr val="FFFFFF"/>
                </a:solidFill>
              </a:rPr>
              <a:t>Copies of all required legal documents (Spouse and Children)</a:t>
            </a:r>
          </a:p>
          <a:p>
            <a:pPr lvl="1"/>
            <a:r>
              <a:rPr lang="en-US" sz="1700" dirty="0">
                <a:solidFill>
                  <a:srgbClr val="FFFFFF"/>
                </a:solidFill>
              </a:rPr>
              <a:t>Vehicle Tag Number </a:t>
            </a:r>
            <a:r>
              <a:rPr lang="en-US" sz="1700" i="1" dirty="0">
                <a:solidFill>
                  <a:srgbClr val="FFFFFF"/>
                </a:solidFill>
              </a:rPr>
              <a:t>(Downtown  campus employees only)</a:t>
            </a:r>
          </a:p>
        </p:txBody>
      </p:sp>
    </p:spTree>
  </p:cSld>
  <p:clrMapOvr>
    <a:overrideClrMapping bg1="lt1" tx1="dk1" bg2="lt2" tx2="dk2" accent1="accent1" accent2="accent2" accent3="accent3" accent4="accent4" accent5="accent5" accent6="accent6" hlink="hlink" folHlink="folHlink"/>
  </p:clrMapOvr>
  <p:transition spd="slow">
    <p:wipe/>
  </p:transition>
</p:sld>
</file>

<file path=ppt/theme/theme1.xml><?xml version="1.0" encoding="utf-8"?>
<a:theme xmlns:a="http://schemas.openxmlformats.org/drawingml/2006/main" name="7_Default Design">
  <a:themeElements>
    <a:clrScheme name="">
      <a:dk1>
        <a:srgbClr val="000000"/>
      </a:dk1>
      <a:lt1>
        <a:srgbClr val="CCECFF"/>
      </a:lt1>
      <a:dk2>
        <a:srgbClr val="000000"/>
      </a:dk2>
      <a:lt2>
        <a:srgbClr val="1C1C1C"/>
      </a:lt2>
      <a:accent1>
        <a:srgbClr val="00E4A8"/>
      </a:accent1>
      <a:accent2>
        <a:srgbClr val="FFFF00"/>
      </a:accent2>
      <a:accent3>
        <a:srgbClr val="E2F4FF"/>
      </a:accent3>
      <a:accent4>
        <a:srgbClr val="000000"/>
      </a:accent4>
      <a:accent5>
        <a:srgbClr val="AAEFD1"/>
      </a:accent5>
      <a:accent6>
        <a:srgbClr val="E7E700"/>
      </a:accent6>
      <a:hlink>
        <a:srgbClr val="FF0000"/>
      </a:hlink>
      <a:folHlink>
        <a:srgbClr val="0000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6456</Words>
  <Application>Microsoft Office PowerPoint</Application>
  <PresentationFormat>On-screen Show (4:3)</PresentationFormat>
  <Paragraphs>843</Paragraphs>
  <Slides>98</Slides>
  <Notes>74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98</vt:i4>
      </vt:variant>
    </vt:vector>
  </HeadingPairs>
  <TitlesOfParts>
    <vt:vector size="107" baseType="lpstr">
      <vt:lpstr>Arial</vt:lpstr>
      <vt:lpstr>Book Antiqua</vt:lpstr>
      <vt:lpstr>Bookman Old Style</vt:lpstr>
      <vt:lpstr>Garamond</vt:lpstr>
      <vt:lpstr>Times New Roman</vt:lpstr>
      <vt:lpstr>Trebuchet MS</vt:lpstr>
      <vt:lpstr>Wingdings</vt:lpstr>
      <vt:lpstr>7_Default Design</vt:lpstr>
      <vt:lpstr>Berlin</vt:lpstr>
      <vt:lpstr>PowerPoint Presentation</vt:lpstr>
      <vt:lpstr>Benefit topics we will cover-</vt:lpstr>
      <vt:lpstr>Additional topics we will cover-</vt:lpstr>
      <vt:lpstr>PowerPoint Presentation</vt:lpstr>
      <vt:lpstr>Paid Leave</vt:lpstr>
      <vt:lpstr>Paid Holidays</vt:lpstr>
      <vt:lpstr>Vacation Leave</vt:lpstr>
      <vt:lpstr>Vacation Leave Guidelines</vt:lpstr>
      <vt:lpstr>Sick Leave</vt:lpstr>
      <vt:lpstr>Sick Leave Bonus Sick Leave Conversion</vt:lpstr>
      <vt:lpstr>PowerPoint Presentation</vt:lpstr>
      <vt:lpstr>Temporary Disability Income Protection Plan (TDIPP)</vt:lpstr>
      <vt:lpstr>Employer Paid Parking or Bus Pass</vt:lpstr>
      <vt:lpstr>FITNESS </vt:lpstr>
      <vt:lpstr>PowerPoint Presentation</vt:lpstr>
      <vt:lpstr>PowerPoint Presentation</vt:lpstr>
      <vt:lpstr>PowerPoint Presentation</vt:lpstr>
      <vt:lpstr>Mandatory Retirement Plans</vt:lpstr>
      <vt:lpstr>Membership is required for all                       full-time employees </vt:lpstr>
      <vt:lpstr>When can I retire?</vt:lpstr>
      <vt:lpstr>OCERS</vt:lpstr>
      <vt:lpstr>Who pays for it? </vt:lpstr>
      <vt:lpstr>What happens if I terminate employment prior to retirement?</vt:lpstr>
      <vt:lpstr>MONEY PURCHASE PLAN</vt:lpstr>
      <vt:lpstr>Who pays for it? </vt:lpstr>
      <vt:lpstr>What happens if I terminate employment prior to retirement?</vt:lpstr>
      <vt:lpstr>457 Optional Retirement Plans</vt:lpstr>
      <vt:lpstr>BREAK</vt:lpstr>
      <vt:lpstr>PowerPoint Presentation</vt:lpstr>
      <vt:lpstr>BENEFITS EFFECTIVE DATE</vt:lpstr>
      <vt:lpstr>DECLINING  COVERAGE</vt:lpstr>
      <vt:lpstr>EAP Employee Assistance Program</vt:lpstr>
      <vt:lpstr>PowerPoint Presentation</vt:lpstr>
      <vt:lpstr>PowerPoint Presentation</vt:lpstr>
      <vt:lpstr>SEEKING CARE</vt:lpstr>
      <vt:lpstr>Controlling Costs and Maximizing Care</vt:lpstr>
      <vt:lpstr>Controlling Costs and Maximizing Care</vt:lpstr>
      <vt:lpstr>PRESCRIPTION FORMULARY</vt:lpstr>
      <vt:lpstr>My medication is on the formulary….  However,  What is Step-Therapy and  Prior Authorization?</vt:lpstr>
      <vt:lpstr>  Which Plan is Right for Me? </vt:lpstr>
      <vt:lpstr>PowerPoint Presentation</vt:lpstr>
      <vt:lpstr>HMO</vt:lpstr>
      <vt:lpstr>PRIMARY CARE PHYSICIAN (PCP)</vt:lpstr>
      <vt:lpstr>URGENT CARE</vt:lpstr>
      <vt:lpstr>EMERGENCY CARE</vt:lpstr>
      <vt:lpstr>CHOOSING NETWORK PROVIDERS</vt:lpstr>
      <vt:lpstr>HMO</vt:lpstr>
      <vt:lpstr>PowerPoint Presentation</vt:lpstr>
      <vt:lpstr>GROUP INDEMNITY  PPO HEALTH PLAN</vt:lpstr>
      <vt:lpstr>Why should I use a Blue Preferred provider? </vt:lpstr>
      <vt:lpstr>What happens if I choose an Out-of-Network provider? </vt:lpstr>
      <vt:lpstr>PPO</vt:lpstr>
      <vt:lpstr>Health Comparison</vt:lpstr>
      <vt:lpstr>PowerPoint Presentation</vt:lpstr>
      <vt:lpstr>PowerPoint Presentation</vt:lpstr>
      <vt:lpstr>GROUP TERM LIFE INSURANCE</vt:lpstr>
      <vt:lpstr>POLICY HIGHLIGHTS</vt:lpstr>
      <vt:lpstr>BENEFIT REDUCTION </vt:lpstr>
      <vt:lpstr>LIFE BENEFICIARIES</vt:lpstr>
      <vt:lpstr>LIFE BENEFICIARIES</vt:lpstr>
      <vt:lpstr>Which life insurance option is best for me? </vt:lpstr>
      <vt:lpstr>PowerPoint Presentation</vt:lpstr>
      <vt:lpstr>Flexible Spending Accounts Long Term Disability Accident Insurance Individual Term Life  Cancer Insurance</vt:lpstr>
      <vt:lpstr>PowerPoint Presentation</vt:lpstr>
      <vt:lpstr>DENTAL BENEFITS</vt:lpstr>
      <vt:lpstr>What is the low option?</vt:lpstr>
      <vt:lpstr>What if I need more dental coverage than the Low option?</vt:lpstr>
      <vt:lpstr>PowerPoint Presentation</vt:lpstr>
      <vt:lpstr>VSP VISION CARE  PLAN FEATURES</vt:lpstr>
      <vt:lpstr>PowerPoint Presentation</vt:lpstr>
      <vt:lpstr>PowerPoint Presentation</vt:lpstr>
      <vt:lpstr>WHO ARE ELIGIBLE DEPENDENTS?</vt:lpstr>
      <vt:lpstr>WHO QUALIFY AS CHILDREN</vt:lpstr>
      <vt:lpstr>DEPENDENTS DO NOT INCLUDE….</vt:lpstr>
      <vt:lpstr>WHAT DOCUMENTS DO I NEED TO BRING TO ENROLL A SPOUSE AND/OR DEPENDENT CHILD(REN)?</vt:lpstr>
      <vt:lpstr>LIFE EVENTS</vt:lpstr>
      <vt:lpstr>WHAT IS A LIFE EVENT?</vt:lpstr>
      <vt:lpstr>I just had a life event…</vt:lpstr>
      <vt:lpstr>I failed to notify Employee Benefits of my Life Event within 31 days…</vt:lpstr>
      <vt:lpstr>WHAT IS OPEN ENROLLMENT?</vt:lpstr>
      <vt:lpstr>OPEN ENROLLMENT</vt:lpstr>
      <vt:lpstr>CONFIRMATION OF ELECTIONS</vt:lpstr>
      <vt:lpstr>PowerPoint Presentation</vt:lpstr>
      <vt:lpstr>PowerPoint Presentation</vt:lpstr>
      <vt:lpstr>MAKING YOUR ELECTIONS</vt:lpstr>
      <vt:lpstr>WHAT IS A BEFORE - TAX OPTION?</vt:lpstr>
      <vt:lpstr>Why pre-tax my elections?</vt:lpstr>
      <vt:lpstr>ENROLLMENT PACKET</vt:lpstr>
      <vt:lpstr>PowerPoint Presentation</vt:lpstr>
      <vt:lpstr>PowerPoint Presentation</vt:lpstr>
      <vt:lpstr>Municipal Employees Charitable Contribution Campaign</vt:lpstr>
      <vt:lpstr>PowerPoint Presentation</vt:lpstr>
      <vt:lpstr>NOTICE OF HEALTH LAWS </vt:lpstr>
      <vt:lpstr>    NOTICE OF HEALTH LAWS </vt:lpstr>
      <vt:lpstr>AFFORDABLE CARE ACT</vt:lpstr>
      <vt:lpstr>COBRA Continuation of Coverage</vt:lpstr>
      <vt:lpstr>PEOPLESOFT SELF-SERVICE</vt:lpstr>
      <vt:lpstr>CHECKLIST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Billy R</dc:creator>
  <cp:lastModifiedBy>Smith, Billy</cp:lastModifiedBy>
  <cp:revision>4</cp:revision>
  <cp:lastPrinted>2020-03-26T18:35:15Z</cp:lastPrinted>
  <dcterms:created xsi:type="dcterms:W3CDTF">2020-02-06T19:18:00Z</dcterms:created>
  <dcterms:modified xsi:type="dcterms:W3CDTF">2020-03-26T18:38:14Z</dcterms:modified>
</cp:coreProperties>
</file>