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 id="2147483816" r:id="rId2"/>
  </p:sldMasterIdLst>
  <p:notesMasterIdLst>
    <p:notesMasterId r:id="rId25"/>
  </p:notesMasterIdLst>
  <p:sldIdLst>
    <p:sldId id="257" r:id="rId3"/>
    <p:sldId id="1055" r:id="rId4"/>
    <p:sldId id="271" r:id="rId5"/>
    <p:sldId id="868" r:id="rId6"/>
    <p:sldId id="287" r:id="rId7"/>
    <p:sldId id="304" r:id="rId8"/>
    <p:sldId id="278" r:id="rId9"/>
    <p:sldId id="1063" r:id="rId10"/>
    <p:sldId id="1062" r:id="rId11"/>
    <p:sldId id="1064" r:id="rId12"/>
    <p:sldId id="1057" r:id="rId13"/>
    <p:sldId id="1058" r:id="rId14"/>
    <p:sldId id="1060" r:id="rId15"/>
    <p:sldId id="1061" r:id="rId16"/>
    <p:sldId id="1059" r:id="rId17"/>
    <p:sldId id="307" r:id="rId18"/>
    <p:sldId id="296" r:id="rId19"/>
    <p:sldId id="272" r:id="rId20"/>
    <p:sldId id="273" r:id="rId21"/>
    <p:sldId id="286" r:id="rId22"/>
    <p:sldId id="275" r:id="rId23"/>
    <p:sldId id="306" r:id="rId2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92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2" autoAdjust="0"/>
    <p:restoredTop sz="77778" autoAdjust="0"/>
  </p:normalViewPr>
  <p:slideViewPr>
    <p:cSldViewPr snapToGrid="0">
      <p:cViewPr varScale="1">
        <p:scale>
          <a:sx n="81" d="100"/>
          <a:sy n="81" d="100"/>
        </p:scale>
        <p:origin x="300" y="13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855A18-6A4E-4266-B7FC-973D7890EDC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60C5C73-B3F0-4285-B62D-876FA9B3873A}">
      <dgm:prSet/>
      <dgm:spPr/>
      <dgm:t>
        <a:bodyPr/>
        <a:lstStyle/>
        <a:p>
          <a:pPr>
            <a:lnSpc>
              <a:spcPct val="100000"/>
            </a:lnSpc>
          </a:pPr>
          <a:r>
            <a:rPr lang="en-US" b="1" dirty="0"/>
            <a:t>Purpose of the Land Use Plan</a:t>
          </a:r>
        </a:p>
      </dgm:t>
    </dgm:pt>
    <dgm:pt modelId="{5E9DE4A4-386A-4F33-A2F5-CFEB8E443E1B}" type="parTrans" cxnId="{C2987621-7E5E-4F8C-98FE-FEDBC51212C7}">
      <dgm:prSet/>
      <dgm:spPr/>
      <dgm:t>
        <a:bodyPr/>
        <a:lstStyle/>
        <a:p>
          <a:endParaRPr lang="en-US"/>
        </a:p>
      </dgm:t>
    </dgm:pt>
    <dgm:pt modelId="{527FAA1F-7B9A-475E-9D81-787880F8709B}" type="sibTrans" cxnId="{C2987621-7E5E-4F8C-98FE-FEDBC51212C7}">
      <dgm:prSet/>
      <dgm:spPr/>
      <dgm:t>
        <a:bodyPr/>
        <a:lstStyle/>
        <a:p>
          <a:endParaRPr lang="en-US"/>
        </a:p>
      </dgm:t>
    </dgm:pt>
    <dgm:pt modelId="{89F34BDE-3939-4325-ACE0-0B9D496E3F4D}">
      <dgm:prSet/>
      <dgm:spPr/>
      <dgm:t>
        <a:bodyPr/>
        <a:lstStyle/>
        <a:p>
          <a:pPr>
            <a:lnSpc>
              <a:spcPct val="100000"/>
            </a:lnSpc>
          </a:pPr>
          <a:r>
            <a:rPr lang="en-US" b="1" dirty="0"/>
            <a:t>How the Land Use Plan will be used</a:t>
          </a:r>
        </a:p>
      </dgm:t>
    </dgm:pt>
    <dgm:pt modelId="{82C02A6E-5C77-4E68-9D27-3E4F974172AD}" type="parTrans" cxnId="{9D25B041-B026-49C7-B711-AC0ABA138B56}">
      <dgm:prSet/>
      <dgm:spPr/>
      <dgm:t>
        <a:bodyPr/>
        <a:lstStyle/>
        <a:p>
          <a:endParaRPr lang="en-US"/>
        </a:p>
      </dgm:t>
    </dgm:pt>
    <dgm:pt modelId="{EA1E27C0-C268-43F7-94CB-B0D0205E142B}" type="sibTrans" cxnId="{9D25B041-B026-49C7-B711-AC0ABA138B56}">
      <dgm:prSet/>
      <dgm:spPr/>
      <dgm:t>
        <a:bodyPr/>
        <a:lstStyle/>
        <a:p>
          <a:endParaRPr lang="en-US"/>
        </a:p>
      </dgm:t>
    </dgm:pt>
    <dgm:pt modelId="{60260DB9-9D63-41CC-B99A-B807F9E96A81}">
      <dgm:prSet/>
      <dgm:spPr/>
      <dgm:t>
        <a:bodyPr/>
        <a:lstStyle/>
        <a:p>
          <a:pPr>
            <a:lnSpc>
              <a:spcPct val="100000"/>
            </a:lnSpc>
          </a:pPr>
          <a:r>
            <a:rPr lang="en-US" b="1" dirty="0"/>
            <a:t>What we heard from the community, and how these concerns have been addressed</a:t>
          </a:r>
          <a:endParaRPr lang="en-US" dirty="0"/>
        </a:p>
      </dgm:t>
    </dgm:pt>
    <dgm:pt modelId="{E69C92DB-E8F5-422C-8B42-6EE3936ADC12}" type="parTrans" cxnId="{2E8925A9-4DB3-41D2-B58B-8BD6FB2418AF}">
      <dgm:prSet/>
      <dgm:spPr/>
      <dgm:t>
        <a:bodyPr/>
        <a:lstStyle/>
        <a:p>
          <a:endParaRPr lang="en-US"/>
        </a:p>
      </dgm:t>
    </dgm:pt>
    <dgm:pt modelId="{BE4FE9CF-9A12-4E45-8C70-5FD7E64393F1}" type="sibTrans" cxnId="{2E8925A9-4DB3-41D2-B58B-8BD6FB2418AF}">
      <dgm:prSet/>
      <dgm:spPr/>
      <dgm:t>
        <a:bodyPr/>
        <a:lstStyle/>
        <a:p>
          <a:endParaRPr lang="en-US"/>
        </a:p>
      </dgm:t>
    </dgm:pt>
    <dgm:pt modelId="{E64680C3-F303-4E11-BF32-A8B55815812E}">
      <dgm:prSet/>
      <dgm:spPr/>
      <dgm:t>
        <a:bodyPr/>
        <a:lstStyle/>
        <a:p>
          <a:pPr>
            <a:lnSpc>
              <a:spcPct val="100000"/>
            </a:lnSpc>
          </a:pPr>
          <a:r>
            <a:rPr lang="en-US" b="1" dirty="0"/>
            <a:t>Key features of the plan</a:t>
          </a:r>
        </a:p>
      </dgm:t>
    </dgm:pt>
    <dgm:pt modelId="{7BC718FB-0227-4E5C-9CE7-97E3F30719ED}" type="parTrans" cxnId="{0FCFBC2F-2577-4385-8669-BAD892C21016}">
      <dgm:prSet/>
      <dgm:spPr/>
      <dgm:t>
        <a:bodyPr/>
        <a:lstStyle/>
        <a:p>
          <a:endParaRPr lang="en-US"/>
        </a:p>
      </dgm:t>
    </dgm:pt>
    <dgm:pt modelId="{ED15164E-BF69-46A6-BB54-E92A93899D8A}" type="sibTrans" cxnId="{0FCFBC2F-2577-4385-8669-BAD892C21016}">
      <dgm:prSet/>
      <dgm:spPr/>
      <dgm:t>
        <a:bodyPr/>
        <a:lstStyle/>
        <a:p>
          <a:endParaRPr lang="en-US"/>
        </a:p>
      </dgm:t>
    </dgm:pt>
    <dgm:pt modelId="{0C422324-71A3-41F4-AC83-CECA9BD43F82}">
      <dgm:prSet/>
      <dgm:spPr/>
      <dgm:t>
        <a:bodyPr/>
        <a:lstStyle/>
        <a:p>
          <a:pPr>
            <a:lnSpc>
              <a:spcPct val="100000"/>
            </a:lnSpc>
          </a:pPr>
          <a:r>
            <a:rPr lang="en-US" b="1" dirty="0"/>
            <a:t>Schedule and next steps</a:t>
          </a:r>
          <a:endParaRPr lang="en-US" dirty="0"/>
        </a:p>
      </dgm:t>
    </dgm:pt>
    <dgm:pt modelId="{69C87EFE-2482-4891-8282-43D4C9467EBD}" type="parTrans" cxnId="{13413B9E-0ADA-430D-9CBE-2FAB7ED74B51}">
      <dgm:prSet/>
      <dgm:spPr/>
      <dgm:t>
        <a:bodyPr/>
        <a:lstStyle/>
        <a:p>
          <a:endParaRPr lang="en-US"/>
        </a:p>
      </dgm:t>
    </dgm:pt>
    <dgm:pt modelId="{876DF2F0-BE79-4239-B68E-D25804B5F512}" type="sibTrans" cxnId="{13413B9E-0ADA-430D-9CBE-2FAB7ED74B51}">
      <dgm:prSet/>
      <dgm:spPr/>
      <dgm:t>
        <a:bodyPr/>
        <a:lstStyle/>
        <a:p>
          <a:endParaRPr lang="en-US"/>
        </a:p>
      </dgm:t>
    </dgm:pt>
    <dgm:pt modelId="{4CE5E794-CD31-40E4-9396-CE7137BDBE0E}">
      <dgm:prSet/>
      <dgm:spPr/>
      <dgm:t>
        <a:bodyPr/>
        <a:lstStyle/>
        <a:p>
          <a:pPr>
            <a:lnSpc>
              <a:spcPct val="100000"/>
            </a:lnSpc>
          </a:pPr>
          <a:r>
            <a:rPr lang="en-US" b="1" dirty="0"/>
            <a:t>Acknowledgement</a:t>
          </a:r>
        </a:p>
      </dgm:t>
    </dgm:pt>
    <dgm:pt modelId="{A898F220-2136-4E6D-A952-27834FF43584}" type="parTrans" cxnId="{4F26D59F-4561-4FD3-B862-DC40425DC94D}">
      <dgm:prSet/>
      <dgm:spPr/>
      <dgm:t>
        <a:bodyPr/>
        <a:lstStyle/>
        <a:p>
          <a:endParaRPr lang="en-US"/>
        </a:p>
      </dgm:t>
    </dgm:pt>
    <dgm:pt modelId="{C0DC6FCC-DDFE-41FD-AEE5-343BF5772D25}" type="sibTrans" cxnId="{4F26D59F-4561-4FD3-B862-DC40425DC94D}">
      <dgm:prSet/>
      <dgm:spPr/>
      <dgm:t>
        <a:bodyPr/>
        <a:lstStyle/>
        <a:p>
          <a:endParaRPr lang="en-US"/>
        </a:p>
      </dgm:t>
    </dgm:pt>
    <dgm:pt modelId="{023E17E5-3320-4CBF-B217-204564AF21FC}" type="pres">
      <dgm:prSet presAssocID="{54855A18-6A4E-4266-B7FC-973D7890EDCD}" presName="root" presStyleCnt="0">
        <dgm:presLayoutVars>
          <dgm:dir/>
          <dgm:resizeHandles val="exact"/>
        </dgm:presLayoutVars>
      </dgm:prSet>
      <dgm:spPr/>
    </dgm:pt>
    <dgm:pt modelId="{090FCD40-269A-4279-B1A1-9E7B5AFE952B}" type="pres">
      <dgm:prSet presAssocID="{760C5C73-B3F0-4285-B62D-876FA9B3873A}" presName="compNode" presStyleCnt="0"/>
      <dgm:spPr/>
    </dgm:pt>
    <dgm:pt modelId="{B85031C1-823E-4B6A-97EA-0104BD02DD10}" type="pres">
      <dgm:prSet presAssocID="{760C5C73-B3F0-4285-B62D-876FA9B3873A}" presName="bgRect" presStyleLbl="bgShp" presStyleIdx="0" presStyleCnt="6"/>
      <dgm:spPr/>
    </dgm:pt>
    <dgm:pt modelId="{3B154DFE-CAEF-46EF-98EA-EC0F30090C85}" type="pres">
      <dgm:prSet presAssocID="{760C5C73-B3F0-4285-B62D-876FA9B3873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sign"/>
        </a:ext>
      </dgm:extLst>
    </dgm:pt>
    <dgm:pt modelId="{451932D0-C326-4A96-8EE4-4B3AA191F206}" type="pres">
      <dgm:prSet presAssocID="{760C5C73-B3F0-4285-B62D-876FA9B3873A}" presName="spaceRect" presStyleCnt="0"/>
      <dgm:spPr/>
    </dgm:pt>
    <dgm:pt modelId="{0DC5CA40-CDC4-4747-A7E6-8B6893FF75EC}" type="pres">
      <dgm:prSet presAssocID="{760C5C73-B3F0-4285-B62D-876FA9B3873A}" presName="parTx" presStyleLbl="revTx" presStyleIdx="0" presStyleCnt="6">
        <dgm:presLayoutVars>
          <dgm:chMax val="0"/>
          <dgm:chPref val="0"/>
        </dgm:presLayoutVars>
      </dgm:prSet>
      <dgm:spPr/>
    </dgm:pt>
    <dgm:pt modelId="{4F8C17E1-3CBB-4AAA-BBC9-28E1FCB09725}" type="pres">
      <dgm:prSet presAssocID="{527FAA1F-7B9A-475E-9D81-787880F8709B}" presName="sibTrans" presStyleCnt="0"/>
      <dgm:spPr/>
    </dgm:pt>
    <dgm:pt modelId="{74D9E439-7FB7-4BE4-81FD-45E587707246}" type="pres">
      <dgm:prSet presAssocID="{4CE5E794-CD31-40E4-9396-CE7137BDBE0E}" presName="compNode" presStyleCnt="0"/>
      <dgm:spPr/>
    </dgm:pt>
    <dgm:pt modelId="{BD7D4F9D-C5F9-41BD-B105-E59FAC1327C3}" type="pres">
      <dgm:prSet presAssocID="{4CE5E794-CD31-40E4-9396-CE7137BDBE0E}" presName="bgRect" presStyleLbl="bgShp" presStyleIdx="1" presStyleCnt="6"/>
      <dgm:spPr/>
    </dgm:pt>
    <dgm:pt modelId="{2BD003AB-3F8E-446D-85D5-16CBD8548796}" type="pres">
      <dgm:prSet presAssocID="{4CE5E794-CD31-40E4-9396-CE7137BDBE0E}"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New with solid fill"/>
        </a:ext>
      </dgm:extLst>
    </dgm:pt>
    <dgm:pt modelId="{16FB3D65-6CE8-4902-8EC0-5143EC36963D}" type="pres">
      <dgm:prSet presAssocID="{4CE5E794-CD31-40E4-9396-CE7137BDBE0E}" presName="spaceRect" presStyleCnt="0"/>
      <dgm:spPr/>
    </dgm:pt>
    <dgm:pt modelId="{8A43BE8C-172A-4F02-AEF4-9B8AF26B95B8}" type="pres">
      <dgm:prSet presAssocID="{4CE5E794-CD31-40E4-9396-CE7137BDBE0E}" presName="parTx" presStyleLbl="revTx" presStyleIdx="1" presStyleCnt="6">
        <dgm:presLayoutVars>
          <dgm:chMax val="0"/>
          <dgm:chPref val="0"/>
        </dgm:presLayoutVars>
      </dgm:prSet>
      <dgm:spPr/>
    </dgm:pt>
    <dgm:pt modelId="{987EFD22-41F8-495F-A696-2B0818AF9281}" type="pres">
      <dgm:prSet presAssocID="{C0DC6FCC-DDFE-41FD-AEE5-343BF5772D25}" presName="sibTrans" presStyleCnt="0"/>
      <dgm:spPr/>
    </dgm:pt>
    <dgm:pt modelId="{EAF7A4F0-8D69-4FB4-ACBF-EE16B0591B99}" type="pres">
      <dgm:prSet presAssocID="{89F34BDE-3939-4325-ACE0-0B9D496E3F4D}" presName="compNode" presStyleCnt="0"/>
      <dgm:spPr/>
    </dgm:pt>
    <dgm:pt modelId="{D16B2DE9-870E-49BC-AD8C-5210AC33021F}" type="pres">
      <dgm:prSet presAssocID="{89F34BDE-3939-4325-ACE0-0B9D496E3F4D}" presName="bgRect" presStyleLbl="bgShp" presStyleIdx="2" presStyleCnt="6"/>
      <dgm:spPr/>
    </dgm:pt>
    <dgm:pt modelId="{11A980CC-7950-4D45-BB31-4A363FB0F776}" type="pres">
      <dgm:prSet presAssocID="{89F34BDE-3939-4325-ACE0-0B9D496E3F4D}"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ourglass Full"/>
        </a:ext>
      </dgm:extLst>
    </dgm:pt>
    <dgm:pt modelId="{CDA417AC-AC80-49EA-A396-3E75C50CD1FB}" type="pres">
      <dgm:prSet presAssocID="{89F34BDE-3939-4325-ACE0-0B9D496E3F4D}" presName="spaceRect" presStyleCnt="0"/>
      <dgm:spPr/>
    </dgm:pt>
    <dgm:pt modelId="{9C56A909-56A2-41F1-9054-834216FDFC77}" type="pres">
      <dgm:prSet presAssocID="{89F34BDE-3939-4325-ACE0-0B9D496E3F4D}" presName="parTx" presStyleLbl="revTx" presStyleIdx="2" presStyleCnt="6">
        <dgm:presLayoutVars>
          <dgm:chMax val="0"/>
          <dgm:chPref val="0"/>
        </dgm:presLayoutVars>
      </dgm:prSet>
      <dgm:spPr/>
    </dgm:pt>
    <dgm:pt modelId="{3BBCD8DA-A63C-400C-B44B-949BF5D119E0}" type="pres">
      <dgm:prSet presAssocID="{EA1E27C0-C268-43F7-94CB-B0D0205E142B}" presName="sibTrans" presStyleCnt="0"/>
      <dgm:spPr/>
    </dgm:pt>
    <dgm:pt modelId="{D6C82F6C-79EC-4955-8358-32A3C3E709E4}" type="pres">
      <dgm:prSet presAssocID="{60260DB9-9D63-41CC-B99A-B807F9E96A81}" presName="compNode" presStyleCnt="0"/>
      <dgm:spPr/>
    </dgm:pt>
    <dgm:pt modelId="{8477775C-6009-4D26-BF4A-C3CA50890F26}" type="pres">
      <dgm:prSet presAssocID="{60260DB9-9D63-41CC-B99A-B807F9E96A81}" presName="bgRect" presStyleLbl="bgShp" presStyleIdx="3" presStyleCnt="6"/>
      <dgm:spPr/>
    </dgm:pt>
    <dgm:pt modelId="{AD84B092-4BF8-48E7-A7C2-607A2438310E}" type="pres">
      <dgm:prSet presAssocID="{60260DB9-9D63-41CC-B99A-B807F9E96A81}"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lobe outline"/>
        </a:ext>
      </dgm:extLst>
    </dgm:pt>
    <dgm:pt modelId="{3C0B3E31-C16F-4C36-85A2-29ED67174A00}" type="pres">
      <dgm:prSet presAssocID="{60260DB9-9D63-41CC-B99A-B807F9E96A81}" presName="spaceRect" presStyleCnt="0"/>
      <dgm:spPr/>
    </dgm:pt>
    <dgm:pt modelId="{9281B821-2484-4857-88B1-BCC9A57802EF}" type="pres">
      <dgm:prSet presAssocID="{60260DB9-9D63-41CC-B99A-B807F9E96A81}" presName="parTx" presStyleLbl="revTx" presStyleIdx="3" presStyleCnt="6">
        <dgm:presLayoutVars>
          <dgm:chMax val="0"/>
          <dgm:chPref val="0"/>
        </dgm:presLayoutVars>
      </dgm:prSet>
      <dgm:spPr/>
    </dgm:pt>
    <dgm:pt modelId="{E89BDF66-20D9-4DF4-B93C-1EA27D68D8FD}" type="pres">
      <dgm:prSet presAssocID="{BE4FE9CF-9A12-4E45-8C70-5FD7E64393F1}" presName="sibTrans" presStyleCnt="0"/>
      <dgm:spPr/>
    </dgm:pt>
    <dgm:pt modelId="{5C1128DE-D8EE-47F0-9A1D-6B6894BB1753}" type="pres">
      <dgm:prSet presAssocID="{E64680C3-F303-4E11-BF32-A8B55815812E}" presName="compNode" presStyleCnt="0"/>
      <dgm:spPr/>
    </dgm:pt>
    <dgm:pt modelId="{446D223B-0339-4F48-967C-2DA51F24E788}" type="pres">
      <dgm:prSet presAssocID="{E64680C3-F303-4E11-BF32-A8B55815812E}" presName="bgRect" presStyleLbl="bgShp" presStyleIdx="4" presStyleCnt="6"/>
      <dgm:spPr/>
    </dgm:pt>
    <dgm:pt modelId="{FF809BD7-5451-406B-97AF-57A2693E2D6B}" type="pres">
      <dgm:prSet presAssocID="{E64680C3-F303-4E11-BF32-A8B55815812E}"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ooks"/>
        </a:ext>
      </dgm:extLst>
    </dgm:pt>
    <dgm:pt modelId="{F84E0F69-C043-4318-887C-E8E09500E7D7}" type="pres">
      <dgm:prSet presAssocID="{E64680C3-F303-4E11-BF32-A8B55815812E}" presName="spaceRect" presStyleCnt="0"/>
      <dgm:spPr/>
    </dgm:pt>
    <dgm:pt modelId="{A64DBEEC-65DF-4EC4-827A-026B7AAB9393}" type="pres">
      <dgm:prSet presAssocID="{E64680C3-F303-4E11-BF32-A8B55815812E}" presName="parTx" presStyleLbl="revTx" presStyleIdx="4" presStyleCnt="6">
        <dgm:presLayoutVars>
          <dgm:chMax val="0"/>
          <dgm:chPref val="0"/>
        </dgm:presLayoutVars>
      </dgm:prSet>
      <dgm:spPr/>
    </dgm:pt>
    <dgm:pt modelId="{5B9FB278-90B6-4467-B42C-4903E26768AF}" type="pres">
      <dgm:prSet presAssocID="{ED15164E-BF69-46A6-BB54-E92A93899D8A}" presName="sibTrans" presStyleCnt="0"/>
      <dgm:spPr/>
    </dgm:pt>
    <dgm:pt modelId="{48DD3FA7-B663-47EA-A410-7E9B2C0896BF}" type="pres">
      <dgm:prSet presAssocID="{0C422324-71A3-41F4-AC83-CECA9BD43F82}" presName="compNode" presStyleCnt="0"/>
      <dgm:spPr/>
    </dgm:pt>
    <dgm:pt modelId="{8081A610-0CD9-41CD-A1CA-8A46D2383FF0}" type="pres">
      <dgm:prSet presAssocID="{0C422324-71A3-41F4-AC83-CECA9BD43F82}" presName="bgRect" presStyleLbl="bgShp" presStyleIdx="5" presStyleCnt="6"/>
      <dgm:spPr/>
    </dgm:pt>
    <dgm:pt modelId="{557A7FC4-03E5-442C-8089-15CB4800E47E}" type="pres">
      <dgm:prSet presAssocID="{0C422324-71A3-41F4-AC83-CECA9BD43F8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ootprints"/>
        </a:ext>
      </dgm:extLst>
    </dgm:pt>
    <dgm:pt modelId="{99968A23-C8EA-4EB5-9944-511B77D45188}" type="pres">
      <dgm:prSet presAssocID="{0C422324-71A3-41F4-AC83-CECA9BD43F82}" presName="spaceRect" presStyleCnt="0"/>
      <dgm:spPr/>
    </dgm:pt>
    <dgm:pt modelId="{DF66A53D-4097-4440-A545-6BD13A154232}" type="pres">
      <dgm:prSet presAssocID="{0C422324-71A3-41F4-AC83-CECA9BD43F82}" presName="parTx" presStyleLbl="revTx" presStyleIdx="5" presStyleCnt="6">
        <dgm:presLayoutVars>
          <dgm:chMax val="0"/>
          <dgm:chPref val="0"/>
        </dgm:presLayoutVars>
      </dgm:prSet>
      <dgm:spPr/>
    </dgm:pt>
  </dgm:ptLst>
  <dgm:cxnLst>
    <dgm:cxn modelId="{C2987621-7E5E-4F8C-98FE-FEDBC51212C7}" srcId="{54855A18-6A4E-4266-B7FC-973D7890EDCD}" destId="{760C5C73-B3F0-4285-B62D-876FA9B3873A}" srcOrd="0" destOrd="0" parTransId="{5E9DE4A4-386A-4F33-A2F5-CFEB8E443E1B}" sibTransId="{527FAA1F-7B9A-475E-9D81-787880F8709B}"/>
    <dgm:cxn modelId="{0FCFBC2F-2577-4385-8669-BAD892C21016}" srcId="{54855A18-6A4E-4266-B7FC-973D7890EDCD}" destId="{E64680C3-F303-4E11-BF32-A8B55815812E}" srcOrd="4" destOrd="0" parTransId="{7BC718FB-0227-4E5C-9CE7-97E3F30719ED}" sibTransId="{ED15164E-BF69-46A6-BB54-E92A93899D8A}"/>
    <dgm:cxn modelId="{9D25B041-B026-49C7-B711-AC0ABA138B56}" srcId="{54855A18-6A4E-4266-B7FC-973D7890EDCD}" destId="{89F34BDE-3939-4325-ACE0-0B9D496E3F4D}" srcOrd="2" destOrd="0" parTransId="{82C02A6E-5C77-4E68-9D27-3E4F974172AD}" sibTransId="{EA1E27C0-C268-43F7-94CB-B0D0205E142B}"/>
    <dgm:cxn modelId="{0B55AC6E-A207-4F2E-8245-AB763B834026}" type="presOf" srcId="{760C5C73-B3F0-4285-B62D-876FA9B3873A}" destId="{0DC5CA40-CDC4-4747-A7E6-8B6893FF75EC}" srcOrd="0" destOrd="0" presId="urn:microsoft.com/office/officeart/2018/2/layout/IconVerticalSolidList"/>
    <dgm:cxn modelId="{13413B9E-0ADA-430D-9CBE-2FAB7ED74B51}" srcId="{54855A18-6A4E-4266-B7FC-973D7890EDCD}" destId="{0C422324-71A3-41F4-AC83-CECA9BD43F82}" srcOrd="5" destOrd="0" parTransId="{69C87EFE-2482-4891-8282-43D4C9467EBD}" sibTransId="{876DF2F0-BE79-4239-B68E-D25804B5F512}"/>
    <dgm:cxn modelId="{4F26D59F-4561-4FD3-B862-DC40425DC94D}" srcId="{54855A18-6A4E-4266-B7FC-973D7890EDCD}" destId="{4CE5E794-CD31-40E4-9396-CE7137BDBE0E}" srcOrd="1" destOrd="0" parTransId="{A898F220-2136-4E6D-A952-27834FF43584}" sibTransId="{C0DC6FCC-DDFE-41FD-AEE5-343BF5772D25}"/>
    <dgm:cxn modelId="{37890FA1-4159-46F1-AA0A-8AA9C4F4B669}" type="presOf" srcId="{0C422324-71A3-41F4-AC83-CECA9BD43F82}" destId="{DF66A53D-4097-4440-A545-6BD13A154232}" srcOrd="0" destOrd="0" presId="urn:microsoft.com/office/officeart/2018/2/layout/IconVerticalSolidList"/>
    <dgm:cxn modelId="{2E8925A9-4DB3-41D2-B58B-8BD6FB2418AF}" srcId="{54855A18-6A4E-4266-B7FC-973D7890EDCD}" destId="{60260DB9-9D63-41CC-B99A-B807F9E96A81}" srcOrd="3" destOrd="0" parTransId="{E69C92DB-E8F5-422C-8B42-6EE3936ADC12}" sibTransId="{BE4FE9CF-9A12-4E45-8C70-5FD7E64393F1}"/>
    <dgm:cxn modelId="{A3E85EAE-F959-4AE9-A86F-FA20391BC70C}" type="presOf" srcId="{54855A18-6A4E-4266-B7FC-973D7890EDCD}" destId="{023E17E5-3320-4CBF-B217-204564AF21FC}" srcOrd="0" destOrd="0" presId="urn:microsoft.com/office/officeart/2018/2/layout/IconVerticalSolidList"/>
    <dgm:cxn modelId="{916061B8-1805-4FE7-82EE-79BD17C36E03}" type="presOf" srcId="{89F34BDE-3939-4325-ACE0-0B9D496E3F4D}" destId="{9C56A909-56A2-41F1-9054-834216FDFC77}" srcOrd="0" destOrd="0" presId="urn:microsoft.com/office/officeart/2018/2/layout/IconVerticalSolidList"/>
    <dgm:cxn modelId="{7C69F7C6-B87E-474B-ADC1-05CF4F0C2347}" type="presOf" srcId="{E64680C3-F303-4E11-BF32-A8B55815812E}" destId="{A64DBEEC-65DF-4EC4-827A-026B7AAB9393}" srcOrd="0" destOrd="0" presId="urn:microsoft.com/office/officeart/2018/2/layout/IconVerticalSolidList"/>
    <dgm:cxn modelId="{EC0EB6D5-BB89-4E24-869F-192B7800E4F2}" type="presOf" srcId="{4CE5E794-CD31-40E4-9396-CE7137BDBE0E}" destId="{8A43BE8C-172A-4F02-AEF4-9B8AF26B95B8}" srcOrd="0" destOrd="0" presId="urn:microsoft.com/office/officeart/2018/2/layout/IconVerticalSolidList"/>
    <dgm:cxn modelId="{F59AEEED-C393-439D-B711-06705F7515F8}" type="presOf" srcId="{60260DB9-9D63-41CC-B99A-B807F9E96A81}" destId="{9281B821-2484-4857-88B1-BCC9A57802EF}" srcOrd="0" destOrd="0" presId="urn:microsoft.com/office/officeart/2018/2/layout/IconVerticalSolidList"/>
    <dgm:cxn modelId="{956DAD20-1C63-452F-AA85-A5BCC1AE4686}" type="presParOf" srcId="{023E17E5-3320-4CBF-B217-204564AF21FC}" destId="{090FCD40-269A-4279-B1A1-9E7B5AFE952B}" srcOrd="0" destOrd="0" presId="urn:microsoft.com/office/officeart/2018/2/layout/IconVerticalSolidList"/>
    <dgm:cxn modelId="{B2AB14F1-254B-44E0-B5ED-D00245C0D4D8}" type="presParOf" srcId="{090FCD40-269A-4279-B1A1-9E7B5AFE952B}" destId="{B85031C1-823E-4B6A-97EA-0104BD02DD10}" srcOrd="0" destOrd="0" presId="urn:microsoft.com/office/officeart/2018/2/layout/IconVerticalSolidList"/>
    <dgm:cxn modelId="{2CA28231-463E-4D88-8BE1-AAD518EB13A8}" type="presParOf" srcId="{090FCD40-269A-4279-B1A1-9E7B5AFE952B}" destId="{3B154DFE-CAEF-46EF-98EA-EC0F30090C85}" srcOrd="1" destOrd="0" presId="urn:microsoft.com/office/officeart/2018/2/layout/IconVerticalSolidList"/>
    <dgm:cxn modelId="{C41192F9-7178-48F6-B6CF-B90CD294545B}" type="presParOf" srcId="{090FCD40-269A-4279-B1A1-9E7B5AFE952B}" destId="{451932D0-C326-4A96-8EE4-4B3AA191F206}" srcOrd="2" destOrd="0" presId="urn:microsoft.com/office/officeart/2018/2/layout/IconVerticalSolidList"/>
    <dgm:cxn modelId="{D714665F-E10F-4818-950F-D0FA11CB58EA}" type="presParOf" srcId="{090FCD40-269A-4279-B1A1-9E7B5AFE952B}" destId="{0DC5CA40-CDC4-4747-A7E6-8B6893FF75EC}" srcOrd="3" destOrd="0" presId="urn:microsoft.com/office/officeart/2018/2/layout/IconVerticalSolidList"/>
    <dgm:cxn modelId="{38D94C1F-5B1F-452E-A9C3-D15F0634F1CB}" type="presParOf" srcId="{023E17E5-3320-4CBF-B217-204564AF21FC}" destId="{4F8C17E1-3CBB-4AAA-BBC9-28E1FCB09725}" srcOrd="1" destOrd="0" presId="urn:microsoft.com/office/officeart/2018/2/layout/IconVerticalSolidList"/>
    <dgm:cxn modelId="{33A4011D-5095-4621-88D7-A44DDE008C39}" type="presParOf" srcId="{023E17E5-3320-4CBF-B217-204564AF21FC}" destId="{74D9E439-7FB7-4BE4-81FD-45E587707246}" srcOrd="2" destOrd="0" presId="urn:microsoft.com/office/officeart/2018/2/layout/IconVerticalSolidList"/>
    <dgm:cxn modelId="{383BE331-4D71-4B58-8027-91E9609183FA}" type="presParOf" srcId="{74D9E439-7FB7-4BE4-81FD-45E587707246}" destId="{BD7D4F9D-C5F9-41BD-B105-E59FAC1327C3}" srcOrd="0" destOrd="0" presId="urn:microsoft.com/office/officeart/2018/2/layout/IconVerticalSolidList"/>
    <dgm:cxn modelId="{D0DD2A3B-8116-4665-805E-8B1307280E58}" type="presParOf" srcId="{74D9E439-7FB7-4BE4-81FD-45E587707246}" destId="{2BD003AB-3F8E-446D-85D5-16CBD8548796}" srcOrd="1" destOrd="0" presId="urn:microsoft.com/office/officeart/2018/2/layout/IconVerticalSolidList"/>
    <dgm:cxn modelId="{906C8E2D-2268-4BB0-B654-F7E21AFD3D6F}" type="presParOf" srcId="{74D9E439-7FB7-4BE4-81FD-45E587707246}" destId="{16FB3D65-6CE8-4902-8EC0-5143EC36963D}" srcOrd="2" destOrd="0" presId="urn:microsoft.com/office/officeart/2018/2/layout/IconVerticalSolidList"/>
    <dgm:cxn modelId="{4AF823FD-4219-484D-BD39-58D5C598615D}" type="presParOf" srcId="{74D9E439-7FB7-4BE4-81FD-45E587707246}" destId="{8A43BE8C-172A-4F02-AEF4-9B8AF26B95B8}" srcOrd="3" destOrd="0" presId="urn:microsoft.com/office/officeart/2018/2/layout/IconVerticalSolidList"/>
    <dgm:cxn modelId="{02E96342-8CC4-4154-840F-16D984795445}" type="presParOf" srcId="{023E17E5-3320-4CBF-B217-204564AF21FC}" destId="{987EFD22-41F8-495F-A696-2B0818AF9281}" srcOrd="3" destOrd="0" presId="urn:microsoft.com/office/officeart/2018/2/layout/IconVerticalSolidList"/>
    <dgm:cxn modelId="{61D5B771-DF1D-421A-95AE-430DE31712C2}" type="presParOf" srcId="{023E17E5-3320-4CBF-B217-204564AF21FC}" destId="{EAF7A4F0-8D69-4FB4-ACBF-EE16B0591B99}" srcOrd="4" destOrd="0" presId="urn:microsoft.com/office/officeart/2018/2/layout/IconVerticalSolidList"/>
    <dgm:cxn modelId="{EA2B60C5-142D-4E57-97B6-4330B70D51F0}" type="presParOf" srcId="{EAF7A4F0-8D69-4FB4-ACBF-EE16B0591B99}" destId="{D16B2DE9-870E-49BC-AD8C-5210AC33021F}" srcOrd="0" destOrd="0" presId="urn:microsoft.com/office/officeart/2018/2/layout/IconVerticalSolidList"/>
    <dgm:cxn modelId="{837CC07D-D2F4-44E2-A547-E817ACF3E5CF}" type="presParOf" srcId="{EAF7A4F0-8D69-4FB4-ACBF-EE16B0591B99}" destId="{11A980CC-7950-4D45-BB31-4A363FB0F776}" srcOrd="1" destOrd="0" presId="urn:microsoft.com/office/officeart/2018/2/layout/IconVerticalSolidList"/>
    <dgm:cxn modelId="{28308EF1-4E63-45AB-B3B8-11ACFF7C1721}" type="presParOf" srcId="{EAF7A4F0-8D69-4FB4-ACBF-EE16B0591B99}" destId="{CDA417AC-AC80-49EA-A396-3E75C50CD1FB}" srcOrd="2" destOrd="0" presId="urn:microsoft.com/office/officeart/2018/2/layout/IconVerticalSolidList"/>
    <dgm:cxn modelId="{C43F0AED-314A-4A52-B36D-377503F7B73E}" type="presParOf" srcId="{EAF7A4F0-8D69-4FB4-ACBF-EE16B0591B99}" destId="{9C56A909-56A2-41F1-9054-834216FDFC77}" srcOrd="3" destOrd="0" presId="urn:microsoft.com/office/officeart/2018/2/layout/IconVerticalSolidList"/>
    <dgm:cxn modelId="{D5718BF4-0F9A-4BB7-AAA2-C2148788F244}" type="presParOf" srcId="{023E17E5-3320-4CBF-B217-204564AF21FC}" destId="{3BBCD8DA-A63C-400C-B44B-949BF5D119E0}" srcOrd="5" destOrd="0" presId="urn:microsoft.com/office/officeart/2018/2/layout/IconVerticalSolidList"/>
    <dgm:cxn modelId="{E43DDDB9-1308-4DA8-B046-F43EC91CF8B9}" type="presParOf" srcId="{023E17E5-3320-4CBF-B217-204564AF21FC}" destId="{D6C82F6C-79EC-4955-8358-32A3C3E709E4}" srcOrd="6" destOrd="0" presId="urn:microsoft.com/office/officeart/2018/2/layout/IconVerticalSolidList"/>
    <dgm:cxn modelId="{D052BBC9-6A80-45BE-A465-7DE4DDB966FF}" type="presParOf" srcId="{D6C82F6C-79EC-4955-8358-32A3C3E709E4}" destId="{8477775C-6009-4D26-BF4A-C3CA50890F26}" srcOrd="0" destOrd="0" presId="urn:microsoft.com/office/officeart/2018/2/layout/IconVerticalSolidList"/>
    <dgm:cxn modelId="{8AD795D8-5B9E-4262-93D2-03AEFA967ECD}" type="presParOf" srcId="{D6C82F6C-79EC-4955-8358-32A3C3E709E4}" destId="{AD84B092-4BF8-48E7-A7C2-607A2438310E}" srcOrd="1" destOrd="0" presId="urn:microsoft.com/office/officeart/2018/2/layout/IconVerticalSolidList"/>
    <dgm:cxn modelId="{77DDAA5B-ED60-4727-8976-C192C42FD06D}" type="presParOf" srcId="{D6C82F6C-79EC-4955-8358-32A3C3E709E4}" destId="{3C0B3E31-C16F-4C36-85A2-29ED67174A00}" srcOrd="2" destOrd="0" presId="urn:microsoft.com/office/officeart/2018/2/layout/IconVerticalSolidList"/>
    <dgm:cxn modelId="{8FD90422-04D2-43CD-8365-C1AB3EF4527E}" type="presParOf" srcId="{D6C82F6C-79EC-4955-8358-32A3C3E709E4}" destId="{9281B821-2484-4857-88B1-BCC9A57802EF}" srcOrd="3" destOrd="0" presId="urn:microsoft.com/office/officeart/2018/2/layout/IconVerticalSolidList"/>
    <dgm:cxn modelId="{D42908D8-4FBE-4AA2-B37B-89FA48375595}" type="presParOf" srcId="{023E17E5-3320-4CBF-B217-204564AF21FC}" destId="{E89BDF66-20D9-4DF4-B93C-1EA27D68D8FD}" srcOrd="7" destOrd="0" presId="urn:microsoft.com/office/officeart/2018/2/layout/IconVerticalSolidList"/>
    <dgm:cxn modelId="{51277A50-D2E6-4913-AC36-3BC0440D6296}" type="presParOf" srcId="{023E17E5-3320-4CBF-B217-204564AF21FC}" destId="{5C1128DE-D8EE-47F0-9A1D-6B6894BB1753}" srcOrd="8" destOrd="0" presId="urn:microsoft.com/office/officeart/2018/2/layout/IconVerticalSolidList"/>
    <dgm:cxn modelId="{3B171560-801F-4465-B0A5-D3A83299A067}" type="presParOf" srcId="{5C1128DE-D8EE-47F0-9A1D-6B6894BB1753}" destId="{446D223B-0339-4F48-967C-2DA51F24E788}" srcOrd="0" destOrd="0" presId="urn:microsoft.com/office/officeart/2018/2/layout/IconVerticalSolidList"/>
    <dgm:cxn modelId="{8F0CF271-D0DE-4662-A9D8-A057E71CF7AF}" type="presParOf" srcId="{5C1128DE-D8EE-47F0-9A1D-6B6894BB1753}" destId="{FF809BD7-5451-406B-97AF-57A2693E2D6B}" srcOrd="1" destOrd="0" presId="urn:microsoft.com/office/officeart/2018/2/layout/IconVerticalSolidList"/>
    <dgm:cxn modelId="{9EC56A7A-3F40-4358-84F4-FC630C91AE68}" type="presParOf" srcId="{5C1128DE-D8EE-47F0-9A1D-6B6894BB1753}" destId="{F84E0F69-C043-4318-887C-E8E09500E7D7}" srcOrd="2" destOrd="0" presId="urn:microsoft.com/office/officeart/2018/2/layout/IconVerticalSolidList"/>
    <dgm:cxn modelId="{B6278000-A4DB-4D34-AB2A-81B3769C84CA}" type="presParOf" srcId="{5C1128DE-D8EE-47F0-9A1D-6B6894BB1753}" destId="{A64DBEEC-65DF-4EC4-827A-026B7AAB9393}" srcOrd="3" destOrd="0" presId="urn:microsoft.com/office/officeart/2018/2/layout/IconVerticalSolidList"/>
    <dgm:cxn modelId="{C8FF96D0-E394-4FA4-993D-521A9465FBA9}" type="presParOf" srcId="{023E17E5-3320-4CBF-B217-204564AF21FC}" destId="{5B9FB278-90B6-4467-B42C-4903E26768AF}" srcOrd="9" destOrd="0" presId="urn:microsoft.com/office/officeart/2018/2/layout/IconVerticalSolidList"/>
    <dgm:cxn modelId="{81AD1798-539C-46E1-83F2-8D45B39484D2}" type="presParOf" srcId="{023E17E5-3320-4CBF-B217-204564AF21FC}" destId="{48DD3FA7-B663-47EA-A410-7E9B2C0896BF}" srcOrd="10" destOrd="0" presId="urn:microsoft.com/office/officeart/2018/2/layout/IconVerticalSolidList"/>
    <dgm:cxn modelId="{A2B205E3-C21A-4D16-9BA1-09D6700CFFA3}" type="presParOf" srcId="{48DD3FA7-B663-47EA-A410-7E9B2C0896BF}" destId="{8081A610-0CD9-41CD-A1CA-8A46D2383FF0}" srcOrd="0" destOrd="0" presId="urn:microsoft.com/office/officeart/2018/2/layout/IconVerticalSolidList"/>
    <dgm:cxn modelId="{989F5335-5CF1-4816-AE74-EF7221B7C4B5}" type="presParOf" srcId="{48DD3FA7-B663-47EA-A410-7E9B2C0896BF}" destId="{557A7FC4-03E5-442C-8089-15CB4800E47E}" srcOrd="1" destOrd="0" presId="urn:microsoft.com/office/officeart/2018/2/layout/IconVerticalSolidList"/>
    <dgm:cxn modelId="{CC052C97-1EA9-48F9-B307-976505ECFA94}" type="presParOf" srcId="{48DD3FA7-B663-47EA-A410-7E9B2C0896BF}" destId="{99968A23-C8EA-4EB5-9944-511B77D45188}" srcOrd="2" destOrd="0" presId="urn:microsoft.com/office/officeart/2018/2/layout/IconVerticalSolidList"/>
    <dgm:cxn modelId="{15221011-51A3-4F30-9284-01F70C189807}" type="presParOf" srcId="{48DD3FA7-B663-47EA-A410-7E9B2C0896BF}" destId="{DF66A53D-4097-4440-A545-6BD13A15423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BFF54F-1F3B-451D-88F4-7928D91F05CE}" type="doc">
      <dgm:prSet loTypeId="urn:microsoft.com/office/officeart/2005/8/layout/process1" loCatId="process" qsTypeId="urn:microsoft.com/office/officeart/2005/8/quickstyle/simple1" qsCatId="simple" csTypeId="urn:microsoft.com/office/officeart/2005/8/colors/accent1_2" csCatId="accent1" phldr="1"/>
      <dgm:spPr/>
    </dgm:pt>
    <dgm:pt modelId="{38924D36-E983-43FD-8CBD-392EF4D2C6E4}">
      <dgm:prSet phldrT="[Text]"/>
      <dgm:spPr/>
      <dgm:t>
        <a:bodyPr/>
        <a:lstStyle/>
        <a:p>
          <a:r>
            <a:rPr lang="en-US" dirty="0"/>
            <a:t>Submit application</a:t>
          </a:r>
        </a:p>
      </dgm:t>
    </dgm:pt>
    <dgm:pt modelId="{0436BEC9-48F8-4D32-9272-21501160728D}" type="parTrans" cxnId="{9BBF53D2-B5FE-4A25-899D-E4B0C1AF7AF6}">
      <dgm:prSet/>
      <dgm:spPr/>
      <dgm:t>
        <a:bodyPr/>
        <a:lstStyle/>
        <a:p>
          <a:endParaRPr lang="en-US"/>
        </a:p>
      </dgm:t>
    </dgm:pt>
    <dgm:pt modelId="{62D938E4-5310-49DE-9404-83F57811A51D}" type="sibTrans" cxnId="{9BBF53D2-B5FE-4A25-899D-E4B0C1AF7AF6}">
      <dgm:prSet/>
      <dgm:spPr/>
      <dgm:t>
        <a:bodyPr/>
        <a:lstStyle/>
        <a:p>
          <a:endParaRPr lang="en-US" dirty="0"/>
        </a:p>
      </dgm:t>
    </dgm:pt>
    <dgm:pt modelId="{B53F5925-0F54-4B2C-B332-330372CDDBD6}">
      <dgm:prSet phldrT="[Text]"/>
      <dgm:spPr/>
      <dgm:t>
        <a:bodyPr/>
        <a:lstStyle/>
        <a:p>
          <a:r>
            <a:rPr lang="en-US" dirty="0"/>
            <a:t>Staff review</a:t>
          </a:r>
        </a:p>
      </dgm:t>
    </dgm:pt>
    <dgm:pt modelId="{B91D377F-9556-48C9-9E7D-9BD0E89AB554}" type="parTrans" cxnId="{6069A69E-93C6-426E-A272-BF36BE1746E6}">
      <dgm:prSet/>
      <dgm:spPr/>
      <dgm:t>
        <a:bodyPr/>
        <a:lstStyle/>
        <a:p>
          <a:endParaRPr lang="en-US"/>
        </a:p>
      </dgm:t>
    </dgm:pt>
    <dgm:pt modelId="{40E780EF-FAA7-42EB-9548-FBE821B557A7}" type="sibTrans" cxnId="{6069A69E-93C6-426E-A272-BF36BE1746E6}">
      <dgm:prSet/>
      <dgm:spPr/>
      <dgm:t>
        <a:bodyPr/>
        <a:lstStyle/>
        <a:p>
          <a:endParaRPr lang="en-US" dirty="0"/>
        </a:p>
      </dgm:t>
    </dgm:pt>
    <dgm:pt modelId="{5A551446-37F2-427E-AF69-01689FC6A7D0}">
      <dgm:prSet phldrT="[Text]"/>
      <dgm:spPr>
        <a:solidFill>
          <a:srgbClr val="DF9221"/>
        </a:solidFill>
      </dgm:spPr>
      <dgm:t>
        <a:bodyPr/>
        <a:lstStyle/>
        <a:p>
          <a:r>
            <a:rPr lang="en-US" dirty="0"/>
            <a:t>Planning Commission </a:t>
          </a:r>
        </a:p>
      </dgm:t>
    </dgm:pt>
    <dgm:pt modelId="{3847AE5C-9B18-4213-99F8-9D837655CB4B}" type="parTrans" cxnId="{DD62034F-0523-43E3-AE1B-831C63E421E7}">
      <dgm:prSet/>
      <dgm:spPr/>
      <dgm:t>
        <a:bodyPr/>
        <a:lstStyle/>
        <a:p>
          <a:endParaRPr lang="en-US"/>
        </a:p>
      </dgm:t>
    </dgm:pt>
    <dgm:pt modelId="{CCC937D8-9B11-4D8E-832B-6CBA4A27C10F}" type="sibTrans" cxnId="{DD62034F-0523-43E3-AE1B-831C63E421E7}">
      <dgm:prSet/>
      <dgm:spPr/>
      <dgm:t>
        <a:bodyPr/>
        <a:lstStyle/>
        <a:p>
          <a:endParaRPr lang="en-US" dirty="0"/>
        </a:p>
      </dgm:t>
    </dgm:pt>
    <dgm:pt modelId="{6F6B31B3-F6B1-43EA-9F50-654A0F5F4C34}">
      <dgm:prSet phldrT="[Text]"/>
      <dgm:spPr/>
      <dgm:t>
        <a:bodyPr/>
        <a:lstStyle/>
        <a:p>
          <a:r>
            <a:rPr lang="en-US" dirty="0"/>
            <a:t>City Council</a:t>
          </a:r>
        </a:p>
      </dgm:t>
    </dgm:pt>
    <dgm:pt modelId="{52EE609F-B978-4571-9213-0AA69B61189C}" type="parTrans" cxnId="{AF179658-3799-4718-A89A-DAD971852461}">
      <dgm:prSet/>
      <dgm:spPr/>
      <dgm:t>
        <a:bodyPr/>
        <a:lstStyle/>
        <a:p>
          <a:endParaRPr lang="en-US"/>
        </a:p>
      </dgm:t>
    </dgm:pt>
    <dgm:pt modelId="{6F6DD5BC-C067-4FF2-8518-3B88F40A0A9E}" type="sibTrans" cxnId="{AF179658-3799-4718-A89A-DAD971852461}">
      <dgm:prSet/>
      <dgm:spPr/>
      <dgm:t>
        <a:bodyPr/>
        <a:lstStyle/>
        <a:p>
          <a:endParaRPr lang="en-US" dirty="0"/>
        </a:p>
      </dgm:t>
    </dgm:pt>
    <dgm:pt modelId="{C11B161E-7E90-4059-8635-069CD5DF4AA2}">
      <dgm:prSet phldrT="[Text]"/>
      <dgm:spPr/>
      <dgm:t>
        <a:bodyPr anchor="t"/>
        <a:lstStyle/>
        <a:p>
          <a:r>
            <a:rPr lang="en-US" dirty="0"/>
            <a:t>Building permit</a:t>
          </a:r>
        </a:p>
      </dgm:t>
    </dgm:pt>
    <dgm:pt modelId="{03C09AE6-1712-4503-851E-9DE38CBFE7E6}" type="parTrans" cxnId="{4F8B4730-CC7B-4895-BF56-19102732B586}">
      <dgm:prSet/>
      <dgm:spPr/>
      <dgm:t>
        <a:bodyPr/>
        <a:lstStyle/>
        <a:p>
          <a:endParaRPr lang="en-US"/>
        </a:p>
      </dgm:t>
    </dgm:pt>
    <dgm:pt modelId="{5DDC843B-3EA3-421E-BBF7-096639866885}" type="sibTrans" cxnId="{4F8B4730-CC7B-4895-BF56-19102732B586}">
      <dgm:prSet/>
      <dgm:spPr/>
      <dgm:t>
        <a:bodyPr/>
        <a:lstStyle/>
        <a:p>
          <a:endParaRPr lang="en-US"/>
        </a:p>
      </dgm:t>
    </dgm:pt>
    <dgm:pt modelId="{7BD0CB73-3823-4B99-BE89-CB5144E8923B}" type="pres">
      <dgm:prSet presAssocID="{B4BFF54F-1F3B-451D-88F4-7928D91F05CE}" presName="Name0" presStyleCnt="0">
        <dgm:presLayoutVars>
          <dgm:dir/>
          <dgm:resizeHandles val="exact"/>
        </dgm:presLayoutVars>
      </dgm:prSet>
      <dgm:spPr/>
    </dgm:pt>
    <dgm:pt modelId="{6B3D4C61-1830-4B14-ADC5-2939DEBB7788}" type="pres">
      <dgm:prSet presAssocID="{38924D36-E983-43FD-8CBD-392EF4D2C6E4}" presName="node" presStyleLbl="node1" presStyleIdx="0" presStyleCnt="5">
        <dgm:presLayoutVars>
          <dgm:bulletEnabled val="1"/>
        </dgm:presLayoutVars>
      </dgm:prSet>
      <dgm:spPr/>
    </dgm:pt>
    <dgm:pt modelId="{CA0CFB0C-7852-4EC8-8FFB-8FDA6BF94872}" type="pres">
      <dgm:prSet presAssocID="{62D938E4-5310-49DE-9404-83F57811A51D}" presName="sibTrans" presStyleLbl="sibTrans2D1" presStyleIdx="0" presStyleCnt="4"/>
      <dgm:spPr/>
    </dgm:pt>
    <dgm:pt modelId="{10C25731-096C-4B1F-81A5-9BB9C5803BC5}" type="pres">
      <dgm:prSet presAssocID="{62D938E4-5310-49DE-9404-83F57811A51D}" presName="connectorText" presStyleLbl="sibTrans2D1" presStyleIdx="0" presStyleCnt="4"/>
      <dgm:spPr/>
    </dgm:pt>
    <dgm:pt modelId="{8730CEB2-EA2D-4089-A8D5-F20766FF28FD}" type="pres">
      <dgm:prSet presAssocID="{B53F5925-0F54-4B2C-B332-330372CDDBD6}" presName="node" presStyleLbl="node1" presStyleIdx="1" presStyleCnt="5">
        <dgm:presLayoutVars>
          <dgm:bulletEnabled val="1"/>
        </dgm:presLayoutVars>
      </dgm:prSet>
      <dgm:spPr/>
    </dgm:pt>
    <dgm:pt modelId="{94C2703A-6FD4-4FD4-B563-052EB99BD2CF}" type="pres">
      <dgm:prSet presAssocID="{40E780EF-FAA7-42EB-9548-FBE821B557A7}" presName="sibTrans" presStyleLbl="sibTrans2D1" presStyleIdx="1" presStyleCnt="4"/>
      <dgm:spPr/>
    </dgm:pt>
    <dgm:pt modelId="{ACD58BC0-0001-4DD8-AE63-9CB54BE99631}" type="pres">
      <dgm:prSet presAssocID="{40E780EF-FAA7-42EB-9548-FBE821B557A7}" presName="connectorText" presStyleLbl="sibTrans2D1" presStyleIdx="1" presStyleCnt="4"/>
      <dgm:spPr/>
    </dgm:pt>
    <dgm:pt modelId="{9FCA2405-128B-4CAE-8C61-012A9A3D6C6A}" type="pres">
      <dgm:prSet presAssocID="{5A551446-37F2-427E-AF69-01689FC6A7D0}" presName="node" presStyleLbl="node1" presStyleIdx="2" presStyleCnt="5">
        <dgm:presLayoutVars>
          <dgm:bulletEnabled val="1"/>
        </dgm:presLayoutVars>
      </dgm:prSet>
      <dgm:spPr/>
    </dgm:pt>
    <dgm:pt modelId="{323BB903-ABA6-4B1D-BF83-7F7FCCE8530A}" type="pres">
      <dgm:prSet presAssocID="{CCC937D8-9B11-4D8E-832B-6CBA4A27C10F}" presName="sibTrans" presStyleLbl="sibTrans2D1" presStyleIdx="2" presStyleCnt="4"/>
      <dgm:spPr/>
    </dgm:pt>
    <dgm:pt modelId="{B1EFC51C-2FA4-4086-A9A5-759C711D78B6}" type="pres">
      <dgm:prSet presAssocID="{CCC937D8-9B11-4D8E-832B-6CBA4A27C10F}" presName="connectorText" presStyleLbl="sibTrans2D1" presStyleIdx="2" presStyleCnt="4"/>
      <dgm:spPr/>
    </dgm:pt>
    <dgm:pt modelId="{044DE1A8-E5AD-4BC1-BFCC-5E672C745251}" type="pres">
      <dgm:prSet presAssocID="{6F6B31B3-F6B1-43EA-9F50-654A0F5F4C34}" presName="node" presStyleLbl="node1" presStyleIdx="3" presStyleCnt="5">
        <dgm:presLayoutVars>
          <dgm:bulletEnabled val="1"/>
        </dgm:presLayoutVars>
      </dgm:prSet>
      <dgm:spPr/>
    </dgm:pt>
    <dgm:pt modelId="{BA4E46BF-7842-4020-B2EC-01F94A929A51}" type="pres">
      <dgm:prSet presAssocID="{6F6DD5BC-C067-4FF2-8518-3B88F40A0A9E}" presName="sibTrans" presStyleLbl="sibTrans2D1" presStyleIdx="3" presStyleCnt="4"/>
      <dgm:spPr/>
    </dgm:pt>
    <dgm:pt modelId="{1C6D63A8-98A6-4211-AB66-5023E708AD98}" type="pres">
      <dgm:prSet presAssocID="{6F6DD5BC-C067-4FF2-8518-3B88F40A0A9E}" presName="connectorText" presStyleLbl="sibTrans2D1" presStyleIdx="3" presStyleCnt="4"/>
      <dgm:spPr/>
    </dgm:pt>
    <dgm:pt modelId="{276DE733-03E5-4519-A966-68F3439AB2D2}" type="pres">
      <dgm:prSet presAssocID="{C11B161E-7E90-4059-8635-069CD5DF4AA2}" presName="node" presStyleLbl="node1" presStyleIdx="4" presStyleCnt="5">
        <dgm:presLayoutVars>
          <dgm:bulletEnabled val="1"/>
        </dgm:presLayoutVars>
      </dgm:prSet>
      <dgm:spPr/>
    </dgm:pt>
  </dgm:ptLst>
  <dgm:cxnLst>
    <dgm:cxn modelId="{D2B54528-3A90-4FEF-B22A-060947477996}" type="presOf" srcId="{C11B161E-7E90-4059-8635-069CD5DF4AA2}" destId="{276DE733-03E5-4519-A966-68F3439AB2D2}" srcOrd="0" destOrd="0" presId="urn:microsoft.com/office/officeart/2005/8/layout/process1"/>
    <dgm:cxn modelId="{4F8B4730-CC7B-4895-BF56-19102732B586}" srcId="{B4BFF54F-1F3B-451D-88F4-7928D91F05CE}" destId="{C11B161E-7E90-4059-8635-069CD5DF4AA2}" srcOrd="4" destOrd="0" parTransId="{03C09AE6-1712-4503-851E-9DE38CBFE7E6}" sibTransId="{5DDC843B-3EA3-421E-BBF7-096639866885}"/>
    <dgm:cxn modelId="{DFE2E15C-23A4-49C2-8EB4-43A50A584E4C}" type="presOf" srcId="{40E780EF-FAA7-42EB-9548-FBE821B557A7}" destId="{ACD58BC0-0001-4DD8-AE63-9CB54BE99631}" srcOrd="1" destOrd="0" presId="urn:microsoft.com/office/officeart/2005/8/layout/process1"/>
    <dgm:cxn modelId="{299B615D-B0CF-43B6-AF0C-65F7317CF006}" type="presOf" srcId="{38924D36-E983-43FD-8CBD-392EF4D2C6E4}" destId="{6B3D4C61-1830-4B14-ADC5-2939DEBB7788}" srcOrd="0" destOrd="0" presId="urn:microsoft.com/office/officeart/2005/8/layout/process1"/>
    <dgm:cxn modelId="{0B195F63-271B-4BAF-85CB-C994C5FE78D5}" type="presOf" srcId="{6F6B31B3-F6B1-43EA-9F50-654A0F5F4C34}" destId="{044DE1A8-E5AD-4BC1-BFCC-5E672C745251}" srcOrd="0" destOrd="0" presId="urn:microsoft.com/office/officeart/2005/8/layout/process1"/>
    <dgm:cxn modelId="{DD62034F-0523-43E3-AE1B-831C63E421E7}" srcId="{B4BFF54F-1F3B-451D-88F4-7928D91F05CE}" destId="{5A551446-37F2-427E-AF69-01689FC6A7D0}" srcOrd="2" destOrd="0" parTransId="{3847AE5C-9B18-4213-99F8-9D837655CB4B}" sibTransId="{CCC937D8-9B11-4D8E-832B-6CBA4A27C10F}"/>
    <dgm:cxn modelId="{93849270-E62D-4562-94FB-84D63D5A1DC3}" type="presOf" srcId="{5A551446-37F2-427E-AF69-01689FC6A7D0}" destId="{9FCA2405-128B-4CAE-8C61-012A9A3D6C6A}" srcOrd="0" destOrd="0" presId="urn:microsoft.com/office/officeart/2005/8/layout/process1"/>
    <dgm:cxn modelId="{AF179658-3799-4718-A89A-DAD971852461}" srcId="{B4BFF54F-1F3B-451D-88F4-7928D91F05CE}" destId="{6F6B31B3-F6B1-43EA-9F50-654A0F5F4C34}" srcOrd="3" destOrd="0" parTransId="{52EE609F-B978-4571-9213-0AA69B61189C}" sibTransId="{6F6DD5BC-C067-4FF2-8518-3B88F40A0A9E}"/>
    <dgm:cxn modelId="{9AA41F83-CAA1-4823-9F49-C283D5F41F88}" type="presOf" srcId="{CCC937D8-9B11-4D8E-832B-6CBA4A27C10F}" destId="{323BB903-ABA6-4B1D-BF83-7F7FCCE8530A}" srcOrd="0" destOrd="0" presId="urn:microsoft.com/office/officeart/2005/8/layout/process1"/>
    <dgm:cxn modelId="{66E47283-BE6B-4238-9AE3-9D149C9AA436}" type="presOf" srcId="{62D938E4-5310-49DE-9404-83F57811A51D}" destId="{CA0CFB0C-7852-4EC8-8FFB-8FDA6BF94872}" srcOrd="0" destOrd="0" presId="urn:microsoft.com/office/officeart/2005/8/layout/process1"/>
    <dgm:cxn modelId="{8214B988-66A9-4916-9970-54D03959D75A}" type="presOf" srcId="{62D938E4-5310-49DE-9404-83F57811A51D}" destId="{10C25731-096C-4B1F-81A5-9BB9C5803BC5}" srcOrd="1" destOrd="0" presId="urn:microsoft.com/office/officeart/2005/8/layout/process1"/>
    <dgm:cxn modelId="{6069A69E-93C6-426E-A272-BF36BE1746E6}" srcId="{B4BFF54F-1F3B-451D-88F4-7928D91F05CE}" destId="{B53F5925-0F54-4B2C-B332-330372CDDBD6}" srcOrd="1" destOrd="0" parTransId="{B91D377F-9556-48C9-9E7D-9BD0E89AB554}" sibTransId="{40E780EF-FAA7-42EB-9548-FBE821B557A7}"/>
    <dgm:cxn modelId="{FF9CDABB-CA5F-4637-84DB-575AA829E725}" type="presOf" srcId="{B4BFF54F-1F3B-451D-88F4-7928D91F05CE}" destId="{7BD0CB73-3823-4B99-BE89-CB5144E8923B}" srcOrd="0" destOrd="0" presId="urn:microsoft.com/office/officeart/2005/8/layout/process1"/>
    <dgm:cxn modelId="{FB6A69C6-B3B6-4A64-8932-49DD26669344}" type="presOf" srcId="{6F6DD5BC-C067-4FF2-8518-3B88F40A0A9E}" destId="{1C6D63A8-98A6-4211-AB66-5023E708AD98}" srcOrd="1" destOrd="0" presId="urn:microsoft.com/office/officeart/2005/8/layout/process1"/>
    <dgm:cxn modelId="{57E743C7-3CE1-405B-B816-E2DBD9EE6744}" type="presOf" srcId="{CCC937D8-9B11-4D8E-832B-6CBA4A27C10F}" destId="{B1EFC51C-2FA4-4086-A9A5-759C711D78B6}" srcOrd="1" destOrd="0" presId="urn:microsoft.com/office/officeart/2005/8/layout/process1"/>
    <dgm:cxn modelId="{85AC0DCB-206E-42A5-8BCE-46B9725DB9B5}" type="presOf" srcId="{6F6DD5BC-C067-4FF2-8518-3B88F40A0A9E}" destId="{BA4E46BF-7842-4020-B2EC-01F94A929A51}" srcOrd="0" destOrd="0" presId="urn:microsoft.com/office/officeart/2005/8/layout/process1"/>
    <dgm:cxn modelId="{CC2096CC-5674-43AC-8635-7862C521A79A}" type="presOf" srcId="{B53F5925-0F54-4B2C-B332-330372CDDBD6}" destId="{8730CEB2-EA2D-4089-A8D5-F20766FF28FD}" srcOrd="0" destOrd="0" presId="urn:microsoft.com/office/officeart/2005/8/layout/process1"/>
    <dgm:cxn modelId="{9BBF53D2-B5FE-4A25-899D-E4B0C1AF7AF6}" srcId="{B4BFF54F-1F3B-451D-88F4-7928D91F05CE}" destId="{38924D36-E983-43FD-8CBD-392EF4D2C6E4}" srcOrd="0" destOrd="0" parTransId="{0436BEC9-48F8-4D32-9272-21501160728D}" sibTransId="{62D938E4-5310-49DE-9404-83F57811A51D}"/>
    <dgm:cxn modelId="{17D7BAF5-A3F2-4EE2-A8E8-4812DDE42481}" type="presOf" srcId="{40E780EF-FAA7-42EB-9548-FBE821B557A7}" destId="{94C2703A-6FD4-4FD4-B563-052EB99BD2CF}" srcOrd="0" destOrd="0" presId="urn:microsoft.com/office/officeart/2005/8/layout/process1"/>
    <dgm:cxn modelId="{978F1E42-8F38-40F4-997A-1C4FF375D073}" type="presParOf" srcId="{7BD0CB73-3823-4B99-BE89-CB5144E8923B}" destId="{6B3D4C61-1830-4B14-ADC5-2939DEBB7788}" srcOrd="0" destOrd="0" presId="urn:microsoft.com/office/officeart/2005/8/layout/process1"/>
    <dgm:cxn modelId="{363F362B-72D7-47A3-BCF9-C39B95024514}" type="presParOf" srcId="{7BD0CB73-3823-4B99-BE89-CB5144E8923B}" destId="{CA0CFB0C-7852-4EC8-8FFB-8FDA6BF94872}" srcOrd="1" destOrd="0" presId="urn:microsoft.com/office/officeart/2005/8/layout/process1"/>
    <dgm:cxn modelId="{44C0D83A-0E1A-41CF-88C2-94BEF2C51514}" type="presParOf" srcId="{CA0CFB0C-7852-4EC8-8FFB-8FDA6BF94872}" destId="{10C25731-096C-4B1F-81A5-9BB9C5803BC5}" srcOrd="0" destOrd="0" presId="urn:microsoft.com/office/officeart/2005/8/layout/process1"/>
    <dgm:cxn modelId="{B841C1C3-BBF6-44EB-8FFA-B33ED1590AD7}" type="presParOf" srcId="{7BD0CB73-3823-4B99-BE89-CB5144E8923B}" destId="{8730CEB2-EA2D-4089-A8D5-F20766FF28FD}" srcOrd="2" destOrd="0" presId="urn:microsoft.com/office/officeart/2005/8/layout/process1"/>
    <dgm:cxn modelId="{48BD2767-1274-4034-B2A0-BFE82E95CDEF}" type="presParOf" srcId="{7BD0CB73-3823-4B99-BE89-CB5144E8923B}" destId="{94C2703A-6FD4-4FD4-B563-052EB99BD2CF}" srcOrd="3" destOrd="0" presId="urn:microsoft.com/office/officeart/2005/8/layout/process1"/>
    <dgm:cxn modelId="{674E7BDF-8EB3-4718-85A4-992623E43BBD}" type="presParOf" srcId="{94C2703A-6FD4-4FD4-B563-052EB99BD2CF}" destId="{ACD58BC0-0001-4DD8-AE63-9CB54BE99631}" srcOrd="0" destOrd="0" presId="urn:microsoft.com/office/officeart/2005/8/layout/process1"/>
    <dgm:cxn modelId="{24BC1584-7CED-4F84-B618-ECB1D4B84943}" type="presParOf" srcId="{7BD0CB73-3823-4B99-BE89-CB5144E8923B}" destId="{9FCA2405-128B-4CAE-8C61-012A9A3D6C6A}" srcOrd="4" destOrd="0" presId="urn:microsoft.com/office/officeart/2005/8/layout/process1"/>
    <dgm:cxn modelId="{11A4A1F0-0463-451A-9FD2-785057FEC975}" type="presParOf" srcId="{7BD0CB73-3823-4B99-BE89-CB5144E8923B}" destId="{323BB903-ABA6-4B1D-BF83-7F7FCCE8530A}" srcOrd="5" destOrd="0" presId="urn:microsoft.com/office/officeart/2005/8/layout/process1"/>
    <dgm:cxn modelId="{43AE743B-F7F9-4439-A0FC-E4F258F18E0D}" type="presParOf" srcId="{323BB903-ABA6-4B1D-BF83-7F7FCCE8530A}" destId="{B1EFC51C-2FA4-4086-A9A5-759C711D78B6}" srcOrd="0" destOrd="0" presId="urn:microsoft.com/office/officeart/2005/8/layout/process1"/>
    <dgm:cxn modelId="{9F360CDA-9D7D-4CD8-950A-CE1037A44EA2}" type="presParOf" srcId="{7BD0CB73-3823-4B99-BE89-CB5144E8923B}" destId="{044DE1A8-E5AD-4BC1-BFCC-5E672C745251}" srcOrd="6" destOrd="0" presId="urn:microsoft.com/office/officeart/2005/8/layout/process1"/>
    <dgm:cxn modelId="{1A8D5600-0C40-4315-BA44-8AD7BBAB7BDF}" type="presParOf" srcId="{7BD0CB73-3823-4B99-BE89-CB5144E8923B}" destId="{BA4E46BF-7842-4020-B2EC-01F94A929A51}" srcOrd="7" destOrd="0" presId="urn:microsoft.com/office/officeart/2005/8/layout/process1"/>
    <dgm:cxn modelId="{DAC0AF9A-0D18-487C-89D6-02A0CBE662EA}" type="presParOf" srcId="{BA4E46BF-7842-4020-B2EC-01F94A929A51}" destId="{1C6D63A8-98A6-4211-AB66-5023E708AD98}" srcOrd="0" destOrd="0" presId="urn:microsoft.com/office/officeart/2005/8/layout/process1"/>
    <dgm:cxn modelId="{C06319EF-7D41-4571-B793-6134721E51FB}" type="presParOf" srcId="{7BD0CB73-3823-4B99-BE89-CB5144E8923B}" destId="{276DE733-03E5-4519-A966-68F3439AB2D2}"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031C1-823E-4B6A-97EA-0104BD02DD10}">
      <dsp:nvSpPr>
        <dsp:cNvPr id="0" name=""/>
        <dsp:cNvSpPr/>
      </dsp:nvSpPr>
      <dsp:spPr>
        <a:xfrm>
          <a:off x="0" y="1630"/>
          <a:ext cx="7292975" cy="6949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154DFE-CAEF-46EF-98EA-EC0F30090C85}">
      <dsp:nvSpPr>
        <dsp:cNvPr id="0" name=""/>
        <dsp:cNvSpPr/>
      </dsp:nvSpPr>
      <dsp:spPr>
        <a:xfrm>
          <a:off x="210232" y="158002"/>
          <a:ext cx="382241" cy="3822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C5CA40-CDC4-4747-A7E6-8B6893FF75EC}">
      <dsp:nvSpPr>
        <dsp:cNvPr id="0" name=""/>
        <dsp:cNvSpPr/>
      </dsp:nvSpPr>
      <dsp:spPr>
        <a:xfrm>
          <a:off x="802707" y="1630"/>
          <a:ext cx="6490267" cy="69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53" tIns="73553" rIns="73553" bIns="73553" numCol="1" spcCol="1270" anchor="ctr" anchorCtr="0">
          <a:noAutofit/>
        </a:bodyPr>
        <a:lstStyle/>
        <a:p>
          <a:pPr marL="0" lvl="0" indent="0" algn="l" defTabSz="755650">
            <a:lnSpc>
              <a:spcPct val="100000"/>
            </a:lnSpc>
            <a:spcBef>
              <a:spcPct val="0"/>
            </a:spcBef>
            <a:spcAft>
              <a:spcPct val="35000"/>
            </a:spcAft>
            <a:buNone/>
          </a:pPr>
          <a:r>
            <a:rPr lang="en-US" sz="1700" b="1" kern="1200" dirty="0"/>
            <a:t>Purpose of the Land Use Plan</a:t>
          </a:r>
        </a:p>
      </dsp:txBody>
      <dsp:txXfrm>
        <a:off x="802707" y="1630"/>
        <a:ext cx="6490267" cy="694984"/>
      </dsp:txXfrm>
    </dsp:sp>
    <dsp:sp modelId="{BD7D4F9D-C5F9-41BD-B105-E59FAC1327C3}">
      <dsp:nvSpPr>
        <dsp:cNvPr id="0" name=""/>
        <dsp:cNvSpPr/>
      </dsp:nvSpPr>
      <dsp:spPr>
        <a:xfrm>
          <a:off x="0" y="870361"/>
          <a:ext cx="7292975" cy="6949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D003AB-3F8E-446D-85D5-16CBD8548796}">
      <dsp:nvSpPr>
        <dsp:cNvPr id="0" name=""/>
        <dsp:cNvSpPr/>
      </dsp:nvSpPr>
      <dsp:spPr>
        <a:xfrm>
          <a:off x="210232" y="1026733"/>
          <a:ext cx="382241" cy="38224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43BE8C-172A-4F02-AEF4-9B8AF26B95B8}">
      <dsp:nvSpPr>
        <dsp:cNvPr id="0" name=""/>
        <dsp:cNvSpPr/>
      </dsp:nvSpPr>
      <dsp:spPr>
        <a:xfrm>
          <a:off x="802707" y="870361"/>
          <a:ext cx="6490267" cy="69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53" tIns="73553" rIns="73553" bIns="73553" numCol="1" spcCol="1270" anchor="ctr" anchorCtr="0">
          <a:noAutofit/>
        </a:bodyPr>
        <a:lstStyle/>
        <a:p>
          <a:pPr marL="0" lvl="0" indent="0" algn="l" defTabSz="755650">
            <a:lnSpc>
              <a:spcPct val="100000"/>
            </a:lnSpc>
            <a:spcBef>
              <a:spcPct val="0"/>
            </a:spcBef>
            <a:spcAft>
              <a:spcPct val="35000"/>
            </a:spcAft>
            <a:buNone/>
          </a:pPr>
          <a:r>
            <a:rPr lang="en-US" sz="1700" b="1" kern="1200" dirty="0"/>
            <a:t>Acknowledgement</a:t>
          </a:r>
        </a:p>
      </dsp:txBody>
      <dsp:txXfrm>
        <a:off x="802707" y="870361"/>
        <a:ext cx="6490267" cy="694984"/>
      </dsp:txXfrm>
    </dsp:sp>
    <dsp:sp modelId="{D16B2DE9-870E-49BC-AD8C-5210AC33021F}">
      <dsp:nvSpPr>
        <dsp:cNvPr id="0" name=""/>
        <dsp:cNvSpPr/>
      </dsp:nvSpPr>
      <dsp:spPr>
        <a:xfrm>
          <a:off x="0" y="1739092"/>
          <a:ext cx="7292975" cy="6949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A980CC-7950-4D45-BB31-4A363FB0F776}">
      <dsp:nvSpPr>
        <dsp:cNvPr id="0" name=""/>
        <dsp:cNvSpPr/>
      </dsp:nvSpPr>
      <dsp:spPr>
        <a:xfrm>
          <a:off x="210232" y="1895463"/>
          <a:ext cx="382241" cy="38224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56A909-56A2-41F1-9054-834216FDFC77}">
      <dsp:nvSpPr>
        <dsp:cNvPr id="0" name=""/>
        <dsp:cNvSpPr/>
      </dsp:nvSpPr>
      <dsp:spPr>
        <a:xfrm>
          <a:off x="802707" y="1739092"/>
          <a:ext cx="6490267" cy="69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53" tIns="73553" rIns="73553" bIns="73553" numCol="1" spcCol="1270" anchor="ctr" anchorCtr="0">
          <a:noAutofit/>
        </a:bodyPr>
        <a:lstStyle/>
        <a:p>
          <a:pPr marL="0" lvl="0" indent="0" algn="l" defTabSz="755650">
            <a:lnSpc>
              <a:spcPct val="100000"/>
            </a:lnSpc>
            <a:spcBef>
              <a:spcPct val="0"/>
            </a:spcBef>
            <a:spcAft>
              <a:spcPct val="35000"/>
            </a:spcAft>
            <a:buNone/>
          </a:pPr>
          <a:r>
            <a:rPr lang="en-US" sz="1700" b="1" kern="1200" dirty="0"/>
            <a:t>How the Land Use Plan will be used</a:t>
          </a:r>
        </a:p>
      </dsp:txBody>
      <dsp:txXfrm>
        <a:off x="802707" y="1739092"/>
        <a:ext cx="6490267" cy="694984"/>
      </dsp:txXfrm>
    </dsp:sp>
    <dsp:sp modelId="{8477775C-6009-4D26-BF4A-C3CA50890F26}">
      <dsp:nvSpPr>
        <dsp:cNvPr id="0" name=""/>
        <dsp:cNvSpPr/>
      </dsp:nvSpPr>
      <dsp:spPr>
        <a:xfrm>
          <a:off x="0" y="2607823"/>
          <a:ext cx="7292975" cy="6949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84B092-4BF8-48E7-A7C2-607A2438310E}">
      <dsp:nvSpPr>
        <dsp:cNvPr id="0" name=""/>
        <dsp:cNvSpPr/>
      </dsp:nvSpPr>
      <dsp:spPr>
        <a:xfrm>
          <a:off x="210232" y="2764194"/>
          <a:ext cx="382241" cy="38224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81B821-2484-4857-88B1-BCC9A57802EF}">
      <dsp:nvSpPr>
        <dsp:cNvPr id="0" name=""/>
        <dsp:cNvSpPr/>
      </dsp:nvSpPr>
      <dsp:spPr>
        <a:xfrm>
          <a:off x="802707" y="2607823"/>
          <a:ext cx="6490267" cy="69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53" tIns="73553" rIns="73553" bIns="73553" numCol="1" spcCol="1270" anchor="ctr" anchorCtr="0">
          <a:noAutofit/>
        </a:bodyPr>
        <a:lstStyle/>
        <a:p>
          <a:pPr marL="0" lvl="0" indent="0" algn="l" defTabSz="755650">
            <a:lnSpc>
              <a:spcPct val="100000"/>
            </a:lnSpc>
            <a:spcBef>
              <a:spcPct val="0"/>
            </a:spcBef>
            <a:spcAft>
              <a:spcPct val="35000"/>
            </a:spcAft>
            <a:buNone/>
          </a:pPr>
          <a:r>
            <a:rPr lang="en-US" sz="1700" b="1" kern="1200" dirty="0"/>
            <a:t>What we heard from the community, and how these concerns have been addressed</a:t>
          </a:r>
          <a:endParaRPr lang="en-US" sz="1700" kern="1200" dirty="0"/>
        </a:p>
      </dsp:txBody>
      <dsp:txXfrm>
        <a:off x="802707" y="2607823"/>
        <a:ext cx="6490267" cy="694984"/>
      </dsp:txXfrm>
    </dsp:sp>
    <dsp:sp modelId="{446D223B-0339-4F48-967C-2DA51F24E788}">
      <dsp:nvSpPr>
        <dsp:cNvPr id="0" name=""/>
        <dsp:cNvSpPr/>
      </dsp:nvSpPr>
      <dsp:spPr>
        <a:xfrm>
          <a:off x="0" y="3476553"/>
          <a:ext cx="7292975" cy="6949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809BD7-5451-406B-97AF-57A2693E2D6B}">
      <dsp:nvSpPr>
        <dsp:cNvPr id="0" name=""/>
        <dsp:cNvSpPr/>
      </dsp:nvSpPr>
      <dsp:spPr>
        <a:xfrm>
          <a:off x="210232" y="3632925"/>
          <a:ext cx="382241" cy="382241"/>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4DBEEC-65DF-4EC4-827A-026B7AAB9393}">
      <dsp:nvSpPr>
        <dsp:cNvPr id="0" name=""/>
        <dsp:cNvSpPr/>
      </dsp:nvSpPr>
      <dsp:spPr>
        <a:xfrm>
          <a:off x="802707" y="3476553"/>
          <a:ext cx="6490267" cy="69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53" tIns="73553" rIns="73553" bIns="73553" numCol="1" spcCol="1270" anchor="ctr" anchorCtr="0">
          <a:noAutofit/>
        </a:bodyPr>
        <a:lstStyle/>
        <a:p>
          <a:pPr marL="0" lvl="0" indent="0" algn="l" defTabSz="755650">
            <a:lnSpc>
              <a:spcPct val="100000"/>
            </a:lnSpc>
            <a:spcBef>
              <a:spcPct val="0"/>
            </a:spcBef>
            <a:spcAft>
              <a:spcPct val="35000"/>
            </a:spcAft>
            <a:buNone/>
          </a:pPr>
          <a:r>
            <a:rPr lang="en-US" sz="1700" b="1" kern="1200" dirty="0"/>
            <a:t>Key features of the plan</a:t>
          </a:r>
        </a:p>
      </dsp:txBody>
      <dsp:txXfrm>
        <a:off x="802707" y="3476553"/>
        <a:ext cx="6490267" cy="694984"/>
      </dsp:txXfrm>
    </dsp:sp>
    <dsp:sp modelId="{8081A610-0CD9-41CD-A1CA-8A46D2383FF0}">
      <dsp:nvSpPr>
        <dsp:cNvPr id="0" name=""/>
        <dsp:cNvSpPr/>
      </dsp:nvSpPr>
      <dsp:spPr>
        <a:xfrm>
          <a:off x="0" y="4345284"/>
          <a:ext cx="7292975" cy="6949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A7FC4-03E5-442C-8089-15CB4800E47E}">
      <dsp:nvSpPr>
        <dsp:cNvPr id="0" name=""/>
        <dsp:cNvSpPr/>
      </dsp:nvSpPr>
      <dsp:spPr>
        <a:xfrm>
          <a:off x="210232" y="4501655"/>
          <a:ext cx="382241" cy="38224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66A53D-4097-4440-A545-6BD13A154232}">
      <dsp:nvSpPr>
        <dsp:cNvPr id="0" name=""/>
        <dsp:cNvSpPr/>
      </dsp:nvSpPr>
      <dsp:spPr>
        <a:xfrm>
          <a:off x="802707" y="4345284"/>
          <a:ext cx="6490267" cy="69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53" tIns="73553" rIns="73553" bIns="73553" numCol="1" spcCol="1270" anchor="ctr" anchorCtr="0">
          <a:noAutofit/>
        </a:bodyPr>
        <a:lstStyle/>
        <a:p>
          <a:pPr marL="0" lvl="0" indent="0" algn="l" defTabSz="755650">
            <a:lnSpc>
              <a:spcPct val="100000"/>
            </a:lnSpc>
            <a:spcBef>
              <a:spcPct val="0"/>
            </a:spcBef>
            <a:spcAft>
              <a:spcPct val="35000"/>
            </a:spcAft>
            <a:buNone/>
          </a:pPr>
          <a:r>
            <a:rPr lang="en-US" sz="1700" b="1" kern="1200" dirty="0"/>
            <a:t>Schedule and next steps</a:t>
          </a:r>
          <a:endParaRPr lang="en-US" sz="1700" kern="1200" dirty="0"/>
        </a:p>
      </dsp:txBody>
      <dsp:txXfrm>
        <a:off x="802707" y="4345284"/>
        <a:ext cx="6490267" cy="6949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D4C61-1830-4B14-ADC5-2939DEBB7788}">
      <dsp:nvSpPr>
        <dsp:cNvPr id="0" name=""/>
        <dsp:cNvSpPr/>
      </dsp:nvSpPr>
      <dsp:spPr>
        <a:xfrm>
          <a:off x="5506" y="562958"/>
          <a:ext cx="1707121" cy="102427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Submit application</a:t>
          </a:r>
        </a:p>
      </dsp:txBody>
      <dsp:txXfrm>
        <a:off x="35506" y="592958"/>
        <a:ext cx="1647121" cy="964273"/>
      </dsp:txXfrm>
    </dsp:sp>
    <dsp:sp modelId="{CA0CFB0C-7852-4EC8-8FFB-8FDA6BF94872}">
      <dsp:nvSpPr>
        <dsp:cNvPr id="0" name=""/>
        <dsp:cNvSpPr/>
      </dsp:nvSpPr>
      <dsp:spPr>
        <a:xfrm>
          <a:off x="1883340" y="863411"/>
          <a:ext cx="361909" cy="4233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1883340" y="948084"/>
        <a:ext cx="253336" cy="254020"/>
      </dsp:txXfrm>
    </dsp:sp>
    <dsp:sp modelId="{8730CEB2-EA2D-4089-A8D5-F20766FF28FD}">
      <dsp:nvSpPr>
        <dsp:cNvPr id="0" name=""/>
        <dsp:cNvSpPr/>
      </dsp:nvSpPr>
      <dsp:spPr>
        <a:xfrm>
          <a:off x="2395477" y="562958"/>
          <a:ext cx="1707121" cy="102427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Staff review</a:t>
          </a:r>
        </a:p>
      </dsp:txBody>
      <dsp:txXfrm>
        <a:off x="2425477" y="592958"/>
        <a:ext cx="1647121" cy="964273"/>
      </dsp:txXfrm>
    </dsp:sp>
    <dsp:sp modelId="{94C2703A-6FD4-4FD4-B563-052EB99BD2CF}">
      <dsp:nvSpPr>
        <dsp:cNvPr id="0" name=""/>
        <dsp:cNvSpPr/>
      </dsp:nvSpPr>
      <dsp:spPr>
        <a:xfrm>
          <a:off x="4273311" y="863411"/>
          <a:ext cx="361909" cy="4233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273311" y="948084"/>
        <a:ext cx="253336" cy="254020"/>
      </dsp:txXfrm>
    </dsp:sp>
    <dsp:sp modelId="{9FCA2405-128B-4CAE-8C61-012A9A3D6C6A}">
      <dsp:nvSpPr>
        <dsp:cNvPr id="0" name=""/>
        <dsp:cNvSpPr/>
      </dsp:nvSpPr>
      <dsp:spPr>
        <a:xfrm>
          <a:off x="4785448" y="562958"/>
          <a:ext cx="1707121" cy="1024273"/>
        </a:xfrm>
        <a:prstGeom prst="roundRect">
          <a:avLst>
            <a:gd name="adj" fmla="val 10000"/>
          </a:avLst>
        </a:prstGeom>
        <a:solidFill>
          <a:srgbClr val="DF922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Planning Commission </a:t>
          </a:r>
        </a:p>
      </dsp:txBody>
      <dsp:txXfrm>
        <a:off x="4815448" y="592958"/>
        <a:ext cx="1647121" cy="964273"/>
      </dsp:txXfrm>
    </dsp:sp>
    <dsp:sp modelId="{323BB903-ABA6-4B1D-BF83-7F7FCCE8530A}">
      <dsp:nvSpPr>
        <dsp:cNvPr id="0" name=""/>
        <dsp:cNvSpPr/>
      </dsp:nvSpPr>
      <dsp:spPr>
        <a:xfrm>
          <a:off x="6663282" y="863411"/>
          <a:ext cx="361909" cy="4233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6663282" y="948084"/>
        <a:ext cx="253336" cy="254020"/>
      </dsp:txXfrm>
    </dsp:sp>
    <dsp:sp modelId="{044DE1A8-E5AD-4BC1-BFCC-5E672C745251}">
      <dsp:nvSpPr>
        <dsp:cNvPr id="0" name=""/>
        <dsp:cNvSpPr/>
      </dsp:nvSpPr>
      <dsp:spPr>
        <a:xfrm>
          <a:off x="7175418" y="562958"/>
          <a:ext cx="1707121" cy="102427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City Council</a:t>
          </a:r>
        </a:p>
      </dsp:txBody>
      <dsp:txXfrm>
        <a:off x="7205418" y="592958"/>
        <a:ext cx="1647121" cy="964273"/>
      </dsp:txXfrm>
    </dsp:sp>
    <dsp:sp modelId="{BA4E46BF-7842-4020-B2EC-01F94A929A51}">
      <dsp:nvSpPr>
        <dsp:cNvPr id="0" name=""/>
        <dsp:cNvSpPr/>
      </dsp:nvSpPr>
      <dsp:spPr>
        <a:xfrm>
          <a:off x="9053252" y="863411"/>
          <a:ext cx="361909" cy="4233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9053252" y="948084"/>
        <a:ext cx="253336" cy="254020"/>
      </dsp:txXfrm>
    </dsp:sp>
    <dsp:sp modelId="{276DE733-03E5-4519-A966-68F3439AB2D2}">
      <dsp:nvSpPr>
        <dsp:cNvPr id="0" name=""/>
        <dsp:cNvSpPr/>
      </dsp:nvSpPr>
      <dsp:spPr>
        <a:xfrm>
          <a:off x="9565389" y="562958"/>
          <a:ext cx="1707121" cy="102427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kern="1200" dirty="0"/>
            <a:t>Building permit</a:t>
          </a:r>
        </a:p>
      </dsp:txBody>
      <dsp:txXfrm>
        <a:off x="9595389" y="592958"/>
        <a:ext cx="1647121" cy="9642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37" tIns="48319" rIns="96637" bIns="48319" rtlCol="0"/>
          <a:lstStyle>
            <a:lvl1pPr algn="l">
              <a:defRPr sz="1200"/>
            </a:lvl1pPr>
          </a:lstStyle>
          <a:p>
            <a:endParaRPr lang="en-US" dirty="0"/>
          </a:p>
        </p:txBody>
      </p:sp>
      <p:sp>
        <p:nvSpPr>
          <p:cNvPr id="3" name="Date Placeholder 2"/>
          <p:cNvSpPr>
            <a:spLocks noGrp="1"/>
          </p:cNvSpPr>
          <p:nvPr>
            <p:ph type="dt" idx="1"/>
          </p:nvPr>
        </p:nvSpPr>
        <p:spPr>
          <a:xfrm>
            <a:off x="4143589" y="0"/>
            <a:ext cx="3169920" cy="481728"/>
          </a:xfrm>
          <a:prstGeom prst="rect">
            <a:avLst/>
          </a:prstGeom>
        </p:spPr>
        <p:txBody>
          <a:bodyPr vert="horz" lIns="96637" tIns="48319" rIns="96637" bIns="48319" rtlCol="0"/>
          <a:lstStyle>
            <a:lvl1pPr algn="r">
              <a:defRPr sz="1200"/>
            </a:lvl1pPr>
          </a:lstStyle>
          <a:p>
            <a:fld id="{0F5892A7-381C-4863-9535-69639D2BF711}" type="datetimeFigureOut">
              <a:rPr lang="en-US" smtClean="0"/>
              <a:t>10/28/2021</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37" tIns="48319" rIns="96637" bIns="48319" rtlCol="0" anchor="ctr"/>
          <a:lstStyle/>
          <a:p>
            <a:endParaRPr lang="en-US" dirty="0"/>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37" tIns="48319" rIns="96637" bIns="483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7"/>
          </a:xfrm>
          <a:prstGeom prst="rect">
            <a:avLst/>
          </a:prstGeom>
        </p:spPr>
        <p:txBody>
          <a:bodyPr vert="horz" lIns="96637" tIns="48319" rIns="96637" bIns="4831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9" y="9119476"/>
            <a:ext cx="3169920" cy="481727"/>
          </a:xfrm>
          <a:prstGeom prst="rect">
            <a:avLst/>
          </a:prstGeom>
        </p:spPr>
        <p:txBody>
          <a:bodyPr vert="horz" lIns="96637" tIns="48319" rIns="96637" bIns="48319" rtlCol="0" anchor="b"/>
          <a:lstStyle>
            <a:lvl1pPr algn="r">
              <a:defRPr sz="1200"/>
            </a:lvl1pPr>
          </a:lstStyle>
          <a:p>
            <a:fld id="{F64102F8-516D-459D-B4BA-49DB8B811A71}" type="slidenum">
              <a:rPr lang="en-US" smtClean="0"/>
              <a:t>‹#›</a:t>
            </a:fld>
            <a:endParaRPr lang="en-US" dirty="0"/>
          </a:p>
        </p:txBody>
      </p:sp>
    </p:spTree>
    <p:extLst>
      <p:ext uri="{BB962C8B-B14F-4D97-AF65-F5344CB8AC3E}">
        <p14:creationId xmlns:p14="http://schemas.microsoft.com/office/powerpoint/2010/main" val="1663042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102F8-516D-459D-B4BA-49DB8B811A71}" type="slidenum">
              <a:rPr lang="en-US" smtClean="0"/>
              <a:t>1</a:t>
            </a:fld>
            <a:endParaRPr lang="en-US" dirty="0"/>
          </a:p>
        </p:txBody>
      </p:sp>
    </p:spTree>
    <p:extLst>
      <p:ext uri="{BB962C8B-B14F-4D97-AF65-F5344CB8AC3E}">
        <p14:creationId xmlns:p14="http://schemas.microsoft.com/office/powerpoint/2010/main" val="1388384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626" indent="-246626" defTabSz="966367">
              <a:lnSpc>
                <a:spcPct val="90000"/>
              </a:lnSpc>
              <a:spcBef>
                <a:spcPts val="1269"/>
              </a:spcBef>
              <a:spcAft>
                <a:spcPts val="212"/>
              </a:spcAft>
              <a:buClr>
                <a:srgbClr val="E48312"/>
              </a:buClr>
              <a:buSzPct val="100000"/>
              <a:defRPr/>
            </a:pPr>
            <a:r>
              <a:rPr lang="en-US" dirty="0"/>
              <a:t>As mentioned previously, the land use plan will help buffers neighborhoods from traffic and noise by locating busier uses closer to I-235 and Lincoln Blvd, and by planning quieter buildings (medium-density) next to neighborhoods</a:t>
            </a:r>
          </a:p>
          <a:p>
            <a:pPr marL="246626" indent="-246626" defTabSz="966367">
              <a:lnSpc>
                <a:spcPct val="90000"/>
              </a:lnSpc>
              <a:spcBef>
                <a:spcPts val="1269"/>
              </a:spcBef>
              <a:spcAft>
                <a:spcPts val="212"/>
              </a:spcAft>
              <a:buClr>
                <a:srgbClr val="E48312"/>
              </a:buClr>
              <a:buSzPct val="100000"/>
              <a:defRPr/>
            </a:pPr>
            <a:endParaRPr lang="en-US" dirty="0"/>
          </a:p>
          <a:p>
            <a:pPr defTabSz="966367">
              <a:defRPr/>
            </a:pPr>
            <a:r>
              <a:rPr lang="en-US" dirty="0"/>
              <a:t>The land use plan encourages protection and revitalization of existing parks, such as improvements and activities to Booker T. Washington Park)</a:t>
            </a:r>
          </a:p>
          <a:p>
            <a:pPr defTabSz="966367">
              <a:defRPr/>
            </a:pPr>
            <a:endParaRPr lang="en-US" dirty="0"/>
          </a:p>
          <a:p>
            <a:pPr defTabSz="966367">
              <a:defRPr/>
            </a:pPr>
            <a:r>
              <a:rPr lang="en-US" dirty="0"/>
              <a:t>Connects neighborhoods to services and employment by planning a network of safe and comfortable streets for all users, regardless of how they travel: cars, bike lanes, sidewalks, lighting, and public transit.  </a:t>
            </a:r>
          </a:p>
          <a:p>
            <a:pPr defTabSz="966367">
              <a:defRPr/>
            </a:pPr>
            <a:endParaRPr lang="en-US" dirty="0"/>
          </a:p>
          <a:p>
            <a:pPr defTabSz="966367">
              <a:defRPr/>
            </a:pPr>
            <a:r>
              <a:rPr lang="en-US" dirty="0"/>
              <a:t>Proposed street types were developed from community engagement held by Perkins and Will and planokc recommendations (p. 36)</a:t>
            </a:r>
          </a:p>
          <a:p>
            <a:pPr defTabSz="966367">
              <a:defRPr/>
            </a:pPr>
            <a:endParaRPr lang="en-US" dirty="0"/>
          </a:p>
          <a:p>
            <a:pPr marL="246626" indent="-246626" defTabSz="966367">
              <a:lnSpc>
                <a:spcPct val="90000"/>
              </a:lnSpc>
              <a:spcBef>
                <a:spcPts val="1269"/>
              </a:spcBef>
              <a:spcAft>
                <a:spcPts val="212"/>
              </a:spcAft>
              <a:buClr>
                <a:srgbClr val="E48312"/>
              </a:buClr>
              <a:buSzPct val="100000"/>
              <a:defRPr/>
            </a:pPr>
            <a:endParaRPr lang="en-US" dirty="0"/>
          </a:p>
          <a:p>
            <a:pPr defTabSz="966367">
              <a:defRPr/>
            </a:pPr>
            <a:endParaRPr lang="en-US" dirty="0"/>
          </a:p>
          <a:p>
            <a:pPr defTabSz="966367">
              <a:defRPr/>
            </a:pPr>
            <a:endParaRPr lang="en-US" dirty="0"/>
          </a:p>
          <a:p>
            <a:pPr defTabSz="966367">
              <a:defRPr/>
            </a:pPr>
            <a:endParaRPr lang="en-US" dirty="0"/>
          </a:p>
          <a:p>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53432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dirty="0">
                <a:solidFill>
                  <a:srgbClr val="101010"/>
                </a:solidFill>
                <a:effectLst/>
                <a:latin typeface="inherit"/>
              </a:rPr>
              <a:t>Where land is expensive, building more homes per parcel increases affordability</a:t>
            </a:r>
            <a:endParaRPr lang="en-US" b="0" dirty="0">
              <a:solidFill>
                <a:srgbClr val="101010"/>
              </a:solidFill>
              <a:effectLst/>
              <a:latin typeface="franklin-gothic-urw"/>
            </a:endParaRPr>
          </a:p>
          <a:p>
            <a:pPr algn="l" fontAlgn="base"/>
            <a:r>
              <a:rPr lang="en-US" b="0" i="0" dirty="0">
                <a:solidFill>
                  <a:srgbClr val="101010"/>
                </a:solidFill>
                <a:effectLst/>
                <a:latin typeface="PT Serif" panose="020B0604020202020204" pitchFamily="18" charset="0"/>
              </a:rPr>
              <a:t>Adding more homes in single-family neighborhoods makes it possible for more people to move into the neighborhood (and city). </a:t>
            </a:r>
          </a:p>
          <a:p>
            <a:pPr algn="l" fontAlgn="base"/>
            <a:endParaRPr lang="en-US" b="0" i="0" dirty="0">
              <a:solidFill>
                <a:srgbClr val="101010"/>
              </a:solidFill>
              <a:effectLst/>
              <a:latin typeface="PT Serif" panose="020B0604020202020204" pitchFamily="18" charset="0"/>
            </a:endParaRPr>
          </a:p>
          <a:p>
            <a:pPr algn="l" fontAlgn="base"/>
            <a:r>
              <a:rPr lang="en-US" b="0" i="0" dirty="0">
                <a:solidFill>
                  <a:srgbClr val="101010"/>
                </a:solidFill>
                <a:effectLst/>
                <a:latin typeface="PT Serif" panose="020B0604020202020204" pitchFamily="18" charset="0"/>
              </a:rPr>
              <a:t>New homes can also improve affordability, because the cost of the most expensive factor—land—is spread across more homes. </a:t>
            </a:r>
          </a:p>
          <a:p>
            <a:pPr algn="l" fontAlgn="base"/>
            <a:endParaRPr lang="en-US" b="0" i="0" dirty="0">
              <a:solidFill>
                <a:srgbClr val="101010"/>
              </a:solidFill>
              <a:effectLst/>
              <a:latin typeface="PT Serif" panose="020B0604020202020204" pitchFamily="18" charset="0"/>
            </a:endParaRPr>
          </a:p>
          <a:p>
            <a:pPr algn="l" fontAlgn="base"/>
            <a:r>
              <a:rPr lang="en-US" b="0" i="0" dirty="0">
                <a:solidFill>
                  <a:srgbClr val="101010"/>
                </a:solidFill>
                <a:effectLst/>
                <a:latin typeface="PT Serif" panose="020A0603040505020204" pitchFamily="18" charset="0"/>
              </a:rPr>
              <a:t>Improving housing options also enables better matching between the size of one’s house and the size of one’s household; </a:t>
            </a:r>
            <a:endParaRPr lang="en-US" b="0" i="0" dirty="0">
              <a:solidFill>
                <a:srgbClr val="101010"/>
              </a:solidFill>
              <a:effectLst/>
              <a:latin typeface="PT Serif" panose="020B0604020202020204" pitchFamily="18" charset="0"/>
            </a:endParaRPr>
          </a:p>
          <a:p>
            <a:endParaRPr lang="en-US" dirty="0"/>
          </a:p>
          <a:p>
            <a:pPr defTabSz="914277">
              <a:defRPr/>
            </a:pPr>
            <a:r>
              <a:rPr lang="en-US" spc="200" dirty="0">
                <a:solidFill>
                  <a:prstClr val="black"/>
                </a:solidFill>
                <a:latin typeface="Calibri Light" panose="020F0302020204030204"/>
                <a:ea typeface="+mj-ea"/>
                <a:cs typeface="+mj-cs"/>
              </a:rPr>
              <a:t>Image:  https://www.brookings.edu/research/gentle-density-can-save-our-neighborhoods/</a:t>
            </a:r>
            <a:endParaRPr lang="en-US" sz="1800" spc="200" dirty="0">
              <a:solidFill>
                <a:prstClr val="black"/>
              </a:solidFill>
              <a:latin typeface="Calibri Light" panose="020F0302020204030204"/>
              <a:ea typeface="+mj-ea"/>
              <a:cs typeface="+mj-cs"/>
            </a:endParaRPr>
          </a:p>
          <a:p>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83092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Local businesses depend heavily on foot traffic</a:t>
            </a:r>
          </a:p>
          <a:p>
            <a:pPr algn="l" fontAlgn="base"/>
            <a:endParaRPr lang="en-US" dirty="0"/>
          </a:p>
          <a:p>
            <a:pPr marL="246626" indent="-246626" defTabSz="966367">
              <a:lnSpc>
                <a:spcPct val="90000"/>
              </a:lnSpc>
              <a:spcBef>
                <a:spcPts val="1269"/>
              </a:spcBef>
              <a:spcAft>
                <a:spcPts val="212"/>
              </a:spcAft>
              <a:buClr>
                <a:srgbClr val="E48312"/>
              </a:buClr>
              <a:buSzPct val="100000"/>
              <a:defRPr/>
            </a:pPr>
            <a:r>
              <a:rPr lang="en-US" dirty="0"/>
              <a:t>Identifies areas for centrally located retail destinations</a:t>
            </a:r>
          </a:p>
          <a:p>
            <a:pPr marL="246626" indent="-246626" defTabSz="966367">
              <a:lnSpc>
                <a:spcPct val="90000"/>
              </a:lnSpc>
              <a:spcBef>
                <a:spcPts val="1269"/>
              </a:spcBef>
              <a:spcAft>
                <a:spcPts val="212"/>
              </a:spcAft>
              <a:buClr>
                <a:srgbClr val="E48312"/>
              </a:buClr>
              <a:buSzPct val="100000"/>
              <a:defRPr/>
            </a:pPr>
            <a:endParaRPr lang="en-US" dirty="0"/>
          </a:p>
          <a:p>
            <a:pPr marL="246626" indent="-246626" defTabSz="966367">
              <a:lnSpc>
                <a:spcPct val="90000"/>
              </a:lnSpc>
              <a:spcBef>
                <a:spcPts val="1269"/>
              </a:spcBef>
              <a:spcAft>
                <a:spcPts val="212"/>
              </a:spcAft>
              <a:buClr>
                <a:srgbClr val="E48312"/>
              </a:buClr>
              <a:buSzPct val="100000"/>
              <a:defRPr/>
            </a:pPr>
            <a:r>
              <a:rPr lang="en-US" dirty="0"/>
              <a:t>Provides building design guidelines for retail, dining, service, and entertainment uses</a:t>
            </a:r>
          </a:p>
          <a:p>
            <a:pPr marL="246626" indent="-246626" defTabSz="966367">
              <a:lnSpc>
                <a:spcPct val="90000"/>
              </a:lnSpc>
              <a:spcBef>
                <a:spcPts val="1269"/>
              </a:spcBef>
              <a:spcAft>
                <a:spcPts val="212"/>
              </a:spcAft>
              <a:buClr>
                <a:srgbClr val="E48312"/>
              </a:buClr>
              <a:buSzPct val="100000"/>
              <a:defRPr/>
            </a:pPr>
            <a:endParaRPr lang="en-US" dirty="0"/>
          </a:p>
          <a:p>
            <a:pPr marL="246626" indent="-246626" defTabSz="966367">
              <a:lnSpc>
                <a:spcPct val="90000"/>
              </a:lnSpc>
              <a:spcBef>
                <a:spcPts val="1269"/>
              </a:spcBef>
              <a:spcAft>
                <a:spcPts val="212"/>
              </a:spcAft>
              <a:buClr>
                <a:srgbClr val="E48312"/>
              </a:buClr>
              <a:buSzPct val="100000"/>
              <a:defRPr/>
            </a:pPr>
            <a:r>
              <a:rPr lang="en-US" dirty="0"/>
              <a:t>Provides for access by coordinating a network of safe and comfortable streets</a:t>
            </a:r>
          </a:p>
          <a:p>
            <a:pPr algn="l" fontAlgn="base"/>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37543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fontAlgn="base">
              <a:defRPr/>
            </a:pPr>
            <a:r>
              <a:rPr lang="en-US" sz="1800" dirty="0">
                <a:latin typeface="Calibri" panose="020F0502020204030204" pitchFamily="34" charset="0"/>
                <a:ea typeface="Calibri" panose="020F0502020204030204" pitchFamily="34" charset="0"/>
                <a:cs typeface="Times New Roman" panose="02020603050405020304" pitchFamily="18" charset="0"/>
              </a:rPr>
              <a:t>Why don’t the Land Use Plan boundaries match up with neighborhood boundaries?  </a:t>
            </a:r>
            <a:r>
              <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The scope of the project was about the Innovation District, not neighborhood planning.   Some boundaries stretched into the neighborhoods to address the interface/buffer between the neighborhoods and adjacent development.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l" fontAlgn="base"/>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87692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626" indent="-246626" defTabSz="966367">
              <a:lnSpc>
                <a:spcPct val="90000"/>
              </a:lnSpc>
              <a:spcBef>
                <a:spcPts val="1269"/>
              </a:spcBef>
              <a:spcAft>
                <a:spcPts val="212"/>
              </a:spcAft>
              <a:buClr>
                <a:srgbClr val="E48312"/>
              </a:buClr>
              <a:buSzPct val="100000"/>
              <a:defRPr/>
            </a:pPr>
            <a:r>
              <a:rPr lang="en-US" dirty="0"/>
              <a:t>As mentioned previously, the land use plan will help buffers neighborhoods from traffic and noise by locating busier uses closer to I-235 and Lincoln Blvd, and by planning quieter buildings (medium-density) next to neighborhoods</a:t>
            </a:r>
          </a:p>
          <a:p>
            <a:pPr marL="246626" indent="-246626" defTabSz="966367">
              <a:lnSpc>
                <a:spcPct val="90000"/>
              </a:lnSpc>
              <a:spcBef>
                <a:spcPts val="1269"/>
              </a:spcBef>
              <a:spcAft>
                <a:spcPts val="212"/>
              </a:spcAft>
              <a:buClr>
                <a:srgbClr val="E48312"/>
              </a:buClr>
              <a:buSzPct val="100000"/>
              <a:defRPr/>
            </a:pPr>
            <a:endParaRPr lang="en-US" dirty="0"/>
          </a:p>
          <a:p>
            <a:pPr defTabSz="966367">
              <a:defRPr/>
            </a:pPr>
            <a:r>
              <a:rPr lang="en-US" dirty="0"/>
              <a:t>The land use plan encourages protection and revitalization of existing parks, such as improvements and activities to Booker T. Washington Park)</a:t>
            </a:r>
          </a:p>
          <a:p>
            <a:pPr defTabSz="966367">
              <a:defRPr/>
            </a:pPr>
            <a:endParaRPr lang="en-US" dirty="0"/>
          </a:p>
          <a:p>
            <a:pPr defTabSz="966367">
              <a:defRPr/>
            </a:pPr>
            <a:r>
              <a:rPr lang="en-US" dirty="0"/>
              <a:t>Connects neighborhoods to services and employment by planning a network of safe and comfortable streets for all users, regardless of how they travel: cars, bike lanes, sidewalks, lighting, and public transit.  </a:t>
            </a:r>
          </a:p>
          <a:p>
            <a:pPr defTabSz="966367">
              <a:defRPr/>
            </a:pPr>
            <a:endParaRPr lang="en-US" dirty="0"/>
          </a:p>
          <a:p>
            <a:pPr defTabSz="966367">
              <a:defRPr/>
            </a:pPr>
            <a:r>
              <a:rPr lang="en-US" dirty="0"/>
              <a:t>Proposed street types were developed from community engagement held by Perkins and Will and planokc recommendations (p. 36)</a:t>
            </a:r>
          </a:p>
          <a:p>
            <a:pPr defTabSz="966367">
              <a:defRPr/>
            </a:pPr>
            <a:endParaRPr lang="en-US" dirty="0"/>
          </a:p>
          <a:p>
            <a:pPr marL="246626" indent="-246626" defTabSz="966367">
              <a:lnSpc>
                <a:spcPct val="90000"/>
              </a:lnSpc>
              <a:spcBef>
                <a:spcPts val="1269"/>
              </a:spcBef>
              <a:spcAft>
                <a:spcPts val="212"/>
              </a:spcAft>
              <a:buClr>
                <a:srgbClr val="E48312"/>
              </a:buClr>
              <a:buSzPct val="100000"/>
              <a:defRPr/>
            </a:pPr>
            <a:endParaRPr lang="en-US" dirty="0"/>
          </a:p>
          <a:p>
            <a:pPr defTabSz="966367">
              <a:defRPr/>
            </a:pPr>
            <a:endParaRPr lang="en-US" dirty="0"/>
          </a:p>
          <a:p>
            <a:pPr defTabSz="966367">
              <a:defRPr/>
            </a:pPr>
            <a:endParaRPr lang="en-US" dirty="0"/>
          </a:p>
          <a:p>
            <a:pPr defTabSz="966367">
              <a:defRPr/>
            </a:pPr>
            <a:endParaRPr lang="en-US" dirty="0"/>
          </a:p>
          <a:p>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01378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67">
              <a:defRPr/>
            </a:pPr>
            <a:endParaRPr lang="en-US" dirty="0"/>
          </a:p>
          <a:p>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29048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96241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04457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95209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25946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441296">
              <a:defRPr/>
            </a:pPr>
            <a:endParaRPr lang="en-US" dirty="0">
              <a:solidFill>
                <a:prstClr val="black"/>
              </a:solidFill>
              <a:latin typeface="Calibri" panose="020F0502020204030204"/>
            </a:endParaRPr>
          </a:p>
        </p:txBody>
      </p:sp>
      <p:sp>
        <p:nvSpPr>
          <p:cNvPr id="5" name="Date Placeholder 4"/>
          <p:cNvSpPr>
            <a:spLocks noGrp="1"/>
          </p:cNvSpPr>
          <p:nvPr>
            <p:ph type="dt" idx="1"/>
          </p:nvPr>
        </p:nvSpPr>
        <p:spPr/>
        <p:txBody>
          <a:bodyPr/>
          <a:lstStyle/>
          <a:p>
            <a:pPr defTabSz="441296">
              <a:defRPr/>
            </a:pPr>
            <a:fld id="{C70FDBA8-7BBA-46B8-A80B-111E21BF3288}" type="datetime1">
              <a:rPr lang="en-US">
                <a:solidFill>
                  <a:prstClr val="black"/>
                </a:solidFill>
                <a:latin typeface="Calibri" panose="020F0502020204030204"/>
              </a:rPr>
              <a:pPr defTabSz="441296">
                <a:defRPr/>
              </a:pPr>
              <a:t>10/28/2021</a:t>
            </a:fld>
            <a:endParaRPr lang="en-US" dirty="0">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441296">
              <a:defRPr/>
            </a:pPr>
            <a:r>
              <a:rPr lang="en-US" dirty="0">
                <a:solidFill>
                  <a:prstClr val="black"/>
                </a:solidFill>
                <a:latin typeface="Calibri" panose="020F0502020204030204"/>
              </a:rPr>
              <a:t>sign industry 8/26/21</a:t>
            </a:r>
          </a:p>
        </p:txBody>
      </p:sp>
      <p:sp>
        <p:nvSpPr>
          <p:cNvPr id="7" name="Slide Number Placeholder 6"/>
          <p:cNvSpPr>
            <a:spLocks noGrp="1"/>
          </p:cNvSpPr>
          <p:nvPr>
            <p:ph type="sldNum" sz="quarter" idx="5"/>
          </p:nvPr>
        </p:nvSpPr>
        <p:spPr/>
        <p:txBody>
          <a:bodyPr/>
          <a:lstStyle/>
          <a:p>
            <a:pPr defTabSz="441296">
              <a:defRPr/>
            </a:pPr>
            <a:fld id="{88246B3C-9CAC-4C3C-9FB9-80D2422AB7C0}" type="slidenum">
              <a:rPr lang="en-US">
                <a:solidFill>
                  <a:prstClr val="black"/>
                </a:solidFill>
                <a:latin typeface="Calibri" panose="020F0502020204030204"/>
              </a:rPr>
              <a:pPr defTabSz="441296">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1404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65457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7138">
              <a:defRPr/>
            </a:pPr>
            <a:fld id="{F64102F8-516D-459D-B4BA-49DB8B811A71}" type="slidenum">
              <a:rPr lang="en-US">
                <a:solidFill>
                  <a:prstClr val="black"/>
                </a:solidFill>
                <a:latin typeface="Calibri" panose="020F0502020204030204"/>
              </a:rPr>
              <a:pPr defTabSz="457138">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76038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7138">
              <a:defRPr/>
            </a:pPr>
            <a:fld id="{F64102F8-516D-459D-B4BA-49DB8B811A71}" type="slidenum">
              <a:rPr lang="en-US">
                <a:solidFill>
                  <a:prstClr val="black"/>
                </a:solidFill>
                <a:latin typeface="Calibri" panose="020F0502020204030204"/>
              </a:rPr>
              <a:pPr defTabSz="457138">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80615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 1915, OKC was one of the first cities to adopt a segregation ordinance which effectively made Deep Deuce one of the few places where Blacks could live; </a:t>
            </a:r>
          </a:p>
          <a:p>
            <a:r>
              <a:rPr lang="en-US" sz="1600" dirty="0"/>
              <a:t>in 1935 our Federal government through the Federal Home Loan Bank Board, ranked areas of major cities for lending, giving the color red, meaning “Hazardous” to majority Black areas which meant that home loans were not available in those areas, allowing many of those areas to fall into disrepair, </a:t>
            </a:r>
          </a:p>
          <a:p>
            <a:endParaRPr lang="en-US" sz="1600" dirty="0"/>
          </a:p>
          <a:p>
            <a:r>
              <a:rPr lang="en-US" sz="1600" dirty="0"/>
              <a:t>in the 1960s, federal programs for “urban renewal” cleared some of these areas for highways and other major projects.  Significant portions of African-American communities were razed and replaced with what is now much of the Health Center (and later, I-235)</a:t>
            </a:r>
          </a:p>
          <a:p>
            <a:endParaRPr lang="en-US" sz="1600" dirty="0"/>
          </a:p>
          <a:p>
            <a:r>
              <a:rPr lang="en-US" sz="1600" dirty="0"/>
              <a:t>This contributed to surrounding neighborhoods being physically disconnected from other parts of the city and from health center area.</a:t>
            </a:r>
          </a:p>
          <a:p>
            <a:endParaRPr lang="en-US" sz="1600" dirty="0"/>
          </a:p>
          <a:p>
            <a:r>
              <a:rPr lang="en-US" sz="1600" dirty="0"/>
              <a:t>The once vibrant commercial corridor along 4</a:t>
            </a:r>
            <a:r>
              <a:rPr lang="en-US" sz="1600" baseline="30000" dirty="0"/>
              <a:t>th</a:t>
            </a:r>
            <a:r>
              <a:rPr lang="en-US" sz="1600" dirty="0"/>
              <a:t> St was demolished and remains largely underutilized.</a:t>
            </a:r>
          </a:p>
          <a:p>
            <a:endParaRPr lang="en-US" sz="1600" dirty="0"/>
          </a:p>
        </p:txBody>
      </p:sp>
      <p:sp>
        <p:nvSpPr>
          <p:cNvPr id="4" name="Slide Number Placeholder 3"/>
          <p:cNvSpPr>
            <a:spLocks noGrp="1"/>
          </p:cNvSpPr>
          <p:nvPr>
            <p:ph type="sldNum" sz="quarter" idx="5"/>
          </p:nvPr>
        </p:nvSpPr>
        <p:spPr/>
        <p:txBody>
          <a:bodyPr/>
          <a:lstStyle/>
          <a:p>
            <a:fld id="{03DF2377-ED78-4F4C-B38B-C93F9EFDADFA}" type="slidenum">
              <a:rPr lang="en-US" smtClean="0"/>
              <a:t>4</a:t>
            </a:fld>
            <a:endParaRPr lang="en-US" dirty="0"/>
          </a:p>
        </p:txBody>
      </p:sp>
    </p:spTree>
    <p:extLst>
      <p:ext uri="{BB962C8B-B14F-4D97-AF65-F5344CB8AC3E}">
        <p14:creationId xmlns:p14="http://schemas.microsoft.com/office/powerpoint/2010/main" val="3266900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67">
              <a:defRPr/>
            </a:pPr>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48452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0934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626" indent="-246626" defTabSz="966367">
              <a:lnSpc>
                <a:spcPct val="90000"/>
              </a:lnSpc>
              <a:spcBef>
                <a:spcPts val="1269"/>
              </a:spcBef>
              <a:spcAft>
                <a:spcPts val="212"/>
              </a:spcAft>
              <a:buClr>
                <a:srgbClr val="E48312"/>
              </a:buClr>
              <a:buSzPct val="100000"/>
              <a:defRPr/>
            </a:pPr>
            <a:endParaRPr lang="en-US" dirty="0"/>
          </a:p>
          <a:p>
            <a:pPr defTabSz="966367">
              <a:defRPr/>
            </a:pPr>
            <a:endParaRPr lang="en-US" dirty="0"/>
          </a:p>
          <a:p>
            <a:pPr defTabSz="966367">
              <a:defRPr/>
            </a:pPr>
            <a:endParaRPr lang="en-US" dirty="0"/>
          </a:p>
          <a:p>
            <a:pPr defTabSz="966367">
              <a:defRPr/>
            </a:pPr>
            <a:endParaRPr lang="en-US" dirty="0"/>
          </a:p>
          <a:p>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94779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626" indent="-246626" defTabSz="966367">
              <a:lnSpc>
                <a:spcPct val="90000"/>
              </a:lnSpc>
              <a:spcBef>
                <a:spcPts val="1269"/>
              </a:spcBef>
              <a:spcAft>
                <a:spcPts val="212"/>
              </a:spcAft>
              <a:buClr>
                <a:srgbClr val="E48312"/>
              </a:buClr>
              <a:buSzPct val="100000"/>
              <a:defRPr/>
            </a:pPr>
            <a:r>
              <a:rPr lang="en-US" dirty="0"/>
              <a:t>The plan was limited in scope to land use planning.</a:t>
            </a:r>
          </a:p>
          <a:p>
            <a:pPr marL="246626" indent="-246626" defTabSz="966367">
              <a:lnSpc>
                <a:spcPct val="90000"/>
              </a:lnSpc>
              <a:spcBef>
                <a:spcPts val="1269"/>
              </a:spcBef>
              <a:spcAft>
                <a:spcPts val="212"/>
              </a:spcAft>
              <a:buClr>
                <a:srgbClr val="E48312"/>
              </a:buClr>
              <a:buSzPct val="100000"/>
              <a:defRPr/>
            </a:pPr>
            <a:endParaRPr lang="en-US" dirty="0"/>
          </a:p>
          <a:p>
            <a:pPr marL="246626" indent="-246626" defTabSz="966367">
              <a:lnSpc>
                <a:spcPct val="90000"/>
              </a:lnSpc>
              <a:spcBef>
                <a:spcPts val="1269"/>
              </a:spcBef>
              <a:spcAft>
                <a:spcPts val="212"/>
              </a:spcAft>
              <a:buClr>
                <a:srgbClr val="E48312"/>
              </a:buClr>
              <a:buSzPct val="100000"/>
              <a:defRPr/>
            </a:pPr>
            <a:r>
              <a:rPr lang="en-US" dirty="0"/>
              <a:t>As mentioned previously, the land use plan will help buffers neighborhoods from traffic and noise by locating busier uses closer to I-235 and Lincoln Blvd, and by planning quieter buildings (medium-density) next to neighborhoods</a:t>
            </a:r>
          </a:p>
          <a:p>
            <a:pPr marL="246626" indent="-246626" defTabSz="966367">
              <a:lnSpc>
                <a:spcPct val="90000"/>
              </a:lnSpc>
              <a:spcBef>
                <a:spcPts val="1269"/>
              </a:spcBef>
              <a:spcAft>
                <a:spcPts val="212"/>
              </a:spcAft>
              <a:buClr>
                <a:srgbClr val="E48312"/>
              </a:buClr>
              <a:buSzPct val="100000"/>
              <a:defRPr/>
            </a:pPr>
            <a:endParaRPr lang="en-US" dirty="0"/>
          </a:p>
          <a:p>
            <a:pPr defTabSz="966367">
              <a:defRPr/>
            </a:pPr>
            <a:r>
              <a:rPr lang="en-US" dirty="0"/>
              <a:t>The land use plan encourages protection and revitalization of existing parks, such as improvements and activities to Booker T. Washington Park)</a:t>
            </a:r>
          </a:p>
          <a:p>
            <a:pPr defTabSz="966367">
              <a:defRPr/>
            </a:pPr>
            <a:endParaRPr lang="en-US" dirty="0"/>
          </a:p>
          <a:p>
            <a:pPr defTabSz="966367">
              <a:defRPr/>
            </a:pPr>
            <a:r>
              <a:rPr lang="en-US" dirty="0"/>
              <a:t>Connects neighborhoods to services and employment by planning a network of safe and comfortable streets for all users, regardless of how they travel: cars, bike lanes, sidewalks, lighting, and public transit.  </a:t>
            </a:r>
          </a:p>
          <a:p>
            <a:pPr defTabSz="966367">
              <a:defRPr/>
            </a:pPr>
            <a:endParaRPr lang="en-US" dirty="0"/>
          </a:p>
          <a:p>
            <a:pPr defTabSz="966367">
              <a:defRPr/>
            </a:pPr>
            <a:r>
              <a:rPr lang="en-US" dirty="0"/>
              <a:t>Proposed street types were developed from community engagement held by Perkins and Will and planokc recommendations (p. 36)</a:t>
            </a:r>
          </a:p>
          <a:p>
            <a:pPr defTabSz="966367">
              <a:defRPr/>
            </a:pPr>
            <a:endParaRPr lang="en-US" dirty="0"/>
          </a:p>
          <a:p>
            <a:pPr marL="246626" indent="-246626" defTabSz="966367">
              <a:lnSpc>
                <a:spcPct val="90000"/>
              </a:lnSpc>
              <a:spcBef>
                <a:spcPts val="1269"/>
              </a:spcBef>
              <a:spcAft>
                <a:spcPts val="212"/>
              </a:spcAft>
              <a:buClr>
                <a:srgbClr val="E48312"/>
              </a:buClr>
              <a:buSzPct val="100000"/>
              <a:defRPr/>
            </a:pPr>
            <a:endParaRPr lang="en-US" dirty="0"/>
          </a:p>
          <a:p>
            <a:pPr defTabSz="966367">
              <a:defRPr/>
            </a:pPr>
            <a:endParaRPr lang="en-US" dirty="0"/>
          </a:p>
          <a:p>
            <a:pPr defTabSz="966367">
              <a:defRPr/>
            </a:pPr>
            <a:endParaRPr lang="en-US" dirty="0"/>
          </a:p>
          <a:p>
            <a:pPr defTabSz="966367">
              <a:defRPr/>
            </a:pPr>
            <a:endParaRPr lang="en-US" dirty="0"/>
          </a:p>
          <a:p>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8131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183">
              <a:defRPr/>
            </a:pPr>
            <a:fld id="{F64102F8-516D-459D-B4BA-49DB8B811A71}" type="slidenum">
              <a:rPr lang="en-US">
                <a:solidFill>
                  <a:prstClr val="black"/>
                </a:solidFill>
                <a:latin typeface="Calibri" panose="020F0502020204030204"/>
              </a:rPr>
              <a:pPr defTabSz="483183">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3660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547903-0512-4AD7-B567-47A0CD0625A2}" type="datetime1">
              <a:rPr lang="en-US" smtClean="0"/>
              <a:t>10/28/2021</a:t>
            </a:fld>
            <a:endParaRPr lang="en-US" dirty="0"/>
          </a:p>
        </p:txBody>
      </p:sp>
      <p:sp>
        <p:nvSpPr>
          <p:cNvPr id="5" name="Footer Placeholder 4"/>
          <p:cNvSpPr>
            <a:spLocks noGrp="1"/>
          </p:cNvSpPr>
          <p:nvPr>
            <p:ph type="ftr" sz="quarter" idx="11"/>
          </p:nvPr>
        </p:nvSpPr>
        <p:spPr/>
        <p:txBody>
          <a:bodyPr/>
          <a:lstStyle/>
          <a:p>
            <a:r>
              <a:rPr lang="en-US" dirty="0"/>
              <a:t>Innovation District Land Use Plan Presentation 5/20/21</a:t>
            </a:r>
          </a:p>
        </p:txBody>
      </p:sp>
      <p:sp>
        <p:nvSpPr>
          <p:cNvPr id="6" name="Slide Number Placeholder 5"/>
          <p:cNvSpPr>
            <a:spLocks noGrp="1"/>
          </p:cNvSpPr>
          <p:nvPr>
            <p:ph type="sldNum" sz="quarter" idx="12"/>
          </p:nvPr>
        </p:nvSpPr>
        <p:spPr/>
        <p:txBody>
          <a:bodyPr/>
          <a:lstStyle/>
          <a:p>
            <a:fld id="{754C9D2A-40D6-45DA-971F-A5FB82B7EA8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32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C8C4F4-DFF0-4134-959F-ACE7E6EBB725}" type="datetime1">
              <a:rPr lang="en-US" smtClean="0"/>
              <a:t>10/28/2021</a:t>
            </a:fld>
            <a:endParaRPr lang="en-US" dirty="0"/>
          </a:p>
        </p:txBody>
      </p:sp>
      <p:sp>
        <p:nvSpPr>
          <p:cNvPr id="5" name="Footer Placeholder 4"/>
          <p:cNvSpPr>
            <a:spLocks noGrp="1"/>
          </p:cNvSpPr>
          <p:nvPr>
            <p:ph type="ftr" sz="quarter" idx="11"/>
          </p:nvPr>
        </p:nvSpPr>
        <p:spPr/>
        <p:txBody>
          <a:bodyPr/>
          <a:lstStyle/>
          <a:p>
            <a:r>
              <a:rPr lang="en-US" dirty="0"/>
              <a:t>Innovation District Land Use Plan Presentation 5/20/21</a:t>
            </a:r>
          </a:p>
        </p:txBody>
      </p:sp>
      <p:sp>
        <p:nvSpPr>
          <p:cNvPr id="6" name="Slide Number Placeholder 5"/>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4165745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019144-443B-4DCA-BCA0-3FBCB66E53C8}" type="datetime1">
              <a:rPr lang="en-US" smtClean="0"/>
              <a:t>10/28/2021</a:t>
            </a:fld>
            <a:endParaRPr lang="en-US" dirty="0"/>
          </a:p>
        </p:txBody>
      </p:sp>
      <p:sp>
        <p:nvSpPr>
          <p:cNvPr id="5" name="Footer Placeholder 4"/>
          <p:cNvSpPr>
            <a:spLocks noGrp="1"/>
          </p:cNvSpPr>
          <p:nvPr>
            <p:ph type="ftr" sz="quarter" idx="11"/>
          </p:nvPr>
        </p:nvSpPr>
        <p:spPr/>
        <p:txBody>
          <a:bodyPr/>
          <a:lstStyle/>
          <a:p>
            <a:r>
              <a:rPr lang="en-US" dirty="0"/>
              <a:t>Innovation District Land Use Plan Presentation 5/20/21</a:t>
            </a:r>
          </a:p>
        </p:txBody>
      </p:sp>
      <p:sp>
        <p:nvSpPr>
          <p:cNvPr id="6" name="Slide Number Placeholder 5"/>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2064828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95764D-FD04-4412-953B-9E78B594844D}" type="datetimeFigureOut">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C9D2A-40D6-45DA-971F-A5FB82B7EA8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51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95764D-FD04-4412-953B-9E78B594844D}" type="datetimeFigureOut">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2409652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95764D-FD04-4412-953B-9E78B594844D}" type="datetimeFigureOut">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C9D2A-40D6-45DA-971F-A5FB82B7EA8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812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95764D-FD04-4412-953B-9E78B594844D}" type="datetimeFigureOut">
              <a:rPr lang="en-US" smtClean="0"/>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1125887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95764D-FD04-4412-953B-9E78B594844D}" type="datetimeFigureOut">
              <a:rPr lang="en-US" smtClean="0"/>
              <a:t>10/28/2021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1462093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95764D-FD04-4412-953B-9E78B594844D}" type="datetimeFigureOut">
              <a:rPr lang="en-US" smtClean="0"/>
              <a:t>10/28/2021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3839369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C95764D-FD04-4412-953B-9E78B594844D}" type="datetimeFigureOut">
              <a:rPr lang="en-US" smtClean="0"/>
              <a:t>10/28/2021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1958391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C95764D-FD04-4412-953B-9E78B594844D}" type="datetimeFigureOut">
              <a:rPr lang="en-US" smtClean="0"/>
              <a:t>10/28/2021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54C9D2A-40D6-45DA-971F-A5FB82B7EA88}" type="slidenum">
              <a:rPr lang="en-US" smtClean="0"/>
              <a:t>‹#›</a:t>
            </a:fld>
            <a:endParaRPr lang="en-US" dirty="0"/>
          </a:p>
        </p:txBody>
      </p:sp>
    </p:spTree>
    <p:extLst>
      <p:ext uri="{BB962C8B-B14F-4D97-AF65-F5344CB8AC3E}">
        <p14:creationId xmlns:p14="http://schemas.microsoft.com/office/powerpoint/2010/main" val="1694766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C007CD-54D8-4BF2-97A1-BAF818998D2B}" type="datetime1">
              <a:rPr lang="en-US" smtClean="0"/>
              <a:t>10/28/2021</a:t>
            </a:fld>
            <a:endParaRPr lang="en-US" dirty="0"/>
          </a:p>
        </p:txBody>
      </p:sp>
      <p:sp>
        <p:nvSpPr>
          <p:cNvPr id="5" name="Footer Placeholder 4"/>
          <p:cNvSpPr>
            <a:spLocks noGrp="1"/>
          </p:cNvSpPr>
          <p:nvPr>
            <p:ph type="ftr" sz="quarter" idx="11"/>
          </p:nvPr>
        </p:nvSpPr>
        <p:spPr/>
        <p:txBody>
          <a:bodyPr/>
          <a:lstStyle/>
          <a:p>
            <a:r>
              <a:rPr lang="en-US" dirty="0"/>
              <a:t>Innovation District Land Use Plan Presentation 5/20/21</a:t>
            </a:r>
          </a:p>
        </p:txBody>
      </p:sp>
      <p:sp>
        <p:nvSpPr>
          <p:cNvPr id="6" name="Slide Number Placeholder 5"/>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3040161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95764D-FD04-4412-953B-9E78B594844D}" type="datetimeFigureOut">
              <a:rPr lang="en-US" smtClean="0"/>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288149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95764D-FD04-4412-953B-9E78B594844D}" type="datetimeFigureOut">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659181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95764D-FD04-4412-953B-9E78B594844D}" type="datetimeFigureOut">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4022896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D986CF-7999-4C84-A397-7B6623ED7C61}" type="datetime1">
              <a:rPr lang="en-US" smtClean="0"/>
              <a:t>10/28/2021</a:t>
            </a:fld>
            <a:endParaRPr lang="en-US" dirty="0"/>
          </a:p>
        </p:txBody>
      </p:sp>
      <p:sp>
        <p:nvSpPr>
          <p:cNvPr id="5" name="Footer Placeholder 4"/>
          <p:cNvSpPr>
            <a:spLocks noGrp="1"/>
          </p:cNvSpPr>
          <p:nvPr>
            <p:ph type="ftr" sz="quarter" idx="11"/>
          </p:nvPr>
        </p:nvSpPr>
        <p:spPr/>
        <p:txBody>
          <a:bodyPr/>
          <a:lstStyle/>
          <a:p>
            <a:r>
              <a:rPr lang="en-US" dirty="0"/>
              <a:t>Innovation District Land Use Plan Presentation 5/20/21</a:t>
            </a:r>
          </a:p>
        </p:txBody>
      </p:sp>
      <p:sp>
        <p:nvSpPr>
          <p:cNvPr id="6" name="Slide Number Placeholder 5"/>
          <p:cNvSpPr>
            <a:spLocks noGrp="1"/>
          </p:cNvSpPr>
          <p:nvPr>
            <p:ph type="sldNum" sz="quarter" idx="12"/>
          </p:nvPr>
        </p:nvSpPr>
        <p:spPr/>
        <p:txBody>
          <a:bodyPr/>
          <a:lstStyle/>
          <a:p>
            <a:fld id="{754C9D2A-40D6-45DA-971F-A5FB82B7EA8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503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538D68-E4A3-463C-BBAC-34B24D75082B}" type="datetime1">
              <a:rPr lang="en-US" smtClean="0"/>
              <a:t>10/28/2021</a:t>
            </a:fld>
            <a:endParaRPr lang="en-US" dirty="0"/>
          </a:p>
        </p:txBody>
      </p:sp>
      <p:sp>
        <p:nvSpPr>
          <p:cNvPr id="6" name="Footer Placeholder 5"/>
          <p:cNvSpPr>
            <a:spLocks noGrp="1"/>
          </p:cNvSpPr>
          <p:nvPr>
            <p:ph type="ftr" sz="quarter" idx="11"/>
          </p:nvPr>
        </p:nvSpPr>
        <p:spPr/>
        <p:txBody>
          <a:bodyPr/>
          <a:lstStyle/>
          <a:p>
            <a:r>
              <a:rPr lang="en-US" dirty="0"/>
              <a:t>Innovation District Land Use Plan Presentation 5/20/21</a:t>
            </a:r>
          </a:p>
        </p:txBody>
      </p:sp>
      <p:sp>
        <p:nvSpPr>
          <p:cNvPr id="7" name="Slide Number Placeholder 6"/>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1724592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937BC3-0193-43FE-92DC-5575CFE9985C}" type="datetime1">
              <a:rPr lang="en-US" smtClean="0"/>
              <a:t>10/28/2021</a:t>
            </a:fld>
            <a:endParaRPr lang="en-US" dirty="0"/>
          </a:p>
        </p:txBody>
      </p:sp>
      <p:sp>
        <p:nvSpPr>
          <p:cNvPr id="8" name="Footer Placeholder 7"/>
          <p:cNvSpPr>
            <a:spLocks noGrp="1"/>
          </p:cNvSpPr>
          <p:nvPr>
            <p:ph type="ftr" sz="quarter" idx="11"/>
          </p:nvPr>
        </p:nvSpPr>
        <p:spPr/>
        <p:txBody>
          <a:bodyPr/>
          <a:lstStyle/>
          <a:p>
            <a:r>
              <a:rPr lang="en-US" dirty="0"/>
              <a:t>Innovation District Land Use Plan Presentation 5/20/21</a:t>
            </a:r>
          </a:p>
        </p:txBody>
      </p:sp>
      <p:sp>
        <p:nvSpPr>
          <p:cNvPr id="9" name="Slide Number Placeholder 8"/>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4109758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79E84D-6FD6-464A-AF61-533310108723}" type="datetime1">
              <a:rPr lang="en-US" smtClean="0"/>
              <a:t>10/28/2021</a:t>
            </a:fld>
            <a:endParaRPr lang="en-US" dirty="0"/>
          </a:p>
        </p:txBody>
      </p:sp>
      <p:sp>
        <p:nvSpPr>
          <p:cNvPr id="4" name="Footer Placeholder 3"/>
          <p:cNvSpPr>
            <a:spLocks noGrp="1"/>
          </p:cNvSpPr>
          <p:nvPr>
            <p:ph type="ftr" sz="quarter" idx="11"/>
          </p:nvPr>
        </p:nvSpPr>
        <p:spPr/>
        <p:txBody>
          <a:bodyPr/>
          <a:lstStyle/>
          <a:p>
            <a:r>
              <a:rPr lang="en-US" dirty="0"/>
              <a:t>Innovation District Land Use Plan Presentation 5/20/21</a:t>
            </a:r>
          </a:p>
        </p:txBody>
      </p:sp>
      <p:sp>
        <p:nvSpPr>
          <p:cNvPr id="5" name="Slide Number Placeholder 4"/>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4229578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3879440-002D-45FE-942F-DC991631F77F}" type="datetime1">
              <a:rPr lang="en-US" smtClean="0"/>
              <a:t>10/28/2021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Innovation District Land Use Plan Presentation 5/20/21</a:t>
            </a:r>
          </a:p>
        </p:txBody>
      </p:sp>
      <p:sp>
        <p:nvSpPr>
          <p:cNvPr id="9" name="Slide Number Placeholder 8"/>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3783828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5E5BCCF-BCE6-48CF-8353-4339F4A8992E}" type="datetime1">
              <a:rPr lang="en-US" smtClean="0"/>
              <a:t>10/28/2021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a:t>Innovation District Land Use Plan Presentation 5/20/21</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54C9D2A-40D6-45DA-971F-A5FB82B7EA88}" type="slidenum">
              <a:rPr lang="en-US" smtClean="0"/>
              <a:t>‹#›</a:t>
            </a:fld>
            <a:endParaRPr lang="en-US" dirty="0"/>
          </a:p>
        </p:txBody>
      </p:sp>
    </p:spTree>
    <p:extLst>
      <p:ext uri="{BB962C8B-B14F-4D97-AF65-F5344CB8AC3E}">
        <p14:creationId xmlns:p14="http://schemas.microsoft.com/office/powerpoint/2010/main" val="3539646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238D39-AEB4-453F-814D-3B47B3EF6022}" type="datetime1">
              <a:rPr lang="en-US" smtClean="0"/>
              <a:t>10/28/2021</a:t>
            </a:fld>
            <a:endParaRPr lang="en-US" dirty="0"/>
          </a:p>
        </p:txBody>
      </p:sp>
      <p:sp>
        <p:nvSpPr>
          <p:cNvPr id="6" name="Footer Placeholder 5"/>
          <p:cNvSpPr>
            <a:spLocks noGrp="1"/>
          </p:cNvSpPr>
          <p:nvPr>
            <p:ph type="ftr" sz="quarter" idx="11"/>
          </p:nvPr>
        </p:nvSpPr>
        <p:spPr/>
        <p:txBody>
          <a:bodyPr/>
          <a:lstStyle/>
          <a:p>
            <a:r>
              <a:rPr lang="en-US" dirty="0"/>
              <a:t>Innovation District Land Use Plan Presentation 5/20/21</a:t>
            </a:r>
          </a:p>
        </p:txBody>
      </p:sp>
      <p:sp>
        <p:nvSpPr>
          <p:cNvPr id="7" name="Slide Number Placeholder 6"/>
          <p:cNvSpPr>
            <a:spLocks noGrp="1"/>
          </p:cNvSpPr>
          <p:nvPr>
            <p:ph type="sldNum" sz="quarter" idx="12"/>
          </p:nvPr>
        </p:nvSpPr>
        <p:spPr/>
        <p:txBody>
          <a:bodyPr/>
          <a:lstStyle/>
          <a:p>
            <a:fld id="{754C9D2A-40D6-45DA-971F-A5FB82B7EA88}" type="slidenum">
              <a:rPr lang="en-US" smtClean="0"/>
              <a:t>‹#›</a:t>
            </a:fld>
            <a:endParaRPr lang="en-US" dirty="0"/>
          </a:p>
        </p:txBody>
      </p:sp>
    </p:spTree>
    <p:extLst>
      <p:ext uri="{BB962C8B-B14F-4D97-AF65-F5344CB8AC3E}">
        <p14:creationId xmlns:p14="http://schemas.microsoft.com/office/powerpoint/2010/main" val="1769688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1362AB3-CF1B-41D3-A928-B99CCD1860A9}" type="datetime1">
              <a:rPr lang="en-US" smtClean="0"/>
              <a:t>10/28/2021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Innovation District Land Use Plan Presentation 5/20/21</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54C9D2A-40D6-45DA-971F-A5FB82B7EA88}"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33645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C95764D-FD04-4412-953B-9E78B594844D}" type="datetimeFigureOut">
              <a:rPr lang="en-US" smtClean="0"/>
              <a:t>10/28/2021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54C9D2A-40D6-45DA-971F-A5FB82B7EA88}"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63322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lisa.chronister@okc.gov"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38.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B7E3AB-F756-4AA1-AD39-A4E326FBF847}"/>
              </a:ext>
            </a:extLst>
          </p:cNvPr>
          <p:cNvSpPr>
            <a:spLocks noGrp="1"/>
          </p:cNvSpPr>
          <p:nvPr>
            <p:ph type="ctrTitle"/>
          </p:nvPr>
        </p:nvSpPr>
        <p:spPr>
          <a:xfrm>
            <a:off x="4348952" y="-293767"/>
            <a:ext cx="7172487" cy="5054008"/>
          </a:xfrm>
        </p:spPr>
        <p:txBody>
          <a:bodyPr anchor="ctr">
            <a:normAutofit/>
          </a:bodyPr>
          <a:lstStyle/>
          <a:p>
            <a:r>
              <a:rPr lang="en-US" sz="6000" dirty="0">
                <a:solidFill>
                  <a:schemeClr val="tx2"/>
                </a:solidFill>
              </a:rPr>
              <a:t>Innovation District Land Use Plan</a:t>
            </a:r>
          </a:p>
        </p:txBody>
      </p:sp>
      <p:sp>
        <p:nvSpPr>
          <p:cNvPr id="3" name="Subtitle 2">
            <a:extLst>
              <a:ext uri="{FF2B5EF4-FFF2-40B4-BE49-F238E27FC236}">
                <a16:creationId xmlns:a16="http://schemas.microsoft.com/office/drawing/2014/main" id="{9D7DE931-8213-41A0-A1B2-F539C2C4077E}"/>
              </a:ext>
            </a:extLst>
          </p:cNvPr>
          <p:cNvSpPr>
            <a:spLocks noGrp="1"/>
          </p:cNvSpPr>
          <p:nvPr>
            <p:ph type="subTitle" idx="1"/>
          </p:nvPr>
        </p:nvSpPr>
        <p:spPr>
          <a:xfrm>
            <a:off x="423299" y="643467"/>
            <a:ext cx="3311856" cy="5054008"/>
          </a:xfrm>
        </p:spPr>
        <p:txBody>
          <a:bodyPr anchor="ctr">
            <a:normAutofit/>
          </a:bodyPr>
          <a:lstStyle/>
          <a:p>
            <a:pPr algn="r"/>
            <a:endParaRPr lang="en-US" dirty="0">
              <a:solidFill>
                <a:schemeClr val="tx1"/>
              </a:solidFill>
            </a:endParaRPr>
          </a:p>
        </p:txBody>
      </p:sp>
      <p:cxnSp>
        <p:nvCxnSpPr>
          <p:cNvPr id="15" name="Straight Connector 9">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16" name="Rectangle 11">
            <a:extLst>
              <a:ext uri="{FF2B5EF4-FFF2-40B4-BE49-F238E27FC236}">
                <a16:creationId xmlns:a16="http://schemas.microsoft.com/office/drawing/2014/main" id="{A05250E5-90D0-4E41-B9BD-FF661DE54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C975C15A-72D8-458A-B602-D24693CE2AB4}"/>
              </a:ext>
            </a:extLst>
          </p:cNvPr>
          <p:cNvPicPr>
            <a:picLocks noChangeAspect="1"/>
          </p:cNvPicPr>
          <p:nvPr/>
        </p:nvPicPr>
        <p:blipFill rotWithShape="1">
          <a:blip r:embed="rId3"/>
          <a:srcRect r="23302"/>
          <a:stretch/>
        </p:blipFill>
        <p:spPr>
          <a:xfrm>
            <a:off x="423299" y="643467"/>
            <a:ext cx="3311855" cy="5059472"/>
          </a:xfrm>
          <a:prstGeom prst="rect">
            <a:avLst/>
          </a:prstGeom>
        </p:spPr>
      </p:pic>
      <p:sp>
        <p:nvSpPr>
          <p:cNvPr id="8" name="Subtitle 2">
            <a:extLst>
              <a:ext uri="{FF2B5EF4-FFF2-40B4-BE49-F238E27FC236}">
                <a16:creationId xmlns:a16="http://schemas.microsoft.com/office/drawing/2014/main" id="{7C19206D-4283-4AD7-89C7-A9FDFC3A745C}"/>
              </a:ext>
            </a:extLst>
          </p:cNvPr>
          <p:cNvSpPr txBox="1">
            <a:spLocks/>
          </p:cNvSpPr>
          <p:nvPr/>
        </p:nvSpPr>
        <p:spPr>
          <a:xfrm>
            <a:off x="4424239" y="3149898"/>
            <a:ext cx="6160634" cy="14823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dirty="0">
                <a:solidFill>
                  <a:srgbClr val="FFFFFF"/>
                </a:solidFill>
              </a:rPr>
              <a:t>Informational presentation</a:t>
            </a:r>
          </a:p>
          <a:p>
            <a:r>
              <a:rPr lang="en-US" dirty="0">
                <a:solidFill>
                  <a:srgbClr val="FFFFFF"/>
                </a:solidFill>
              </a:rPr>
              <a:t>10.28.21</a:t>
            </a:r>
          </a:p>
        </p:txBody>
      </p:sp>
      <p:sp>
        <p:nvSpPr>
          <p:cNvPr id="6" name="Slide Number Placeholder 5">
            <a:extLst>
              <a:ext uri="{FF2B5EF4-FFF2-40B4-BE49-F238E27FC236}">
                <a16:creationId xmlns:a16="http://schemas.microsoft.com/office/drawing/2014/main" id="{603EC738-9DD3-40A3-8476-C8A37AF06FF4}"/>
              </a:ext>
            </a:extLst>
          </p:cNvPr>
          <p:cNvSpPr>
            <a:spLocks noGrp="1"/>
          </p:cNvSpPr>
          <p:nvPr>
            <p:ph type="sldNum" sz="quarter" idx="12"/>
          </p:nvPr>
        </p:nvSpPr>
        <p:spPr/>
        <p:txBody>
          <a:bodyPr/>
          <a:lstStyle/>
          <a:p>
            <a:fld id="{754C9D2A-40D6-45DA-971F-A5FB82B7EA88}" type="slidenum">
              <a:rPr lang="en-US" smtClean="0"/>
              <a:t>1</a:t>
            </a:fld>
            <a:endParaRPr lang="en-US" dirty="0"/>
          </a:p>
        </p:txBody>
      </p:sp>
      <p:sp>
        <p:nvSpPr>
          <p:cNvPr id="10" name="Text Placeholder 3">
            <a:extLst>
              <a:ext uri="{FF2B5EF4-FFF2-40B4-BE49-F238E27FC236}">
                <a16:creationId xmlns:a16="http://schemas.microsoft.com/office/drawing/2014/main" id="{50FDECAC-D035-4231-981A-B7EE54FFA235}"/>
              </a:ext>
            </a:extLst>
          </p:cNvPr>
          <p:cNvSpPr txBox="1">
            <a:spLocks/>
          </p:cNvSpPr>
          <p:nvPr/>
        </p:nvSpPr>
        <p:spPr>
          <a:xfrm>
            <a:off x="4586828" y="4828922"/>
            <a:ext cx="4236537" cy="1509955"/>
          </a:xfrm>
          <a:prstGeom prst="rect">
            <a:avLst/>
          </a:prstGeom>
        </p:spPr>
        <p:txBody>
          <a:bodyPr vert="horz" lIns="91440" tIns="45720" rIns="9144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600"/>
              </a:spcBef>
              <a:spcAft>
                <a:spcPts val="0"/>
              </a:spcAft>
            </a:pPr>
            <a:r>
              <a:rPr lang="en-US" sz="1600" dirty="0"/>
              <a:t>Lisa Chronister, Assistant Planning Director</a:t>
            </a:r>
          </a:p>
          <a:p>
            <a:pPr>
              <a:lnSpc>
                <a:spcPct val="100000"/>
              </a:lnSpc>
              <a:spcBef>
                <a:spcPts val="600"/>
              </a:spcBef>
              <a:spcAft>
                <a:spcPts val="0"/>
              </a:spcAft>
            </a:pPr>
            <a:r>
              <a:rPr lang="en-US" sz="1600" dirty="0"/>
              <a:t>Oklahoma City Planning Department</a:t>
            </a:r>
          </a:p>
          <a:p>
            <a:pPr>
              <a:lnSpc>
                <a:spcPct val="100000"/>
              </a:lnSpc>
              <a:spcBef>
                <a:spcPts val="600"/>
              </a:spcBef>
              <a:spcAft>
                <a:spcPts val="0"/>
              </a:spcAft>
            </a:pPr>
            <a:r>
              <a:rPr lang="en-US" sz="1600" dirty="0">
                <a:solidFill>
                  <a:schemeClr val="tx1"/>
                </a:solidFill>
                <a:hlinkClick r:id="rId4">
                  <a:extLst>
                    <a:ext uri="{A12FA001-AC4F-418D-AE19-62706E023703}">
                      <ahyp:hlinkClr xmlns:ahyp="http://schemas.microsoft.com/office/drawing/2018/hyperlinkcolor" val="tx"/>
                    </a:ext>
                  </a:extLst>
                </a:hlinkClick>
              </a:rPr>
              <a:t>lisa.chronister@okc.gov</a:t>
            </a:r>
            <a:r>
              <a:rPr lang="en-US" sz="1600" dirty="0">
                <a:solidFill>
                  <a:schemeClr val="tx1"/>
                </a:solidFill>
              </a:rPr>
              <a:t>     </a:t>
            </a:r>
            <a:r>
              <a:rPr lang="en-US" sz="1600" dirty="0"/>
              <a:t>(405) 297-1628</a:t>
            </a:r>
          </a:p>
        </p:txBody>
      </p:sp>
      <p:sp>
        <p:nvSpPr>
          <p:cNvPr id="11" name="TextBox 10">
            <a:extLst>
              <a:ext uri="{FF2B5EF4-FFF2-40B4-BE49-F238E27FC236}">
                <a16:creationId xmlns:a16="http://schemas.microsoft.com/office/drawing/2014/main" id="{CAB1D18B-DA42-4739-ABBD-8B4AF60A3470}"/>
              </a:ext>
            </a:extLst>
          </p:cNvPr>
          <p:cNvSpPr txBox="1"/>
          <p:nvPr/>
        </p:nvSpPr>
        <p:spPr>
          <a:xfrm>
            <a:off x="4414730" y="4345995"/>
            <a:ext cx="5845551" cy="430887"/>
          </a:xfrm>
          <a:prstGeom prst="rect">
            <a:avLst/>
          </a:prstGeom>
          <a:noFill/>
        </p:spPr>
        <p:txBody>
          <a:bodyPr wrap="square">
            <a:spAutoFit/>
          </a:bodyPr>
          <a:lstStyle/>
          <a:p>
            <a:r>
              <a:rPr lang="en-US" sz="2200" b="1" u="sng" spc="200" dirty="0">
                <a:latin typeface="Calibri Light" panose="020F0302020204030204"/>
                <a:ea typeface="+mj-ea"/>
                <a:cs typeface="+mj-cs"/>
              </a:rPr>
              <a:t>Questions or concerns? Please contact:</a:t>
            </a:r>
          </a:p>
        </p:txBody>
      </p:sp>
    </p:spTree>
    <p:extLst>
      <p:ext uri="{BB962C8B-B14F-4D97-AF65-F5344CB8AC3E}">
        <p14:creationId xmlns:p14="http://schemas.microsoft.com/office/powerpoint/2010/main" val="426592978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1AB50C-C090-4D44-866C-44854E7E598F}"/>
              </a:ext>
            </a:extLst>
          </p:cNvPr>
          <p:cNvSpPr>
            <a:spLocks noGrp="1"/>
          </p:cNvSpPr>
          <p:nvPr>
            <p:ph type="sldNum" sz="quarter" idx="12"/>
          </p:nvPr>
        </p:nvSpPr>
        <p:spPr/>
        <p:txBody>
          <a:bodyPr/>
          <a:lstStyle/>
          <a:p>
            <a:fld id="{754C9D2A-40D6-45DA-971F-A5FB82B7EA88}" type="slidenum">
              <a:rPr lang="en-US" smtClean="0"/>
              <a:t>10</a:t>
            </a:fld>
            <a:endParaRPr lang="en-US" dirty="0"/>
          </a:p>
        </p:txBody>
      </p:sp>
      <p:sp>
        <p:nvSpPr>
          <p:cNvPr id="7" name="Title 6">
            <a:extLst>
              <a:ext uri="{FF2B5EF4-FFF2-40B4-BE49-F238E27FC236}">
                <a16:creationId xmlns:a16="http://schemas.microsoft.com/office/drawing/2014/main" id="{8B686461-E7A1-41EA-A2ED-0F2E1955826B}"/>
              </a:ext>
            </a:extLst>
          </p:cNvPr>
          <p:cNvSpPr>
            <a:spLocks noGrp="1"/>
          </p:cNvSpPr>
          <p:nvPr>
            <p:ph type="title"/>
          </p:nvPr>
        </p:nvSpPr>
        <p:spPr>
          <a:xfrm>
            <a:off x="1097280" y="286603"/>
            <a:ext cx="7813814" cy="1450757"/>
          </a:xfrm>
        </p:spPr>
        <p:txBody>
          <a:bodyPr/>
          <a:lstStyle/>
          <a:p>
            <a:r>
              <a:rPr lang="en-US" dirty="0"/>
              <a:t>What does the plan do for the neighborhoods? </a:t>
            </a:r>
          </a:p>
        </p:txBody>
      </p:sp>
      <p:pic>
        <p:nvPicPr>
          <p:cNvPr id="9" name="Picture 8" descr="A picture containing chart&#10;&#10;Description automatically generated">
            <a:extLst>
              <a:ext uri="{FF2B5EF4-FFF2-40B4-BE49-F238E27FC236}">
                <a16:creationId xmlns:a16="http://schemas.microsoft.com/office/drawing/2014/main" id="{ED222632-9168-40B9-B838-586AC71EC37C}"/>
              </a:ext>
            </a:extLst>
          </p:cNvPr>
          <p:cNvPicPr>
            <a:picLocks noChangeAspect="1"/>
          </p:cNvPicPr>
          <p:nvPr/>
        </p:nvPicPr>
        <p:blipFill rotWithShape="1">
          <a:blip r:embed="rId3"/>
          <a:srcRect l="13863" t="6640" b="2313"/>
          <a:stretch/>
        </p:blipFill>
        <p:spPr>
          <a:xfrm>
            <a:off x="6496417" y="1860052"/>
            <a:ext cx="3182706" cy="3578656"/>
          </a:xfrm>
          <a:prstGeom prst="rect">
            <a:avLst/>
          </a:prstGeom>
          <a:ln>
            <a:solidFill>
              <a:schemeClr val="bg1">
                <a:lumMod val="50000"/>
              </a:schemeClr>
            </a:solidFill>
          </a:ln>
        </p:spPr>
      </p:pic>
      <p:pic>
        <p:nvPicPr>
          <p:cNvPr id="10" name="Picture 9" descr="Graphical user interface, application&#10;&#10;Description automatically generated">
            <a:extLst>
              <a:ext uri="{FF2B5EF4-FFF2-40B4-BE49-F238E27FC236}">
                <a16:creationId xmlns:a16="http://schemas.microsoft.com/office/drawing/2014/main" id="{BA893EF3-FC1A-4F80-8A8F-F61F93447F99}"/>
              </a:ext>
            </a:extLst>
          </p:cNvPr>
          <p:cNvPicPr>
            <a:picLocks noChangeAspect="1"/>
          </p:cNvPicPr>
          <p:nvPr/>
        </p:nvPicPr>
        <p:blipFill rotWithShape="1">
          <a:blip r:embed="rId4"/>
          <a:srcRect t="29070" r="24116" b="59514"/>
          <a:stretch/>
        </p:blipFill>
        <p:spPr>
          <a:xfrm>
            <a:off x="6496417" y="5527740"/>
            <a:ext cx="1926316" cy="228597"/>
          </a:xfrm>
          <a:prstGeom prst="rect">
            <a:avLst/>
          </a:prstGeom>
          <a:ln>
            <a:solidFill>
              <a:schemeClr val="bg1">
                <a:lumMod val="50000"/>
              </a:schemeClr>
            </a:solidFill>
          </a:ln>
        </p:spPr>
      </p:pic>
      <p:sp>
        <p:nvSpPr>
          <p:cNvPr id="18" name="Title 1">
            <a:extLst>
              <a:ext uri="{FF2B5EF4-FFF2-40B4-BE49-F238E27FC236}">
                <a16:creationId xmlns:a16="http://schemas.microsoft.com/office/drawing/2014/main" id="{C812BDB8-1CED-4313-82C1-F4C0F7EAAB6B}"/>
              </a:ext>
            </a:extLst>
          </p:cNvPr>
          <p:cNvSpPr txBox="1">
            <a:spLocks/>
          </p:cNvSpPr>
          <p:nvPr/>
        </p:nvSpPr>
        <p:spPr>
          <a:xfrm>
            <a:off x="6382077" y="5780954"/>
            <a:ext cx="4001136" cy="107486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28600" marR="0" lvl="0" indent="-228600" algn="l" defTabSz="914400" rtl="0" eaLnBrk="1" fontAlgn="auto" latinLnBrk="0" hangingPunct="1">
              <a:lnSpc>
                <a:spcPct val="110000"/>
              </a:lnSpc>
              <a:spcBef>
                <a:spcPts val="0"/>
              </a:spcBef>
              <a:buClrTx/>
              <a:buSzTx/>
              <a:buFontTx/>
              <a:buNone/>
              <a:tabLst/>
              <a:defRPr/>
            </a:pPr>
            <a:r>
              <a:rPr kumimoji="0" lang="en-US" sz="1600" b="1" i="0" u="none" strike="noStrike" kern="1200" cap="none" spc="200" normalizeH="0" baseline="0" noProof="0" dirty="0">
                <a:ln>
                  <a:noFill/>
                </a:ln>
                <a:solidFill>
                  <a:prstClr val="black"/>
                </a:solidFill>
                <a:effectLst/>
                <a:uLnTx/>
                <a:uFillTx/>
                <a:latin typeface="Calibri Light" panose="020F0302020204030204"/>
                <a:ea typeface="+mj-ea"/>
                <a:cs typeface="+mj-cs"/>
              </a:rPr>
              <a:t>Proposed Land Use Plan</a:t>
            </a:r>
            <a:endParaRPr lang="en-US" sz="1600" b="1" spc="200" dirty="0">
              <a:solidFill>
                <a:prstClr val="black"/>
              </a:solidFill>
              <a:latin typeface="Calibri Light" panose="020F0302020204030204"/>
            </a:endParaRPr>
          </a:p>
          <a:p>
            <a:pPr marL="228600" marR="0" lvl="0" indent="-22860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228600" marR="0" lvl="0" indent="-22860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p:txBody>
      </p:sp>
      <p:pic>
        <p:nvPicPr>
          <p:cNvPr id="21" name="Picture 20">
            <a:extLst>
              <a:ext uri="{FF2B5EF4-FFF2-40B4-BE49-F238E27FC236}">
                <a16:creationId xmlns:a16="http://schemas.microsoft.com/office/drawing/2014/main" id="{E2EA820D-D74D-40C5-A509-5277602CEB4E}"/>
              </a:ext>
            </a:extLst>
          </p:cNvPr>
          <p:cNvPicPr>
            <a:picLocks noChangeAspect="1"/>
          </p:cNvPicPr>
          <p:nvPr/>
        </p:nvPicPr>
        <p:blipFill rotWithShape="1">
          <a:blip r:embed="rId5"/>
          <a:srcRect b="11488"/>
          <a:stretch/>
        </p:blipFill>
        <p:spPr>
          <a:xfrm>
            <a:off x="2433815" y="1860052"/>
            <a:ext cx="2610177" cy="3578656"/>
          </a:xfrm>
          <a:prstGeom prst="rect">
            <a:avLst/>
          </a:prstGeom>
        </p:spPr>
      </p:pic>
      <p:grpSp>
        <p:nvGrpSpPr>
          <p:cNvPr id="44" name="Group 43">
            <a:extLst>
              <a:ext uri="{FF2B5EF4-FFF2-40B4-BE49-F238E27FC236}">
                <a16:creationId xmlns:a16="http://schemas.microsoft.com/office/drawing/2014/main" id="{E43E89D4-93D8-4C7E-95F8-93516B1C3DBF}"/>
              </a:ext>
            </a:extLst>
          </p:cNvPr>
          <p:cNvGrpSpPr/>
          <p:nvPr/>
        </p:nvGrpSpPr>
        <p:grpSpPr>
          <a:xfrm>
            <a:off x="2838541" y="3436083"/>
            <a:ext cx="1790700" cy="1051560"/>
            <a:chOff x="2636520" y="3733800"/>
            <a:chExt cx="1790700" cy="1051560"/>
          </a:xfrm>
        </p:grpSpPr>
        <p:cxnSp>
          <p:nvCxnSpPr>
            <p:cNvPr id="24" name="Straight Connector 23">
              <a:extLst>
                <a:ext uri="{FF2B5EF4-FFF2-40B4-BE49-F238E27FC236}">
                  <a16:creationId xmlns:a16="http://schemas.microsoft.com/office/drawing/2014/main" id="{123D06ED-D5F6-4BDD-AD8F-E772D282AE88}"/>
                </a:ext>
              </a:extLst>
            </p:cNvPr>
            <p:cNvCxnSpPr/>
            <p:nvPr/>
          </p:nvCxnSpPr>
          <p:spPr>
            <a:xfrm>
              <a:off x="4411980" y="3832860"/>
              <a:ext cx="0" cy="952500"/>
            </a:xfrm>
            <a:prstGeom prst="line">
              <a:avLst/>
            </a:prstGeom>
            <a:ln w="317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55985899-1909-4275-B707-47F51A2A1697}"/>
                </a:ext>
              </a:extLst>
            </p:cNvPr>
            <p:cNvCxnSpPr/>
            <p:nvPr/>
          </p:nvCxnSpPr>
          <p:spPr>
            <a:xfrm>
              <a:off x="3200400" y="4785360"/>
              <a:ext cx="1226820" cy="0"/>
            </a:xfrm>
            <a:prstGeom prst="line">
              <a:avLst/>
            </a:prstGeom>
            <a:ln w="317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EDC922BF-1FEB-4BD4-9A1C-E7A6F10C25F7}"/>
                </a:ext>
              </a:extLst>
            </p:cNvPr>
            <p:cNvCxnSpPr/>
            <p:nvPr/>
          </p:nvCxnSpPr>
          <p:spPr>
            <a:xfrm>
              <a:off x="2636520" y="3733800"/>
              <a:ext cx="160020" cy="0"/>
            </a:xfrm>
            <a:prstGeom prst="line">
              <a:avLst/>
            </a:prstGeom>
            <a:ln w="317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5C00B033-139C-4BF7-B79D-9F83467FACC5}"/>
                </a:ext>
              </a:extLst>
            </p:cNvPr>
            <p:cNvCxnSpPr/>
            <p:nvPr/>
          </p:nvCxnSpPr>
          <p:spPr>
            <a:xfrm>
              <a:off x="2781300" y="3832860"/>
              <a:ext cx="266700" cy="0"/>
            </a:xfrm>
            <a:prstGeom prst="line">
              <a:avLst/>
            </a:prstGeom>
            <a:ln w="317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C4BB9CE9-8B53-49BA-A4F5-DE0ADC313EDA}"/>
                </a:ext>
              </a:extLst>
            </p:cNvPr>
            <p:cNvCxnSpPr>
              <a:cxnSpLocks/>
            </p:cNvCxnSpPr>
            <p:nvPr/>
          </p:nvCxnSpPr>
          <p:spPr>
            <a:xfrm>
              <a:off x="3055620" y="3832860"/>
              <a:ext cx="0" cy="899160"/>
            </a:xfrm>
            <a:prstGeom prst="line">
              <a:avLst/>
            </a:prstGeom>
            <a:ln w="317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9ED7FC35-B7C4-42CA-AE80-2E2267A8B08E}"/>
                </a:ext>
              </a:extLst>
            </p:cNvPr>
            <p:cNvCxnSpPr>
              <a:cxnSpLocks/>
            </p:cNvCxnSpPr>
            <p:nvPr/>
          </p:nvCxnSpPr>
          <p:spPr>
            <a:xfrm>
              <a:off x="3055620" y="4732020"/>
              <a:ext cx="144780" cy="52600"/>
            </a:xfrm>
            <a:prstGeom prst="line">
              <a:avLst/>
            </a:prstGeom>
            <a:ln w="317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Connector 41">
              <a:extLst>
                <a:ext uri="{FF2B5EF4-FFF2-40B4-BE49-F238E27FC236}">
                  <a16:creationId xmlns:a16="http://schemas.microsoft.com/office/drawing/2014/main" id="{454D5ACB-F62E-43AF-9522-8EFD19BA43AE}"/>
                </a:ext>
              </a:extLst>
            </p:cNvPr>
            <p:cNvCxnSpPr>
              <a:cxnSpLocks/>
            </p:cNvCxnSpPr>
            <p:nvPr/>
          </p:nvCxnSpPr>
          <p:spPr>
            <a:xfrm>
              <a:off x="2781300" y="3733800"/>
              <a:ext cx="15240" cy="98320"/>
            </a:xfrm>
            <a:prstGeom prst="line">
              <a:avLst/>
            </a:prstGeom>
            <a:ln w="317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46" name="Picture 45">
            <a:extLst>
              <a:ext uri="{FF2B5EF4-FFF2-40B4-BE49-F238E27FC236}">
                <a16:creationId xmlns:a16="http://schemas.microsoft.com/office/drawing/2014/main" id="{09A6192F-EEC0-49C6-BC90-0E16871B7739}"/>
              </a:ext>
            </a:extLst>
          </p:cNvPr>
          <p:cNvPicPr>
            <a:picLocks noChangeAspect="1"/>
          </p:cNvPicPr>
          <p:nvPr/>
        </p:nvPicPr>
        <p:blipFill rotWithShape="1">
          <a:blip r:embed="rId6"/>
          <a:srcRect b="39193"/>
          <a:stretch/>
        </p:blipFill>
        <p:spPr>
          <a:xfrm>
            <a:off x="375810" y="3282797"/>
            <a:ext cx="1863603" cy="1263656"/>
          </a:xfrm>
          <a:prstGeom prst="rect">
            <a:avLst/>
          </a:prstGeom>
          <a:ln>
            <a:solidFill>
              <a:schemeClr val="bg1">
                <a:lumMod val="50000"/>
              </a:schemeClr>
            </a:solidFill>
          </a:ln>
        </p:spPr>
      </p:pic>
      <p:pic>
        <p:nvPicPr>
          <p:cNvPr id="50" name="Picture 49">
            <a:extLst>
              <a:ext uri="{FF2B5EF4-FFF2-40B4-BE49-F238E27FC236}">
                <a16:creationId xmlns:a16="http://schemas.microsoft.com/office/drawing/2014/main" id="{AFBFA455-3C9E-4C6C-B818-25D6CE0CC37A}"/>
              </a:ext>
            </a:extLst>
          </p:cNvPr>
          <p:cNvPicPr>
            <a:picLocks noChangeAspect="1"/>
          </p:cNvPicPr>
          <p:nvPr/>
        </p:nvPicPr>
        <p:blipFill rotWithShape="1">
          <a:blip r:embed="rId7"/>
          <a:srcRect r="49955" b="14730"/>
          <a:stretch/>
        </p:blipFill>
        <p:spPr>
          <a:xfrm>
            <a:off x="9844891" y="2126976"/>
            <a:ext cx="1863603" cy="1211647"/>
          </a:xfrm>
          <a:prstGeom prst="rect">
            <a:avLst/>
          </a:prstGeom>
          <a:ln>
            <a:solidFill>
              <a:schemeClr val="bg1">
                <a:lumMod val="50000"/>
              </a:schemeClr>
            </a:solidFill>
          </a:ln>
        </p:spPr>
      </p:pic>
      <p:pic>
        <p:nvPicPr>
          <p:cNvPr id="51" name="Picture 50">
            <a:extLst>
              <a:ext uri="{FF2B5EF4-FFF2-40B4-BE49-F238E27FC236}">
                <a16:creationId xmlns:a16="http://schemas.microsoft.com/office/drawing/2014/main" id="{BED22D98-C99D-4AA0-B762-BF2072BE8B6F}"/>
              </a:ext>
            </a:extLst>
          </p:cNvPr>
          <p:cNvPicPr>
            <a:picLocks noChangeAspect="1"/>
          </p:cNvPicPr>
          <p:nvPr/>
        </p:nvPicPr>
        <p:blipFill>
          <a:blip r:embed="rId8"/>
          <a:stretch>
            <a:fillRect/>
          </a:stretch>
        </p:blipFill>
        <p:spPr>
          <a:xfrm>
            <a:off x="2136101" y="5529000"/>
            <a:ext cx="3280100" cy="698573"/>
          </a:xfrm>
          <a:prstGeom prst="rect">
            <a:avLst/>
          </a:prstGeom>
          <a:ln>
            <a:solidFill>
              <a:schemeClr val="bg1">
                <a:lumMod val="50000"/>
              </a:schemeClr>
            </a:solidFill>
          </a:ln>
        </p:spPr>
      </p:pic>
      <p:cxnSp>
        <p:nvCxnSpPr>
          <p:cNvPr id="53" name="Straight Connector 52">
            <a:extLst>
              <a:ext uri="{FF2B5EF4-FFF2-40B4-BE49-F238E27FC236}">
                <a16:creationId xmlns:a16="http://schemas.microsoft.com/office/drawing/2014/main" id="{29077D76-09F2-4335-BAB6-6F1E1A6CF4F0}"/>
              </a:ext>
            </a:extLst>
          </p:cNvPr>
          <p:cNvCxnSpPr>
            <a:cxnSpLocks/>
          </p:cNvCxnSpPr>
          <p:nvPr/>
        </p:nvCxnSpPr>
        <p:spPr>
          <a:xfrm>
            <a:off x="8272656" y="4460603"/>
            <a:ext cx="0" cy="233535"/>
          </a:xfrm>
          <a:prstGeom prst="line">
            <a:avLst/>
          </a:prstGeom>
          <a:ln/>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9724909C-7472-4518-BFF3-E925E3D91C2F}"/>
              </a:ext>
            </a:extLst>
          </p:cNvPr>
          <p:cNvCxnSpPr>
            <a:cxnSpLocks/>
          </p:cNvCxnSpPr>
          <p:nvPr/>
        </p:nvCxnSpPr>
        <p:spPr>
          <a:xfrm>
            <a:off x="8105898" y="4680541"/>
            <a:ext cx="149057" cy="1"/>
          </a:xfrm>
          <a:prstGeom prst="line">
            <a:avLst/>
          </a:prstGeom>
          <a:ln/>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CE54A954-FBB4-468D-83D8-D888C353FD08}"/>
              </a:ext>
            </a:extLst>
          </p:cNvPr>
          <p:cNvCxnSpPr>
            <a:cxnSpLocks/>
          </p:cNvCxnSpPr>
          <p:nvPr/>
        </p:nvCxnSpPr>
        <p:spPr>
          <a:xfrm>
            <a:off x="8105898" y="4680541"/>
            <a:ext cx="0" cy="119522"/>
          </a:xfrm>
          <a:prstGeom prst="line">
            <a:avLst/>
          </a:prstGeom>
          <a:ln/>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1CBF5798-41E7-4833-8820-FD2BF363752B}"/>
              </a:ext>
            </a:extLst>
          </p:cNvPr>
          <p:cNvCxnSpPr>
            <a:cxnSpLocks/>
          </p:cNvCxnSpPr>
          <p:nvPr/>
        </p:nvCxnSpPr>
        <p:spPr>
          <a:xfrm>
            <a:off x="7998336" y="4778023"/>
            <a:ext cx="107562" cy="0"/>
          </a:xfrm>
          <a:prstGeom prst="line">
            <a:avLst/>
          </a:prstGeom>
          <a:ln/>
        </p:spPr>
        <p:style>
          <a:lnRef idx="3">
            <a:schemeClr val="dk1"/>
          </a:lnRef>
          <a:fillRef idx="0">
            <a:schemeClr val="dk1"/>
          </a:fillRef>
          <a:effectRef idx="2">
            <a:schemeClr val="dk1"/>
          </a:effectRef>
          <a:fontRef idx="minor">
            <a:schemeClr val="tx1"/>
          </a:fontRef>
        </p:style>
      </p:cxnSp>
      <p:cxnSp>
        <p:nvCxnSpPr>
          <p:cNvPr id="64" name="Straight Connector 63">
            <a:extLst>
              <a:ext uri="{FF2B5EF4-FFF2-40B4-BE49-F238E27FC236}">
                <a16:creationId xmlns:a16="http://schemas.microsoft.com/office/drawing/2014/main" id="{FD059B53-90C8-4702-B09A-60DD9BEBF827}"/>
              </a:ext>
            </a:extLst>
          </p:cNvPr>
          <p:cNvCxnSpPr>
            <a:cxnSpLocks/>
          </p:cNvCxnSpPr>
          <p:nvPr/>
        </p:nvCxnSpPr>
        <p:spPr>
          <a:xfrm>
            <a:off x="7991598" y="4778023"/>
            <a:ext cx="0" cy="432088"/>
          </a:xfrm>
          <a:prstGeom prst="line">
            <a:avLst/>
          </a:prstGeom>
          <a:ln/>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53FFDE5B-5869-44B2-AC53-7FA81E92A105}"/>
              </a:ext>
            </a:extLst>
          </p:cNvPr>
          <p:cNvCxnSpPr>
            <a:cxnSpLocks/>
          </p:cNvCxnSpPr>
          <p:nvPr/>
        </p:nvCxnSpPr>
        <p:spPr>
          <a:xfrm>
            <a:off x="9050778" y="4486903"/>
            <a:ext cx="0" cy="108845"/>
          </a:xfrm>
          <a:prstGeom prst="line">
            <a:avLst/>
          </a:prstGeom>
          <a:ln/>
        </p:spPr>
        <p:style>
          <a:lnRef idx="3">
            <a:schemeClr val="dk1"/>
          </a:lnRef>
          <a:fillRef idx="0">
            <a:schemeClr val="dk1"/>
          </a:fillRef>
          <a:effectRef idx="2">
            <a:schemeClr val="dk1"/>
          </a:effectRef>
          <a:fontRef idx="minor">
            <a:schemeClr val="tx1"/>
          </a:fontRef>
        </p:style>
      </p:cxnSp>
      <p:cxnSp>
        <p:nvCxnSpPr>
          <p:cNvPr id="69" name="Straight Connector 68">
            <a:extLst>
              <a:ext uri="{FF2B5EF4-FFF2-40B4-BE49-F238E27FC236}">
                <a16:creationId xmlns:a16="http://schemas.microsoft.com/office/drawing/2014/main" id="{EEFBBDA7-412B-478A-8502-1E654F5F0B88}"/>
              </a:ext>
            </a:extLst>
          </p:cNvPr>
          <p:cNvCxnSpPr>
            <a:cxnSpLocks/>
          </p:cNvCxnSpPr>
          <p:nvPr/>
        </p:nvCxnSpPr>
        <p:spPr>
          <a:xfrm flipV="1">
            <a:off x="8758621" y="4587786"/>
            <a:ext cx="286227" cy="7962"/>
          </a:xfrm>
          <a:prstGeom prst="line">
            <a:avLst/>
          </a:prstGeom>
          <a:ln/>
        </p:spPr>
        <p:style>
          <a:lnRef idx="3">
            <a:schemeClr val="dk1"/>
          </a:lnRef>
          <a:fillRef idx="0">
            <a:schemeClr val="dk1"/>
          </a:fillRef>
          <a:effectRef idx="2">
            <a:schemeClr val="dk1"/>
          </a:effectRef>
          <a:fontRef idx="minor">
            <a:schemeClr val="tx1"/>
          </a:fontRef>
        </p:style>
      </p:cxnSp>
      <p:cxnSp>
        <p:nvCxnSpPr>
          <p:cNvPr id="71" name="Straight Connector 70">
            <a:extLst>
              <a:ext uri="{FF2B5EF4-FFF2-40B4-BE49-F238E27FC236}">
                <a16:creationId xmlns:a16="http://schemas.microsoft.com/office/drawing/2014/main" id="{EC3151A9-F9DF-4D45-8568-683C7767CE53}"/>
              </a:ext>
            </a:extLst>
          </p:cNvPr>
          <p:cNvCxnSpPr>
            <a:cxnSpLocks/>
          </p:cNvCxnSpPr>
          <p:nvPr/>
        </p:nvCxnSpPr>
        <p:spPr>
          <a:xfrm>
            <a:off x="8660663" y="4943940"/>
            <a:ext cx="109815" cy="0"/>
          </a:xfrm>
          <a:prstGeom prst="line">
            <a:avLst/>
          </a:prstGeom>
          <a:ln/>
        </p:spPr>
        <p:style>
          <a:lnRef idx="3">
            <a:schemeClr val="dk1"/>
          </a:lnRef>
          <a:fillRef idx="0">
            <a:schemeClr val="dk1"/>
          </a:fillRef>
          <a:effectRef idx="2">
            <a:schemeClr val="dk1"/>
          </a:effectRef>
          <a:fontRef idx="minor">
            <a:schemeClr val="tx1"/>
          </a:fontRef>
        </p:style>
      </p:cxnSp>
      <p:cxnSp>
        <p:nvCxnSpPr>
          <p:cNvPr id="73" name="Straight Connector 72">
            <a:extLst>
              <a:ext uri="{FF2B5EF4-FFF2-40B4-BE49-F238E27FC236}">
                <a16:creationId xmlns:a16="http://schemas.microsoft.com/office/drawing/2014/main" id="{5EB6715B-1DA0-4B5C-A256-E67552E635E1}"/>
              </a:ext>
            </a:extLst>
          </p:cNvPr>
          <p:cNvCxnSpPr>
            <a:cxnSpLocks/>
          </p:cNvCxnSpPr>
          <p:nvPr/>
        </p:nvCxnSpPr>
        <p:spPr>
          <a:xfrm>
            <a:off x="8770478" y="4595748"/>
            <a:ext cx="0" cy="348192"/>
          </a:xfrm>
          <a:prstGeom prst="line">
            <a:avLst/>
          </a:prstGeom>
          <a:ln/>
        </p:spPr>
        <p:style>
          <a:lnRef idx="3">
            <a:schemeClr val="dk1"/>
          </a:lnRef>
          <a:fillRef idx="0">
            <a:schemeClr val="dk1"/>
          </a:fillRef>
          <a:effectRef idx="2">
            <a:schemeClr val="dk1"/>
          </a:effectRef>
          <a:fontRef idx="minor">
            <a:schemeClr val="tx1"/>
          </a:fontRef>
        </p:style>
      </p:cxnSp>
      <p:cxnSp>
        <p:nvCxnSpPr>
          <p:cNvPr id="75" name="Straight Connector 74">
            <a:extLst>
              <a:ext uri="{FF2B5EF4-FFF2-40B4-BE49-F238E27FC236}">
                <a16:creationId xmlns:a16="http://schemas.microsoft.com/office/drawing/2014/main" id="{360E9913-E18C-49C9-BA63-57D393FAB08B}"/>
              </a:ext>
            </a:extLst>
          </p:cNvPr>
          <p:cNvCxnSpPr>
            <a:cxnSpLocks/>
          </p:cNvCxnSpPr>
          <p:nvPr/>
        </p:nvCxnSpPr>
        <p:spPr>
          <a:xfrm>
            <a:off x="8663185" y="4943940"/>
            <a:ext cx="0" cy="348192"/>
          </a:xfrm>
          <a:prstGeom prst="line">
            <a:avLst/>
          </a:prstGeom>
          <a:ln/>
        </p:spPr>
        <p:style>
          <a:lnRef idx="3">
            <a:schemeClr val="dk1"/>
          </a:lnRef>
          <a:fillRef idx="0">
            <a:schemeClr val="dk1"/>
          </a:fillRef>
          <a:effectRef idx="2">
            <a:schemeClr val="dk1"/>
          </a:effectRef>
          <a:fontRef idx="minor">
            <a:schemeClr val="tx1"/>
          </a:fontRef>
        </p:style>
      </p:cxnSp>
      <p:cxnSp>
        <p:nvCxnSpPr>
          <p:cNvPr id="80" name="Straight Connector 79">
            <a:extLst>
              <a:ext uri="{FF2B5EF4-FFF2-40B4-BE49-F238E27FC236}">
                <a16:creationId xmlns:a16="http://schemas.microsoft.com/office/drawing/2014/main" id="{7C586C51-BBDA-448E-A1E5-DBA4DE00E055}"/>
              </a:ext>
            </a:extLst>
          </p:cNvPr>
          <p:cNvCxnSpPr>
            <a:cxnSpLocks/>
          </p:cNvCxnSpPr>
          <p:nvPr/>
        </p:nvCxnSpPr>
        <p:spPr>
          <a:xfrm>
            <a:off x="3829141" y="4491083"/>
            <a:ext cx="0" cy="233535"/>
          </a:xfrm>
          <a:prstGeom prst="line">
            <a:avLst/>
          </a:prstGeom>
          <a:ln/>
        </p:spPr>
        <p:style>
          <a:lnRef idx="3">
            <a:schemeClr val="dk1"/>
          </a:lnRef>
          <a:fillRef idx="0">
            <a:schemeClr val="dk1"/>
          </a:fillRef>
          <a:effectRef idx="2">
            <a:schemeClr val="dk1"/>
          </a:effectRef>
          <a:fontRef idx="minor">
            <a:schemeClr val="tx1"/>
          </a:fontRef>
        </p:style>
      </p:cxnSp>
      <p:cxnSp>
        <p:nvCxnSpPr>
          <p:cNvPr id="81" name="Straight Connector 80">
            <a:extLst>
              <a:ext uri="{FF2B5EF4-FFF2-40B4-BE49-F238E27FC236}">
                <a16:creationId xmlns:a16="http://schemas.microsoft.com/office/drawing/2014/main" id="{4F237256-26DF-4DE8-BADC-1F70B9F95BA8}"/>
              </a:ext>
            </a:extLst>
          </p:cNvPr>
          <p:cNvCxnSpPr>
            <a:cxnSpLocks/>
          </p:cNvCxnSpPr>
          <p:nvPr/>
        </p:nvCxnSpPr>
        <p:spPr>
          <a:xfrm>
            <a:off x="3662383" y="4711021"/>
            <a:ext cx="149057" cy="1"/>
          </a:xfrm>
          <a:prstGeom prst="line">
            <a:avLst/>
          </a:prstGeom>
          <a:ln/>
        </p:spPr>
        <p:style>
          <a:lnRef idx="3">
            <a:schemeClr val="dk1"/>
          </a:lnRef>
          <a:fillRef idx="0">
            <a:schemeClr val="dk1"/>
          </a:fillRef>
          <a:effectRef idx="2">
            <a:schemeClr val="dk1"/>
          </a:effectRef>
          <a:fontRef idx="minor">
            <a:schemeClr val="tx1"/>
          </a:fontRef>
        </p:style>
      </p:cxnSp>
      <p:cxnSp>
        <p:nvCxnSpPr>
          <p:cNvPr id="82" name="Straight Connector 81">
            <a:extLst>
              <a:ext uri="{FF2B5EF4-FFF2-40B4-BE49-F238E27FC236}">
                <a16:creationId xmlns:a16="http://schemas.microsoft.com/office/drawing/2014/main" id="{9A7E2BF1-C5DD-48C4-B59A-CDE45B683845}"/>
              </a:ext>
            </a:extLst>
          </p:cNvPr>
          <p:cNvCxnSpPr>
            <a:cxnSpLocks/>
          </p:cNvCxnSpPr>
          <p:nvPr/>
        </p:nvCxnSpPr>
        <p:spPr>
          <a:xfrm>
            <a:off x="3662383" y="4711021"/>
            <a:ext cx="0" cy="119522"/>
          </a:xfrm>
          <a:prstGeom prst="line">
            <a:avLst/>
          </a:prstGeom>
          <a:ln/>
        </p:spPr>
        <p:style>
          <a:lnRef idx="3">
            <a:schemeClr val="dk1"/>
          </a:lnRef>
          <a:fillRef idx="0">
            <a:schemeClr val="dk1"/>
          </a:fillRef>
          <a:effectRef idx="2">
            <a:schemeClr val="dk1"/>
          </a:effectRef>
          <a:fontRef idx="minor">
            <a:schemeClr val="tx1"/>
          </a:fontRef>
        </p:style>
      </p:cxnSp>
      <p:cxnSp>
        <p:nvCxnSpPr>
          <p:cNvPr id="83" name="Straight Connector 82">
            <a:extLst>
              <a:ext uri="{FF2B5EF4-FFF2-40B4-BE49-F238E27FC236}">
                <a16:creationId xmlns:a16="http://schemas.microsoft.com/office/drawing/2014/main" id="{59950E6A-13B6-4A92-93D6-4F13EF37DA8E}"/>
              </a:ext>
            </a:extLst>
          </p:cNvPr>
          <p:cNvCxnSpPr>
            <a:cxnSpLocks/>
          </p:cNvCxnSpPr>
          <p:nvPr/>
        </p:nvCxnSpPr>
        <p:spPr>
          <a:xfrm>
            <a:off x="3554821" y="4808503"/>
            <a:ext cx="107562" cy="0"/>
          </a:xfrm>
          <a:prstGeom prst="line">
            <a:avLst/>
          </a:prstGeom>
          <a:ln/>
        </p:spPr>
        <p:style>
          <a:lnRef idx="3">
            <a:schemeClr val="dk1"/>
          </a:lnRef>
          <a:fillRef idx="0">
            <a:schemeClr val="dk1"/>
          </a:fillRef>
          <a:effectRef idx="2">
            <a:schemeClr val="dk1"/>
          </a:effectRef>
          <a:fontRef idx="minor">
            <a:schemeClr val="tx1"/>
          </a:fontRef>
        </p:style>
      </p:cxnSp>
      <p:cxnSp>
        <p:nvCxnSpPr>
          <p:cNvPr id="84" name="Straight Connector 83">
            <a:extLst>
              <a:ext uri="{FF2B5EF4-FFF2-40B4-BE49-F238E27FC236}">
                <a16:creationId xmlns:a16="http://schemas.microsoft.com/office/drawing/2014/main" id="{05D99283-FAFB-4167-A0FE-DA8504929735}"/>
              </a:ext>
            </a:extLst>
          </p:cNvPr>
          <p:cNvCxnSpPr>
            <a:cxnSpLocks/>
          </p:cNvCxnSpPr>
          <p:nvPr/>
        </p:nvCxnSpPr>
        <p:spPr>
          <a:xfrm>
            <a:off x="3548083" y="4808503"/>
            <a:ext cx="0" cy="432088"/>
          </a:xfrm>
          <a:prstGeom prst="line">
            <a:avLst/>
          </a:prstGeom>
          <a:ln/>
        </p:spPr>
        <p:style>
          <a:lnRef idx="3">
            <a:schemeClr val="dk1"/>
          </a:lnRef>
          <a:fillRef idx="0">
            <a:schemeClr val="dk1"/>
          </a:fillRef>
          <a:effectRef idx="2">
            <a:schemeClr val="dk1"/>
          </a:effectRef>
          <a:fontRef idx="minor">
            <a:schemeClr val="tx1"/>
          </a:fontRef>
        </p:style>
      </p:cxnSp>
      <p:cxnSp>
        <p:nvCxnSpPr>
          <p:cNvPr id="85" name="Straight Connector 84">
            <a:extLst>
              <a:ext uri="{FF2B5EF4-FFF2-40B4-BE49-F238E27FC236}">
                <a16:creationId xmlns:a16="http://schemas.microsoft.com/office/drawing/2014/main" id="{613105CA-5561-4ADD-A82A-92F3BFC52A02}"/>
              </a:ext>
            </a:extLst>
          </p:cNvPr>
          <p:cNvCxnSpPr>
            <a:cxnSpLocks/>
          </p:cNvCxnSpPr>
          <p:nvPr/>
        </p:nvCxnSpPr>
        <p:spPr>
          <a:xfrm>
            <a:off x="4607263" y="4517383"/>
            <a:ext cx="0" cy="108845"/>
          </a:xfrm>
          <a:prstGeom prst="line">
            <a:avLst/>
          </a:prstGeom>
          <a:ln/>
        </p:spPr>
        <p:style>
          <a:lnRef idx="3">
            <a:schemeClr val="dk1"/>
          </a:lnRef>
          <a:fillRef idx="0">
            <a:schemeClr val="dk1"/>
          </a:fillRef>
          <a:effectRef idx="2">
            <a:schemeClr val="dk1"/>
          </a:effectRef>
          <a:fontRef idx="minor">
            <a:schemeClr val="tx1"/>
          </a:fontRef>
        </p:style>
      </p:cxnSp>
      <p:cxnSp>
        <p:nvCxnSpPr>
          <p:cNvPr id="86" name="Straight Connector 85">
            <a:extLst>
              <a:ext uri="{FF2B5EF4-FFF2-40B4-BE49-F238E27FC236}">
                <a16:creationId xmlns:a16="http://schemas.microsoft.com/office/drawing/2014/main" id="{91F4E5E3-457A-4230-9E04-EDD1D63C1DC9}"/>
              </a:ext>
            </a:extLst>
          </p:cNvPr>
          <p:cNvCxnSpPr>
            <a:cxnSpLocks/>
          </p:cNvCxnSpPr>
          <p:nvPr/>
        </p:nvCxnSpPr>
        <p:spPr>
          <a:xfrm flipV="1">
            <a:off x="4315106" y="4618266"/>
            <a:ext cx="286227" cy="7962"/>
          </a:xfrm>
          <a:prstGeom prst="line">
            <a:avLst/>
          </a:prstGeom>
          <a:ln/>
        </p:spPr>
        <p:style>
          <a:lnRef idx="3">
            <a:schemeClr val="dk1"/>
          </a:lnRef>
          <a:fillRef idx="0">
            <a:schemeClr val="dk1"/>
          </a:fillRef>
          <a:effectRef idx="2">
            <a:schemeClr val="dk1"/>
          </a:effectRef>
          <a:fontRef idx="minor">
            <a:schemeClr val="tx1"/>
          </a:fontRef>
        </p:style>
      </p:cxnSp>
      <p:cxnSp>
        <p:nvCxnSpPr>
          <p:cNvPr id="87" name="Straight Connector 86">
            <a:extLst>
              <a:ext uri="{FF2B5EF4-FFF2-40B4-BE49-F238E27FC236}">
                <a16:creationId xmlns:a16="http://schemas.microsoft.com/office/drawing/2014/main" id="{053AA332-CF11-4060-A438-74E9A5B36A12}"/>
              </a:ext>
            </a:extLst>
          </p:cNvPr>
          <p:cNvCxnSpPr>
            <a:cxnSpLocks/>
          </p:cNvCxnSpPr>
          <p:nvPr/>
        </p:nvCxnSpPr>
        <p:spPr>
          <a:xfrm>
            <a:off x="4217148" y="4974420"/>
            <a:ext cx="109815" cy="0"/>
          </a:xfrm>
          <a:prstGeom prst="line">
            <a:avLst/>
          </a:prstGeom>
          <a:ln/>
        </p:spPr>
        <p:style>
          <a:lnRef idx="3">
            <a:schemeClr val="dk1"/>
          </a:lnRef>
          <a:fillRef idx="0">
            <a:schemeClr val="dk1"/>
          </a:fillRef>
          <a:effectRef idx="2">
            <a:schemeClr val="dk1"/>
          </a:effectRef>
          <a:fontRef idx="minor">
            <a:schemeClr val="tx1"/>
          </a:fontRef>
        </p:style>
      </p:cxnSp>
      <p:cxnSp>
        <p:nvCxnSpPr>
          <p:cNvPr id="88" name="Straight Connector 87">
            <a:extLst>
              <a:ext uri="{FF2B5EF4-FFF2-40B4-BE49-F238E27FC236}">
                <a16:creationId xmlns:a16="http://schemas.microsoft.com/office/drawing/2014/main" id="{411C233B-6EC2-4487-9DA5-43FE23B66773}"/>
              </a:ext>
            </a:extLst>
          </p:cNvPr>
          <p:cNvCxnSpPr>
            <a:cxnSpLocks/>
          </p:cNvCxnSpPr>
          <p:nvPr/>
        </p:nvCxnSpPr>
        <p:spPr>
          <a:xfrm>
            <a:off x="4326963" y="4626228"/>
            <a:ext cx="0" cy="348192"/>
          </a:xfrm>
          <a:prstGeom prst="line">
            <a:avLst/>
          </a:prstGeom>
          <a:ln/>
        </p:spPr>
        <p:style>
          <a:lnRef idx="3">
            <a:schemeClr val="dk1"/>
          </a:lnRef>
          <a:fillRef idx="0">
            <a:schemeClr val="dk1"/>
          </a:fillRef>
          <a:effectRef idx="2">
            <a:schemeClr val="dk1"/>
          </a:effectRef>
          <a:fontRef idx="minor">
            <a:schemeClr val="tx1"/>
          </a:fontRef>
        </p:style>
      </p:cxnSp>
      <p:cxnSp>
        <p:nvCxnSpPr>
          <p:cNvPr id="89" name="Straight Connector 88">
            <a:extLst>
              <a:ext uri="{FF2B5EF4-FFF2-40B4-BE49-F238E27FC236}">
                <a16:creationId xmlns:a16="http://schemas.microsoft.com/office/drawing/2014/main" id="{E140257C-329E-4250-B7D7-0A11C40F5B1F}"/>
              </a:ext>
            </a:extLst>
          </p:cNvPr>
          <p:cNvCxnSpPr>
            <a:cxnSpLocks/>
          </p:cNvCxnSpPr>
          <p:nvPr/>
        </p:nvCxnSpPr>
        <p:spPr>
          <a:xfrm>
            <a:off x="4219670" y="4974420"/>
            <a:ext cx="0" cy="348192"/>
          </a:xfrm>
          <a:prstGeom prst="line">
            <a:avLst/>
          </a:prstGeom>
          <a:ln/>
        </p:spPr>
        <p:style>
          <a:lnRef idx="3">
            <a:schemeClr val="dk1"/>
          </a:lnRef>
          <a:fillRef idx="0">
            <a:schemeClr val="dk1"/>
          </a:fillRef>
          <a:effectRef idx="2">
            <a:schemeClr val="dk1"/>
          </a:effectRef>
          <a:fontRef idx="minor">
            <a:schemeClr val="tx1"/>
          </a:fontRef>
        </p:style>
      </p:cxnSp>
      <p:sp>
        <p:nvSpPr>
          <p:cNvPr id="16" name="Arrow: Circular 15">
            <a:extLst>
              <a:ext uri="{FF2B5EF4-FFF2-40B4-BE49-F238E27FC236}">
                <a16:creationId xmlns:a16="http://schemas.microsoft.com/office/drawing/2014/main" id="{201E76F6-5231-49B6-A6B0-A7C5BDD18260}"/>
              </a:ext>
            </a:extLst>
          </p:cNvPr>
          <p:cNvSpPr/>
          <p:nvPr/>
        </p:nvSpPr>
        <p:spPr>
          <a:xfrm rot="1507307">
            <a:off x="3817499" y="3683695"/>
            <a:ext cx="4263070" cy="4752602"/>
          </a:xfrm>
          <a:prstGeom prst="circularArrow">
            <a:avLst>
              <a:gd name="adj1" fmla="val 2920"/>
              <a:gd name="adj2" fmla="val 830944"/>
              <a:gd name="adj3" fmla="val 17436450"/>
              <a:gd name="adj4" fmla="val 11740673"/>
              <a:gd name="adj5" fmla="val 65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93" name="Picture 92">
            <a:extLst>
              <a:ext uri="{FF2B5EF4-FFF2-40B4-BE49-F238E27FC236}">
                <a16:creationId xmlns:a16="http://schemas.microsoft.com/office/drawing/2014/main" id="{AE0F86E5-F30A-489F-B690-BF83C87D0D58}"/>
              </a:ext>
            </a:extLst>
          </p:cNvPr>
          <p:cNvPicPr>
            <a:picLocks noChangeAspect="1"/>
          </p:cNvPicPr>
          <p:nvPr/>
        </p:nvPicPr>
        <p:blipFill rotWithShape="1">
          <a:blip r:embed="rId7"/>
          <a:srcRect l="50440" b="14613"/>
          <a:stretch/>
        </p:blipFill>
        <p:spPr>
          <a:xfrm>
            <a:off x="9844891" y="3390634"/>
            <a:ext cx="1879446" cy="1235593"/>
          </a:xfrm>
          <a:prstGeom prst="rect">
            <a:avLst/>
          </a:prstGeom>
          <a:ln>
            <a:solidFill>
              <a:schemeClr val="bg1">
                <a:lumMod val="50000"/>
              </a:schemeClr>
            </a:solidFill>
          </a:ln>
        </p:spPr>
      </p:pic>
      <p:sp>
        <p:nvSpPr>
          <p:cNvPr id="45" name="Title 1">
            <a:extLst>
              <a:ext uri="{FF2B5EF4-FFF2-40B4-BE49-F238E27FC236}">
                <a16:creationId xmlns:a16="http://schemas.microsoft.com/office/drawing/2014/main" id="{548F5053-2962-4674-A8FA-651147BED39C}"/>
              </a:ext>
            </a:extLst>
          </p:cNvPr>
          <p:cNvSpPr txBox="1">
            <a:spLocks/>
          </p:cNvSpPr>
          <p:nvPr/>
        </p:nvSpPr>
        <p:spPr>
          <a:xfrm>
            <a:off x="9767838" y="4634747"/>
            <a:ext cx="2141030" cy="892994"/>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28600" marR="0" lvl="0" indent="-228600" algn="l" defTabSz="914400" rtl="0" eaLnBrk="1" fontAlgn="auto" latinLnBrk="0" hangingPunct="1">
              <a:lnSpc>
                <a:spcPct val="110000"/>
              </a:lnSpc>
              <a:spcBef>
                <a:spcPts val="0"/>
              </a:spcBef>
              <a:buClrTx/>
              <a:buSzTx/>
              <a:buFontTx/>
              <a:buNone/>
              <a:tabLst/>
              <a:defRPr/>
            </a:pPr>
            <a:r>
              <a:rPr kumimoji="0" lang="en-US" sz="1400" b="1" i="0" u="sng" strike="noStrike" kern="1200" cap="none" spc="200" normalizeH="0" baseline="0" noProof="0" dirty="0">
                <a:ln>
                  <a:noFill/>
                </a:ln>
                <a:solidFill>
                  <a:prstClr val="black"/>
                </a:solidFill>
                <a:effectLst/>
                <a:uLnTx/>
                <a:uFillTx/>
                <a:latin typeface="Calibri Light" panose="020F0302020204030204"/>
                <a:ea typeface="+mj-ea"/>
                <a:cs typeface="+mj-cs"/>
              </a:rPr>
              <a:t>General Urban:</a:t>
            </a:r>
          </a:p>
          <a:p>
            <a:pPr marL="228600" marR="0" lvl="0" indent="-228600" algn="l" defTabSz="914400" rtl="0" eaLnBrk="1" fontAlgn="auto" latinLnBrk="0" hangingPunct="1">
              <a:lnSpc>
                <a:spcPct val="110000"/>
              </a:lnSpc>
              <a:spcBef>
                <a:spcPts val="0"/>
              </a:spcBef>
              <a:buClrTx/>
              <a:buSzTx/>
              <a:buFontTx/>
              <a:buNone/>
              <a:tabLst/>
              <a:defRPr/>
            </a:pPr>
            <a:r>
              <a:rPr kumimoji="0" lang="en-US" sz="1400" b="1" i="0" u="none" strike="noStrike" kern="1200" cap="none" spc="200" normalizeH="0" baseline="0" noProof="0" dirty="0">
                <a:ln>
                  <a:noFill/>
                </a:ln>
                <a:solidFill>
                  <a:prstClr val="black"/>
                </a:solidFill>
                <a:effectLst/>
                <a:uLnTx/>
                <a:uFillTx/>
                <a:latin typeface="Calibri Light" panose="020F0302020204030204"/>
                <a:ea typeface="+mj-ea"/>
                <a:cs typeface="+mj-cs"/>
              </a:rPr>
              <a:t>2 to 4 stories</a:t>
            </a:r>
            <a:endParaRPr kumimoji="0" lang="en-US" sz="1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228600" marR="0" lvl="0" indent="-22860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p:txBody>
      </p:sp>
      <p:sp>
        <p:nvSpPr>
          <p:cNvPr id="47" name="Title 1">
            <a:extLst>
              <a:ext uri="{FF2B5EF4-FFF2-40B4-BE49-F238E27FC236}">
                <a16:creationId xmlns:a16="http://schemas.microsoft.com/office/drawing/2014/main" id="{42DC6D40-AA3A-4263-B01C-859F8C63DC7B}"/>
              </a:ext>
            </a:extLst>
          </p:cNvPr>
          <p:cNvSpPr txBox="1">
            <a:spLocks/>
          </p:cNvSpPr>
          <p:nvPr/>
        </p:nvSpPr>
        <p:spPr>
          <a:xfrm>
            <a:off x="264220" y="4624250"/>
            <a:ext cx="2478910" cy="892994"/>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28600" marR="0" lvl="0" indent="-228600" algn="l" defTabSz="914400" rtl="0" eaLnBrk="1" fontAlgn="auto" latinLnBrk="0" hangingPunct="1">
              <a:lnSpc>
                <a:spcPct val="110000"/>
              </a:lnSpc>
              <a:spcBef>
                <a:spcPts val="0"/>
              </a:spcBef>
              <a:buClrTx/>
              <a:buSzTx/>
              <a:buFontTx/>
              <a:buNone/>
              <a:tabLst/>
              <a:defRPr/>
            </a:pPr>
            <a:r>
              <a:rPr kumimoji="0" lang="en-US" sz="1400" b="1" i="0" u="sng" strike="noStrike" kern="1200" cap="none" spc="200" normalizeH="0" baseline="0" noProof="0" dirty="0">
                <a:ln>
                  <a:noFill/>
                </a:ln>
                <a:solidFill>
                  <a:prstClr val="black"/>
                </a:solidFill>
                <a:effectLst/>
                <a:uLnTx/>
                <a:uFillTx/>
                <a:latin typeface="Calibri Light" panose="020F0302020204030204"/>
                <a:ea typeface="+mj-ea"/>
                <a:cs typeface="+mj-cs"/>
              </a:rPr>
              <a:t>Urban High Intensity:</a:t>
            </a:r>
          </a:p>
          <a:p>
            <a:pPr marL="228600" marR="0" lvl="0" indent="-228600" algn="l" defTabSz="914400" rtl="0" eaLnBrk="1" fontAlgn="auto" latinLnBrk="0" hangingPunct="1">
              <a:lnSpc>
                <a:spcPct val="110000"/>
              </a:lnSpc>
              <a:spcBef>
                <a:spcPts val="0"/>
              </a:spcBef>
              <a:buClrTx/>
              <a:buSzTx/>
              <a:buFontTx/>
              <a:buNone/>
              <a:tabLst/>
              <a:defRPr/>
            </a:pPr>
            <a:r>
              <a:rPr kumimoji="0" lang="en-US" sz="1400" b="1" i="0" u="none" strike="noStrike" kern="1200" cap="none" spc="200" normalizeH="0" baseline="0" noProof="0" dirty="0">
                <a:ln>
                  <a:noFill/>
                </a:ln>
                <a:solidFill>
                  <a:prstClr val="black"/>
                </a:solidFill>
                <a:effectLst/>
                <a:uLnTx/>
                <a:uFillTx/>
                <a:latin typeface="Calibri Light" panose="020F0302020204030204"/>
                <a:ea typeface="+mj-ea"/>
                <a:cs typeface="+mj-cs"/>
              </a:rPr>
              <a:t>3 stories minimum</a:t>
            </a:r>
            <a:endParaRPr kumimoji="0" lang="en-US" sz="1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228600" marR="0" lvl="0" indent="-22860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p:txBody>
      </p:sp>
      <p:sp>
        <p:nvSpPr>
          <p:cNvPr id="48" name="Content Placeholder 3">
            <a:extLst>
              <a:ext uri="{FF2B5EF4-FFF2-40B4-BE49-F238E27FC236}">
                <a16:creationId xmlns:a16="http://schemas.microsoft.com/office/drawing/2014/main" id="{098797B9-3F5A-4C5B-9D2D-5862DA32E364}"/>
              </a:ext>
            </a:extLst>
          </p:cNvPr>
          <p:cNvSpPr txBox="1">
            <a:spLocks/>
          </p:cNvSpPr>
          <p:nvPr/>
        </p:nvSpPr>
        <p:spPr>
          <a:xfrm>
            <a:off x="5137941" y="763550"/>
            <a:ext cx="6949675" cy="1788586"/>
          </a:xfrm>
          <a:prstGeom prst="rect">
            <a:avLst/>
          </a:prstGeom>
          <a:ln w="25400">
            <a:noFill/>
          </a:ln>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ts val="1800"/>
              </a:lnSpc>
              <a:spcBef>
                <a:spcPts val="0"/>
              </a:spcBef>
              <a:buNone/>
            </a:pPr>
            <a:br>
              <a:rPr lang="en-US" i="1" dirty="0">
                <a:solidFill>
                  <a:schemeClr val="accent2"/>
                </a:solidFill>
              </a:rPr>
            </a:br>
            <a:r>
              <a:rPr lang="en-US" i="1" u="sng" dirty="0">
                <a:solidFill>
                  <a:schemeClr val="accent2"/>
                </a:solidFill>
              </a:rPr>
              <a:t>Response:</a:t>
            </a:r>
          </a:p>
          <a:p>
            <a:pPr marL="0" indent="0">
              <a:lnSpc>
                <a:spcPts val="1800"/>
              </a:lnSpc>
              <a:spcBef>
                <a:spcPts val="0"/>
              </a:spcBef>
              <a:buNone/>
            </a:pPr>
            <a:r>
              <a:rPr lang="en-US" i="1" dirty="0">
                <a:solidFill>
                  <a:schemeClr val="accent2"/>
                </a:solidFill>
              </a:rPr>
              <a:t>Recommends less development intensity in some areas than planokc</a:t>
            </a:r>
          </a:p>
          <a:p>
            <a:endParaRPr lang="en-US" i="1" dirty="0">
              <a:solidFill>
                <a:schemeClr val="accent2"/>
              </a:solidFill>
            </a:endParaRPr>
          </a:p>
        </p:txBody>
      </p:sp>
    </p:spTree>
    <p:extLst>
      <p:ext uri="{BB962C8B-B14F-4D97-AF65-F5344CB8AC3E}">
        <p14:creationId xmlns:p14="http://schemas.microsoft.com/office/powerpoint/2010/main" val="378931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900874DC-2D2B-4222-92E8-9BA1F52DAE25}"/>
              </a:ext>
            </a:extLst>
          </p:cNvPr>
          <p:cNvSpPr txBox="1">
            <a:spLocks/>
          </p:cNvSpPr>
          <p:nvPr/>
        </p:nvSpPr>
        <p:spPr>
          <a:xfrm>
            <a:off x="667457" y="2105169"/>
            <a:ext cx="3396546" cy="255828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sz="1800" b="0" i="0" u="none" strike="noStrike" kern="1200" cap="all" spc="200" normalizeH="0" baseline="0" noProof="0" dirty="0">
              <a:ln>
                <a:noFill/>
              </a:ln>
              <a:solidFill>
                <a:prstClr val="white"/>
              </a:solidFill>
              <a:effectLst/>
              <a:uLnTx/>
              <a:uFillTx/>
              <a:latin typeface="Calibri Light" panose="020F0302020204030204"/>
              <a:ea typeface="+mn-ea"/>
              <a:cs typeface="+mn-cs"/>
            </a:endParaRPr>
          </a:p>
        </p:txBody>
      </p:sp>
      <p:sp>
        <p:nvSpPr>
          <p:cNvPr id="15" name="Subtitle 2">
            <a:extLst>
              <a:ext uri="{FF2B5EF4-FFF2-40B4-BE49-F238E27FC236}">
                <a16:creationId xmlns:a16="http://schemas.microsoft.com/office/drawing/2014/main" id="{C6AF6FBB-9484-4AC4-8A82-A8110435D639}"/>
              </a:ext>
            </a:extLst>
          </p:cNvPr>
          <p:cNvSpPr txBox="1">
            <a:spLocks/>
          </p:cNvSpPr>
          <p:nvPr/>
        </p:nvSpPr>
        <p:spPr>
          <a:xfrm>
            <a:off x="635453" y="2486169"/>
            <a:ext cx="3059875" cy="179628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2400" b="0" i="0" u="none" strike="noStrike" kern="1200" cap="all" spc="200" normalizeH="0" baseline="0" noProof="0" dirty="0">
                <a:ln>
                  <a:noFill/>
                </a:ln>
                <a:solidFill>
                  <a:srgbClr val="FFFFFF"/>
                </a:solidFill>
                <a:effectLst/>
                <a:uLnTx/>
                <a:uFillTx/>
                <a:latin typeface="Calibri Light" panose="020F0302020204030204"/>
                <a:ea typeface="+mn-ea"/>
                <a:cs typeface="+mn-cs"/>
              </a:rPr>
              <a:t>what will the land use plan  do for neighborhoods?</a:t>
            </a:r>
          </a:p>
        </p:txBody>
      </p:sp>
      <p:sp>
        <p:nvSpPr>
          <p:cNvPr id="3" name="Slide Number Placeholder 2">
            <a:extLst>
              <a:ext uri="{FF2B5EF4-FFF2-40B4-BE49-F238E27FC236}">
                <a16:creationId xmlns:a16="http://schemas.microsoft.com/office/drawing/2014/main" id="{DF1AB50C-C090-4D44-866C-44854E7E598F}"/>
              </a:ext>
            </a:extLst>
          </p:cNvPr>
          <p:cNvSpPr>
            <a:spLocks noGrp="1"/>
          </p:cNvSpPr>
          <p:nvPr>
            <p:ph type="sldNum" sz="quarter" idx="12"/>
          </p:nvPr>
        </p:nvSpPr>
        <p:spPr/>
        <p:txBody>
          <a:bodyPr/>
          <a:lstStyle/>
          <a:p>
            <a:fld id="{754C9D2A-40D6-45DA-971F-A5FB82B7EA88}" type="slidenum">
              <a:rPr lang="en-US" smtClean="0"/>
              <a:t>11</a:t>
            </a:fld>
            <a:endParaRPr lang="en-US" dirty="0"/>
          </a:p>
        </p:txBody>
      </p:sp>
      <p:sp>
        <p:nvSpPr>
          <p:cNvPr id="7" name="Title 6">
            <a:extLst>
              <a:ext uri="{FF2B5EF4-FFF2-40B4-BE49-F238E27FC236}">
                <a16:creationId xmlns:a16="http://schemas.microsoft.com/office/drawing/2014/main" id="{8B686461-E7A1-41EA-A2ED-0F2E1955826B}"/>
              </a:ext>
            </a:extLst>
          </p:cNvPr>
          <p:cNvSpPr>
            <a:spLocks noGrp="1"/>
          </p:cNvSpPr>
          <p:nvPr>
            <p:ph type="title"/>
          </p:nvPr>
        </p:nvSpPr>
        <p:spPr>
          <a:xfrm>
            <a:off x="1097280" y="286603"/>
            <a:ext cx="7813814" cy="1450757"/>
          </a:xfrm>
        </p:spPr>
        <p:txBody>
          <a:bodyPr/>
          <a:lstStyle/>
          <a:p>
            <a:r>
              <a:rPr lang="en-US" dirty="0"/>
              <a:t>Harrison-Walnut Neighborhood is shown too dense</a:t>
            </a:r>
          </a:p>
        </p:txBody>
      </p:sp>
      <p:pic>
        <p:nvPicPr>
          <p:cNvPr id="12" name="Picture 11">
            <a:extLst>
              <a:ext uri="{FF2B5EF4-FFF2-40B4-BE49-F238E27FC236}">
                <a16:creationId xmlns:a16="http://schemas.microsoft.com/office/drawing/2014/main" id="{FFCF8962-D455-4B71-BD17-75BF8733B0E3}"/>
              </a:ext>
            </a:extLst>
          </p:cNvPr>
          <p:cNvPicPr>
            <a:picLocks noChangeAspect="1"/>
          </p:cNvPicPr>
          <p:nvPr/>
        </p:nvPicPr>
        <p:blipFill rotWithShape="1">
          <a:blip r:embed="rId3"/>
          <a:srcRect l="12839" r="1475"/>
          <a:stretch/>
        </p:blipFill>
        <p:spPr>
          <a:xfrm>
            <a:off x="1888446" y="1896419"/>
            <a:ext cx="3182706" cy="3930545"/>
          </a:xfrm>
          <a:prstGeom prst="rect">
            <a:avLst/>
          </a:prstGeom>
          <a:ln>
            <a:solidFill>
              <a:schemeClr val="bg1">
                <a:lumMod val="50000"/>
              </a:schemeClr>
            </a:solidFill>
          </a:ln>
        </p:spPr>
      </p:pic>
      <p:pic>
        <p:nvPicPr>
          <p:cNvPr id="14" name="Picture 13">
            <a:extLst>
              <a:ext uri="{FF2B5EF4-FFF2-40B4-BE49-F238E27FC236}">
                <a16:creationId xmlns:a16="http://schemas.microsoft.com/office/drawing/2014/main" id="{D4A52025-1E04-4AC6-BDC0-4712C0B148A0}"/>
              </a:ext>
            </a:extLst>
          </p:cNvPr>
          <p:cNvPicPr>
            <a:picLocks noChangeAspect="1"/>
          </p:cNvPicPr>
          <p:nvPr/>
        </p:nvPicPr>
        <p:blipFill rotWithShape="1">
          <a:blip r:embed="rId4"/>
          <a:srcRect t="5205" b="80562"/>
          <a:stretch/>
        </p:blipFill>
        <p:spPr>
          <a:xfrm>
            <a:off x="635453" y="4930156"/>
            <a:ext cx="1913616" cy="228597"/>
          </a:xfrm>
          <a:prstGeom prst="rect">
            <a:avLst/>
          </a:prstGeom>
          <a:ln>
            <a:solidFill>
              <a:schemeClr val="bg1">
                <a:lumMod val="50000"/>
              </a:schemeClr>
            </a:solidFill>
          </a:ln>
        </p:spPr>
      </p:pic>
      <p:sp>
        <p:nvSpPr>
          <p:cNvPr id="17" name="Title 1">
            <a:extLst>
              <a:ext uri="{FF2B5EF4-FFF2-40B4-BE49-F238E27FC236}">
                <a16:creationId xmlns:a16="http://schemas.microsoft.com/office/drawing/2014/main" id="{60958258-B75D-45C7-951E-270FED6A928F}"/>
              </a:ext>
            </a:extLst>
          </p:cNvPr>
          <p:cNvSpPr txBox="1">
            <a:spLocks/>
          </p:cNvSpPr>
          <p:nvPr/>
        </p:nvSpPr>
        <p:spPr>
          <a:xfrm>
            <a:off x="1774408" y="5755554"/>
            <a:ext cx="3850822" cy="955055"/>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28600" marR="0" lvl="0" indent="-228600" defTabSz="914400" rtl="0" eaLnBrk="1" fontAlgn="auto" latinLnBrk="0" hangingPunct="1">
              <a:lnSpc>
                <a:spcPct val="100000"/>
              </a:lnSpc>
              <a:spcBef>
                <a:spcPts val="0"/>
              </a:spcBef>
              <a:buClrTx/>
              <a:buSzTx/>
              <a:buFontTx/>
              <a:buNone/>
              <a:tabLst/>
              <a:defRPr/>
            </a:pPr>
            <a:r>
              <a:rPr kumimoji="0" lang="en-US" sz="1600" b="0" i="0" u="none" strike="noStrike" kern="1200" cap="none" spc="200" normalizeH="0" baseline="0" noProof="0" dirty="0">
                <a:ln>
                  <a:noFill/>
                </a:ln>
                <a:solidFill>
                  <a:prstClr val="black"/>
                </a:solidFill>
                <a:effectLst/>
                <a:uLnTx/>
                <a:uFillTx/>
                <a:latin typeface="Calibri Light" panose="020F0302020204030204"/>
                <a:ea typeface="+mj-ea"/>
                <a:cs typeface="+mj-cs"/>
              </a:rPr>
              <a:t>Plan draft as shown at meetings</a:t>
            </a:r>
          </a:p>
          <a:p>
            <a:pPr marL="228600" marR="0" lvl="0" indent="-228600" algn="l" defTabSz="914400" rtl="0" eaLnBrk="1" fontAlgn="auto" latinLnBrk="0" hangingPunct="1">
              <a:lnSpc>
                <a:spcPct val="100000"/>
              </a:lnSpc>
              <a:spcBef>
                <a:spcPts val="0"/>
              </a:spcBef>
              <a:buClrTx/>
              <a:buSzTx/>
              <a:buFontTx/>
              <a:buNone/>
              <a:tabLst/>
              <a:defRPr/>
            </a:pPr>
            <a:r>
              <a:rPr kumimoji="0" lang="en-US" sz="1600" b="0" i="0" u="none" strike="noStrike" kern="1200" cap="none" spc="200" normalizeH="0" baseline="0" noProof="0" dirty="0">
                <a:ln>
                  <a:noFill/>
                </a:ln>
                <a:solidFill>
                  <a:prstClr val="black"/>
                </a:solidFill>
                <a:effectLst/>
                <a:uLnTx/>
                <a:uFillTx/>
                <a:latin typeface="Calibri Light" panose="020F0302020204030204"/>
                <a:ea typeface="+mj-ea"/>
                <a:cs typeface="+mj-cs"/>
              </a:rPr>
              <a:t>Summer 2021</a:t>
            </a:r>
            <a:endParaRPr lang="en-US" sz="1600" spc="200" dirty="0">
              <a:solidFill>
                <a:prstClr val="black"/>
              </a:solidFill>
              <a:latin typeface="Calibri Light" panose="020F0302020204030204"/>
            </a:endParaRPr>
          </a:p>
          <a:p>
            <a:pPr marL="228600" marR="0" lvl="0" indent="-22860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228600" marR="0" lvl="0" indent="-22860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p:txBody>
      </p:sp>
      <p:pic>
        <p:nvPicPr>
          <p:cNvPr id="9" name="Picture 8" descr="A picture containing chart&#10;&#10;Description automatically generated">
            <a:extLst>
              <a:ext uri="{FF2B5EF4-FFF2-40B4-BE49-F238E27FC236}">
                <a16:creationId xmlns:a16="http://schemas.microsoft.com/office/drawing/2014/main" id="{ED222632-9168-40B9-B838-586AC71EC37C}"/>
              </a:ext>
            </a:extLst>
          </p:cNvPr>
          <p:cNvPicPr>
            <a:picLocks noChangeAspect="1"/>
          </p:cNvPicPr>
          <p:nvPr/>
        </p:nvPicPr>
        <p:blipFill rotWithShape="1">
          <a:blip r:embed="rId5"/>
          <a:srcRect l="13863"/>
          <a:stretch/>
        </p:blipFill>
        <p:spPr>
          <a:xfrm>
            <a:off x="7070577" y="1896788"/>
            <a:ext cx="3182706" cy="3930545"/>
          </a:xfrm>
          <a:prstGeom prst="rect">
            <a:avLst/>
          </a:prstGeom>
          <a:ln>
            <a:solidFill>
              <a:schemeClr val="bg1">
                <a:lumMod val="50000"/>
              </a:schemeClr>
            </a:solidFill>
          </a:ln>
        </p:spPr>
      </p:pic>
      <p:pic>
        <p:nvPicPr>
          <p:cNvPr id="10" name="Picture 9" descr="Graphical user interface, application&#10;&#10;Description automatically generated">
            <a:extLst>
              <a:ext uri="{FF2B5EF4-FFF2-40B4-BE49-F238E27FC236}">
                <a16:creationId xmlns:a16="http://schemas.microsoft.com/office/drawing/2014/main" id="{BA893EF3-FC1A-4F80-8A8F-F61F93447F99}"/>
              </a:ext>
            </a:extLst>
          </p:cNvPr>
          <p:cNvPicPr>
            <a:picLocks noChangeAspect="1"/>
          </p:cNvPicPr>
          <p:nvPr/>
        </p:nvPicPr>
        <p:blipFill rotWithShape="1">
          <a:blip r:embed="rId6"/>
          <a:srcRect t="29070" r="24116" b="59514"/>
          <a:stretch/>
        </p:blipFill>
        <p:spPr>
          <a:xfrm>
            <a:off x="6536576" y="5507828"/>
            <a:ext cx="1926316" cy="228597"/>
          </a:xfrm>
          <a:prstGeom prst="rect">
            <a:avLst/>
          </a:prstGeom>
          <a:ln>
            <a:solidFill>
              <a:schemeClr val="bg1">
                <a:lumMod val="50000"/>
              </a:schemeClr>
            </a:solidFill>
          </a:ln>
        </p:spPr>
      </p:pic>
      <p:sp>
        <p:nvSpPr>
          <p:cNvPr id="11" name="Content Placeholder 3">
            <a:extLst>
              <a:ext uri="{FF2B5EF4-FFF2-40B4-BE49-F238E27FC236}">
                <a16:creationId xmlns:a16="http://schemas.microsoft.com/office/drawing/2014/main" id="{C7032AD0-6C35-4F51-A0D6-4F4C0CF4D9FC}"/>
              </a:ext>
            </a:extLst>
          </p:cNvPr>
          <p:cNvSpPr txBox="1">
            <a:spLocks/>
          </p:cNvSpPr>
          <p:nvPr/>
        </p:nvSpPr>
        <p:spPr>
          <a:xfrm>
            <a:off x="5958104" y="686269"/>
            <a:ext cx="6233896" cy="1788586"/>
          </a:xfrm>
          <a:prstGeom prst="rect">
            <a:avLst/>
          </a:prstGeom>
          <a:ln w="25400">
            <a:noFill/>
          </a:ln>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0"/>
              </a:spcBef>
              <a:buNone/>
            </a:pPr>
            <a:br>
              <a:rPr lang="en-US" i="1" dirty="0">
                <a:solidFill>
                  <a:schemeClr val="accent2"/>
                </a:solidFill>
              </a:rPr>
            </a:br>
            <a:r>
              <a:rPr lang="en-US" i="1" u="sng" dirty="0">
                <a:solidFill>
                  <a:schemeClr val="accent2"/>
                </a:solidFill>
              </a:rPr>
              <a:t>Response:</a:t>
            </a:r>
          </a:p>
          <a:p>
            <a:pPr marL="0" indent="0">
              <a:lnSpc>
                <a:spcPct val="100000"/>
              </a:lnSpc>
              <a:spcBef>
                <a:spcPts val="0"/>
              </a:spcBef>
              <a:buNone/>
            </a:pPr>
            <a:r>
              <a:rPr lang="en-US" i="1" dirty="0">
                <a:solidFill>
                  <a:schemeClr val="accent2"/>
                </a:solidFill>
              </a:rPr>
              <a:t>Change from High Intensity Mixed-Use to General Urban</a:t>
            </a:r>
          </a:p>
          <a:p>
            <a:endParaRPr lang="en-US" i="1" dirty="0">
              <a:solidFill>
                <a:schemeClr val="accent2"/>
              </a:solidFill>
            </a:endParaRPr>
          </a:p>
        </p:txBody>
      </p:sp>
      <p:sp>
        <p:nvSpPr>
          <p:cNvPr id="16" name="Arrow: Circular 15">
            <a:extLst>
              <a:ext uri="{FF2B5EF4-FFF2-40B4-BE49-F238E27FC236}">
                <a16:creationId xmlns:a16="http://schemas.microsoft.com/office/drawing/2014/main" id="{201E76F6-5231-49B6-A6B0-A7C5BDD18260}"/>
              </a:ext>
            </a:extLst>
          </p:cNvPr>
          <p:cNvSpPr/>
          <p:nvPr/>
        </p:nvSpPr>
        <p:spPr>
          <a:xfrm rot="1966850">
            <a:off x="3678031" y="3862538"/>
            <a:ext cx="4466041" cy="4752602"/>
          </a:xfrm>
          <a:prstGeom prst="circularArrow">
            <a:avLst>
              <a:gd name="adj1" fmla="val 2920"/>
              <a:gd name="adj2" fmla="val 830944"/>
              <a:gd name="adj3" fmla="val 17436450"/>
              <a:gd name="adj4" fmla="val 10739906"/>
              <a:gd name="adj5" fmla="val 65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itle 1">
            <a:extLst>
              <a:ext uri="{FF2B5EF4-FFF2-40B4-BE49-F238E27FC236}">
                <a16:creationId xmlns:a16="http://schemas.microsoft.com/office/drawing/2014/main" id="{C812BDB8-1CED-4313-82C1-F4C0F7EAAB6B}"/>
              </a:ext>
            </a:extLst>
          </p:cNvPr>
          <p:cNvSpPr txBox="1">
            <a:spLocks/>
          </p:cNvSpPr>
          <p:nvPr/>
        </p:nvSpPr>
        <p:spPr>
          <a:xfrm>
            <a:off x="6956237" y="5780954"/>
            <a:ext cx="4001136" cy="107486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28600" marR="0" lvl="0" indent="-228600" algn="l" defTabSz="914400" rtl="0" eaLnBrk="1" fontAlgn="auto" latinLnBrk="0" hangingPunct="1">
              <a:lnSpc>
                <a:spcPct val="100000"/>
              </a:lnSpc>
              <a:spcBef>
                <a:spcPts val="0"/>
              </a:spcBef>
              <a:buClrTx/>
              <a:buSzTx/>
              <a:buFontTx/>
              <a:buNone/>
              <a:tabLst/>
              <a:defRPr/>
            </a:pPr>
            <a:r>
              <a:rPr kumimoji="0" lang="en-US" sz="1600" b="0" i="0" u="none" strike="noStrike" kern="1200" cap="none" spc="200" normalizeH="0" baseline="0" noProof="0" dirty="0">
                <a:ln>
                  <a:noFill/>
                </a:ln>
                <a:solidFill>
                  <a:prstClr val="black"/>
                </a:solidFill>
                <a:effectLst/>
                <a:uLnTx/>
                <a:uFillTx/>
                <a:latin typeface="Calibri Light" panose="020F0302020204030204"/>
                <a:ea typeface="+mj-ea"/>
                <a:cs typeface="+mj-cs"/>
              </a:rPr>
              <a:t>Plan draft as shown at PC Meetings</a:t>
            </a:r>
          </a:p>
          <a:p>
            <a:pPr marL="228600" marR="0" lvl="0" indent="-228600" algn="l" defTabSz="914400" rtl="0" eaLnBrk="1" fontAlgn="auto" latinLnBrk="0" hangingPunct="1">
              <a:lnSpc>
                <a:spcPct val="100000"/>
              </a:lnSpc>
              <a:spcBef>
                <a:spcPts val="0"/>
              </a:spcBef>
              <a:buClrTx/>
              <a:buSzTx/>
              <a:buFontTx/>
              <a:buNone/>
              <a:tabLst/>
              <a:defRPr/>
            </a:pPr>
            <a:r>
              <a:rPr kumimoji="0" lang="en-US" sz="1600" b="0" i="0" u="none" strike="noStrike" kern="1200" cap="none" spc="200" normalizeH="0" baseline="0" noProof="0" dirty="0">
                <a:ln>
                  <a:noFill/>
                </a:ln>
                <a:solidFill>
                  <a:prstClr val="black"/>
                </a:solidFill>
                <a:effectLst/>
                <a:uLnTx/>
                <a:uFillTx/>
                <a:latin typeface="Calibri Light" panose="020F0302020204030204"/>
                <a:ea typeface="+mj-ea"/>
                <a:cs typeface="+mj-cs"/>
              </a:rPr>
              <a:t>Summer 2021</a:t>
            </a:r>
            <a:endParaRPr lang="en-US" sz="1600" spc="200" dirty="0">
              <a:solidFill>
                <a:prstClr val="black"/>
              </a:solidFill>
              <a:latin typeface="Calibri Light" panose="020F0302020204030204"/>
            </a:endParaRPr>
          </a:p>
          <a:p>
            <a:pPr marL="228600" marR="0" lvl="0" indent="-22860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228600" marR="0" lvl="0" indent="-22860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p:txBody>
      </p:sp>
      <p:pic>
        <p:nvPicPr>
          <p:cNvPr id="19" name="Picture 18">
            <a:extLst>
              <a:ext uri="{FF2B5EF4-FFF2-40B4-BE49-F238E27FC236}">
                <a16:creationId xmlns:a16="http://schemas.microsoft.com/office/drawing/2014/main" id="{C5CB20EF-3646-45DC-A261-5F39EA089B6A}"/>
              </a:ext>
            </a:extLst>
          </p:cNvPr>
          <p:cNvPicPr>
            <a:picLocks noChangeAspect="1"/>
          </p:cNvPicPr>
          <p:nvPr/>
        </p:nvPicPr>
        <p:blipFill>
          <a:blip r:embed="rId7"/>
          <a:stretch>
            <a:fillRect/>
          </a:stretch>
        </p:blipFill>
        <p:spPr>
          <a:xfrm>
            <a:off x="346150" y="2352259"/>
            <a:ext cx="1863603" cy="2467819"/>
          </a:xfrm>
          <a:prstGeom prst="rect">
            <a:avLst/>
          </a:prstGeom>
          <a:ln>
            <a:solidFill>
              <a:schemeClr val="bg1">
                <a:lumMod val="50000"/>
              </a:schemeClr>
            </a:solidFill>
          </a:ln>
        </p:spPr>
      </p:pic>
      <p:pic>
        <p:nvPicPr>
          <p:cNvPr id="20" name="Picture 19">
            <a:extLst>
              <a:ext uri="{FF2B5EF4-FFF2-40B4-BE49-F238E27FC236}">
                <a16:creationId xmlns:a16="http://schemas.microsoft.com/office/drawing/2014/main" id="{077E10A9-499D-4572-A6C5-6929E0D6F089}"/>
              </a:ext>
            </a:extLst>
          </p:cNvPr>
          <p:cNvPicPr>
            <a:picLocks noChangeAspect="1"/>
          </p:cNvPicPr>
          <p:nvPr/>
        </p:nvPicPr>
        <p:blipFill rotWithShape="1">
          <a:blip r:embed="rId8"/>
          <a:srcRect l="1035" b="7170"/>
          <a:stretch/>
        </p:blipFill>
        <p:spPr>
          <a:xfrm>
            <a:off x="10025572" y="2352259"/>
            <a:ext cx="1863603" cy="1882558"/>
          </a:xfrm>
          <a:prstGeom prst="rect">
            <a:avLst/>
          </a:prstGeom>
          <a:ln>
            <a:solidFill>
              <a:schemeClr val="bg1">
                <a:lumMod val="50000"/>
              </a:schemeClr>
            </a:solidFill>
          </a:ln>
        </p:spPr>
      </p:pic>
    </p:spTree>
    <p:extLst>
      <p:ext uri="{BB962C8B-B14F-4D97-AF65-F5344CB8AC3E}">
        <p14:creationId xmlns:p14="http://schemas.microsoft.com/office/powerpoint/2010/main" val="378152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1AB50C-C090-4D44-866C-44854E7E598F}"/>
              </a:ext>
            </a:extLst>
          </p:cNvPr>
          <p:cNvSpPr>
            <a:spLocks noGrp="1"/>
          </p:cNvSpPr>
          <p:nvPr>
            <p:ph type="sldNum" sz="quarter" idx="12"/>
          </p:nvPr>
        </p:nvSpPr>
        <p:spPr/>
        <p:txBody>
          <a:bodyPr/>
          <a:lstStyle/>
          <a:p>
            <a:fld id="{754C9D2A-40D6-45DA-971F-A5FB82B7EA88}" type="slidenum">
              <a:rPr lang="en-US" smtClean="0"/>
              <a:t>12</a:t>
            </a:fld>
            <a:endParaRPr lang="en-US" dirty="0"/>
          </a:p>
        </p:txBody>
      </p:sp>
      <p:sp>
        <p:nvSpPr>
          <p:cNvPr id="7" name="Title 6">
            <a:extLst>
              <a:ext uri="{FF2B5EF4-FFF2-40B4-BE49-F238E27FC236}">
                <a16:creationId xmlns:a16="http://schemas.microsoft.com/office/drawing/2014/main" id="{8B686461-E7A1-41EA-A2ED-0F2E1955826B}"/>
              </a:ext>
            </a:extLst>
          </p:cNvPr>
          <p:cNvSpPr>
            <a:spLocks noGrp="1"/>
          </p:cNvSpPr>
          <p:nvPr>
            <p:ph type="title"/>
          </p:nvPr>
        </p:nvSpPr>
        <p:spPr>
          <a:xfrm>
            <a:off x="1097280" y="286603"/>
            <a:ext cx="7813814" cy="1450757"/>
          </a:xfrm>
        </p:spPr>
        <p:txBody>
          <a:bodyPr/>
          <a:lstStyle/>
          <a:p>
            <a:r>
              <a:rPr lang="en-US" dirty="0"/>
              <a:t>What does the plan do to keep housing affordable?</a:t>
            </a:r>
          </a:p>
        </p:txBody>
      </p:sp>
      <p:sp>
        <p:nvSpPr>
          <p:cNvPr id="18" name="Title 1">
            <a:extLst>
              <a:ext uri="{FF2B5EF4-FFF2-40B4-BE49-F238E27FC236}">
                <a16:creationId xmlns:a16="http://schemas.microsoft.com/office/drawing/2014/main" id="{C812BDB8-1CED-4313-82C1-F4C0F7EAAB6B}"/>
              </a:ext>
            </a:extLst>
          </p:cNvPr>
          <p:cNvSpPr txBox="1">
            <a:spLocks/>
          </p:cNvSpPr>
          <p:nvPr/>
        </p:nvSpPr>
        <p:spPr>
          <a:xfrm>
            <a:off x="12323278" y="6464592"/>
            <a:ext cx="6084170" cy="786815"/>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28600" marR="0" lvl="0" indent="-228600" algn="l" defTabSz="914400" rtl="0" eaLnBrk="1" fontAlgn="auto" latinLnBrk="0" hangingPunct="1">
              <a:lnSpc>
                <a:spcPct val="110000"/>
              </a:lnSpc>
              <a:spcBef>
                <a:spcPts val="0"/>
              </a:spcBef>
              <a:buClrTx/>
              <a:buSzTx/>
              <a:buFontTx/>
              <a:buNone/>
              <a:tabLst/>
              <a:defRPr/>
            </a:pP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p:txBody>
      </p:sp>
      <p:sp>
        <p:nvSpPr>
          <p:cNvPr id="8" name="Content Placeholder 3">
            <a:extLst>
              <a:ext uri="{FF2B5EF4-FFF2-40B4-BE49-F238E27FC236}">
                <a16:creationId xmlns:a16="http://schemas.microsoft.com/office/drawing/2014/main" id="{F9369C2D-EC34-40E1-8D16-B8F6A25E5C57}"/>
              </a:ext>
            </a:extLst>
          </p:cNvPr>
          <p:cNvSpPr txBox="1">
            <a:spLocks/>
          </p:cNvSpPr>
          <p:nvPr/>
        </p:nvSpPr>
        <p:spPr>
          <a:xfrm>
            <a:off x="5958102" y="686008"/>
            <a:ext cx="6233897" cy="1788586"/>
          </a:xfrm>
          <a:prstGeom prst="rect">
            <a:avLst/>
          </a:prstGeom>
          <a:ln w="25400">
            <a:noFill/>
          </a:ln>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0"/>
              </a:spcBef>
              <a:buNone/>
            </a:pPr>
            <a:br>
              <a:rPr lang="en-US" i="1" dirty="0">
                <a:solidFill>
                  <a:schemeClr val="accent2"/>
                </a:solidFill>
              </a:rPr>
            </a:br>
            <a:r>
              <a:rPr lang="en-US" i="1" u="sng" dirty="0">
                <a:solidFill>
                  <a:schemeClr val="accent2"/>
                </a:solidFill>
              </a:rPr>
              <a:t>Response:</a:t>
            </a:r>
          </a:p>
          <a:p>
            <a:pPr marL="0" lvl="0" indent="0" defTabSz="227013">
              <a:lnSpc>
                <a:spcPct val="85000"/>
              </a:lnSpc>
              <a:spcBef>
                <a:spcPct val="0"/>
              </a:spcBef>
              <a:buClrTx/>
              <a:buNone/>
              <a:defRPr/>
            </a:pPr>
            <a:r>
              <a:rPr lang="en-US" i="1" dirty="0">
                <a:solidFill>
                  <a:schemeClr val="accent2"/>
                </a:solidFill>
              </a:rPr>
              <a:t>Promotes increased density and a variety of housing types</a:t>
            </a:r>
          </a:p>
        </p:txBody>
      </p:sp>
      <p:sp>
        <p:nvSpPr>
          <p:cNvPr id="9" name="Title 1">
            <a:extLst>
              <a:ext uri="{FF2B5EF4-FFF2-40B4-BE49-F238E27FC236}">
                <a16:creationId xmlns:a16="http://schemas.microsoft.com/office/drawing/2014/main" id="{DD25D16E-1BB9-49CD-9EB4-2B7D130510B6}"/>
              </a:ext>
            </a:extLst>
          </p:cNvPr>
          <p:cNvSpPr txBox="1">
            <a:spLocks/>
          </p:cNvSpPr>
          <p:nvPr/>
        </p:nvSpPr>
        <p:spPr>
          <a:xfrm>
            <a:off x="7168189" y="2173554"/>
            <a:ext cx="4215161" cy="1420010"/>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28600" marR="0" lvl="0" indent="-228600" algn="l" defTabSz="914400" rtl="0" eaLnBrk="1" fontAlgn="auto" latinLnBrk="0" hangingPunct="1">
              <a:lnSpc>
                <a:spcPct val="107000"/>
              </a:lnSpc>
              <a:spcBef>
                <a:spcPts val="0"/>
              </a:spcBef>
              <a:buClrTx/>
              <a:buSzTx/>
              <a:buFontTx/>
              <a:buNone/>
              <a:tabLst/>
              <a:defRPr/>
            </a:pPr>
            <a:r>
              <a:rPr kumimoji="0" lang="en-US" sz="2000" b="0" i="0" u="sng" strike="noStrike" kern="1200" cap="none" spc="200" normalizeH="0" baseline="0" noProof="0" dirty="0">
                <a:ln>
                  <a:noFill/>
                </a:ln>
                <a:solidFill>
                  <a:prstClr val="black"/>
                </a:solidFill>
                <a:effectLst/>
                <a:uLnTx/>
                <a:uFillTx/>
                <a:latin typeface="Calibri" panose="020F0502020204030204" pitchFamily="34" charset="0"/>
                <a:cs typeface="Calibri" panose="020F0502020204030204" pitchFamily="34" charset="0"/>
              </a:rPr>
              <a:t>One single-family</a:t>
            </a:r>
          </a:p>
          <a:p>
            <a:pPr marL="1143000" marR="0" lvl="2" indent="-228600">
              <a:spcBef>
                <a:spcPts val="0"/>
              </a:spcBef>
              <a:spcAft>
                <a:spcPts val="0"/>
              </a:spcAft>
              <a:buFont typeface="+mj-lt"/>
              <a:buAutoNum type="romanLcPeriod"/>
            </a:pPr>
            <a:r>
              <a:rPr lang="en-US" dirty="0">
                <a:effectLst/>
                <a:latin typeface="Calibri" panose="020F0502020204030204" pitchFamily="34" charset="0"/>
                <a:ea typeface="Calibri" panose="020F0502020204030204" pitchFamily="34" charset="0"/>
              </a:rPr>
              <a:t> $50,000 lot</a:t>
            </a:r>
          </a:p>
          <a:p>
            <a:pPr marL="1143000" marR="0" lvl="2" indent="-228600">
              <a:spcBef>
                <a:spcPts val="0"/>
              </a:spcBef>
              <a:spcAft>
                <a:spcPts val="0"/>
              </a:spcAft>
              <a:buFont typeface="+mj-lt"/>
              <a:buAutoNum type="romanLcPeriod"/>
            </a:pPr>
            <a:r>
              <a:rPr lang="en-US" dirty="0">
                <a:effectLst/>
                <a:latin typeface="Calibri" panose="020F0502020204030204" pitchFamily="34" charset="0"/>
                <a:ea typeface="Calibri" panose="020F0502020204030204" pitchFamily="34" charset="0"/>
              </a:rPr>
              <a:t>$150/sq ft to build</a:t>
            </a:r>
          </a:p>
          <a:p>
            <a:pPr marL="1143000" marR="0" lvl="2" indent="-228600">
              <a:spcBef>
                <a:spcPts val="0"/>
              </a:spcBef>
              <a:spcAft>
                <a:spcPts val="0"/>
              </a:spcAft>
              <a:buFont typeface="+mj-lt"/>
              <a:buAutoNum type="romanLcPeriod"/>
            </a:pPr>
            <a:r>
              <a:rPr lang="en-US" dirty="0">
                <a:effectLst/>
                <a:latin typeface="Calibri" panose="020F0502020204030204" pitchFamily="34" charset="0"/>
                <a:ea typeface="Calibri" panose="020F0502020204030204" pitchFamily="34" charset="0"/>
              </a:rPr>
              <a:t>Total cost per unit is $500,000</a:t>
            </a:r>
          </a:p>
          <a:p>
            <a:pPr marL="228600" marR="0" lvl="0" indent="-228600" algn="l" defTabSz="914400" rtl="0" eaLnBrk="1" fontAlgn="auto" latinLnBrk="0" hangingPunct="1">
              <a:lnSpc>
                <a:spcPct val="107000"/>
              </a:lnSpc>
              <a:spcBef>
                <a:spcPts val="0"/>
              </a:spcBef>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107000"/>
              </a:lnSpc>
              <a:spcBef>
                <a:spcPts val="0"/>
              </a:spcBef>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a:lnSpc>
                <a:spcPct val="107000"/>
              </a:lnSpc>
              <a:spcBef>
                <a:spcPts val="0"/>
              </a:spcBef>
              <a:defRPr/>
            </a:pP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p:txBody>
      </p:sp>
      <p:pic>
        <p:nvPicPr>
          <p:cNvPr id="6" name="Picture 5">
            <a:extLst>
              <a:ext uri="{FF2B5EF4-FFF2-40B4-BE49-F238E27FC236}">
                <a16:creationId xmlns:a16="http://schemas.microsoft.com/office/drawing/2014/main" id="{D93D0702-DD59-4C0F-8976-E68ED386CE43}"/>
              </a:ext>
            </a:extLst>
          </p:cNvPr>
          <p:cNvPicPr>
            <a:picLocks noChangeAspect="1"/>
          </p:cNvPicPr>
          <p:nvPr/>
        </p:nvPicPr>
        <p:blipFill rotWithShape="1">
          <a:blip r:embed="rId3"/>
          <a:srcRect t="6385" b="23312"/>
          <a:stretch/>
        </p:blipFill>
        <p:spPr>
          <a:xfrm>
            <a:off x="1392517" y="2772048"/>
            <a:ext cx="5234910" cy="2361171"/>
          </a:xfrm>
          <a:prstGeom prst="rect">
            <a:avLst/>
          </a:prstGeom>
        </p:spPr>
      </p:pic>
      <p:sp>
        <p:nvSpPr>
          <p:cNvPr id="10" name="Title 1">
            <a:extLst>
              <a:ext uri="{FF2B5EF4-FFF2-40B4-BE49-F238E27FC236}">
                <a16:creationId xmlns:a16="http://schemas.microsoft.com/office/drawing/2014/main" id="{E7BC5228-FA88-4C2A-9DC4-DB02F78CE19E}"/>
              </a:ext>
            </a:extLst>
          </p:cNvPr>
          <p:cNvSpPr txBox="1">
            <a:spLocks/>
          </p:cNvSpPr>
          <p:nvPr/>
        </p:nvSpPr>
        <p:spPr>
          <a:xfrm>
            <a:off x="7168188" y="3461750"/>
            <a:ext cx="4858700" cy="1420010"/>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28600" marR="0" lvl="0" indent="-228600" algn="l" defTabSz="914400" rtl="0" eaLnBrk="1" fontAlgn="auto" latinLnBrk="0" hangingPunct="1">
              <a:lnSpc>
                <a:spcPct val="107000"/>
              </a:lnSpc>
              <a:spcBef>
                <a:spcPts val="0"/>
              </a:spcBef>
              <a:buClrTx/>
              <a:buSzTx/>
              <a:buFontTx/>
              <a:buNone/>
              <a:tabLst/>
              <a:defRPr/>
            </a:pPr>
            <a:r>
              <a:rPr kumimoji="0" lang="en-US" sz="2000" b="0" i="0" u="sng" strike="noStrike" kern="1200" cap="none" spc="200" normalizeH="0" baseline="0" noProof="0" dirty="0">
                <a:ln>
                  <a:noFill/>
                </a:ln>
                <a:solidFill>
                  <a:prstClr val="black"/>
                </a:solidFill>
                <a:effectLst/>
                <a:uLnTx/>
                <a:uFillTx/>
                <a:latin typeface="Calibri" panose="020F0502020204030204" pitchFamily="34" charset="0"/>
                <a:cs typeface="Calibri" panose="020F0502020204030204" pitchFamily="34" charset="0"/>
              </a:rPr>
              <a:t>Three townhomes</a:t>
            </a:r>
          </a:p>
          <a:p>
            <a:pPr marL="1143000" marR="0" lvl="2" indent="-228600">
              <a:spcBef>
                <a:spcPts val="0"/>
              </a:spcBef>
              <a:spcAft>
                <a:spcPts val="0"/>
              </a:spcAft>
              <a:buFont typeface="+mj-lt"/>
              <a:buAutoNum type="romanLcPeriod"/>
            </a:pPr>
            <a:r>
              <a:rPr lang="en-US" dirty="0">
                <a:effectLst/>
                <a:latin typeface="Calibri" panose="020F0502020204030204" pitchFamily="34" charset="0"/>
                <a:ea typeface="Calibri" panose="020F0502020204030204" pitchFamily="34" charset="0"/>
              </a:rPr>
              <a:t> $50,000 lot</a:t>
            </a:r>
          </a:p>
          <a:p>
            <a:pPr marL="1143000" marR="0" lvl="2" indent="-228600">
              <a:spcBef>
                <a:spcPts val="0"/>
              </a:spcBef>
              <a:spcAft>
                <a:spcPts val="0"/>
              </a:spcAft>
              <a:buFont typeface="+mj-lt"/>
              <a:buAutoNum type="romanLcPeriod"/>
            </a:pPr>
            <a:r>
              <a:rPr lang="en-US" dirty="0">
                <a:effectLst/>
                <a:latin typeface="Calibri" panose="020F0502020204030204" pitchFamily="34" charset="0"/>
                <a:ea typeface="Calibri" panose="020F0502020204030204" pitchFamily="34" charset="0"/>
              </a:rPr>
              <a:t>$150/sq ft to build</a:t>
            </a:r>
          </a:p>
          <a:p>
            <a:pPr marL="1143000" marR="0" lvl="2" indent="-228600">
              <a:spcBef>
                <a:spcPts val="0"/>
              </a:spcBef>
              <a:spcAft>
                <a:spcPts val="0"/>
              </a:spcAft>
              <a:buFont typeface="+mj-lt"/>
              <a:buAutoNum type="romanLcPeriod"/>
            </a:pPr>
            <a:r>
              <a:rPr lang="en-US" dirty="0">
                <a:effectLst/>
                <a:latin typeface="Calibri" panose="020F0502020204030204" pitchFamily="34" charset="0"/>
                <a:ea typeface="Calibri" panose="020F0502020204030204" pitchFamily="34" charset="0"/>
              </a:rPr>
              <a:t>Total cost per unit is $316,000</a:t>
            </a:r>
          </a:p>
          <a:p>
            <a:pPr marL="228600" marR="0" lvl="0" indent="-228600" algn="l" defTabSz="914400" rtl="0" eaLnBrk="1" fontAlgn="auto" latinLnBrk="0" hangingPunct="1">
              <a:lnSpc>
                <a:spcPct val="107000"/>
              </a:lnSpc>
              <a:spcBef>
                <a:spcPts val="0"/>
              </a:spcBef>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107000"/>
              </a:lnSpc>
              <a:spcBef>
                <a:spcPts val="0"/>
              </a:spcBef>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a:lnSpc>
                <a:spcPct val="107000"/>
              </a:lnSpc>
              <a:spcBef>
                <a:spcPts val="0"/>
              </a:spcBef>
              <a:defRPr/>
            </a:pP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p:txBody>
      </p:sp>
      <p:sp>
        <p:nvSpPr>
          <p:cNvPr id="11" name="Title 1">
            <a:extLst>
              <a:ext uri="{FF2B5EF4-FFF2-40B4-BE49-F238E27FC236}">
                <a16:creationId xmlns:a16="http://schemas.microsoft.com/office/drawing/2014/main" id="{3E76836A-801E-4592-934E-307EC12FD8B1}"/>
              </a:ext>
            </a:extLst>
          </p:cNvPr>
          <p:cNvSpPr txBox="1">
            <a:spLocks/>
          </p:cNvSpPr>
          <p:nvPr/>
        </p:nvSpPr>
        <p:spPr>
          <a:xfrm>
            <a:off x="7168965" y="4775176"/>
            <a:ext cx="4858700" cy="1420010"/>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28600" marR="0" lvl="0" indent="-228600" algn="l" defTabSz="914400" rtl="0" eaLnBrk="1" fontAlgn="auto" latinLnBrk="0" hangingPunct="1">
              <a:lnSpc>
                <a:spcPct val="107000"/>
              </a:lnSpc>
              <a:spcBef>
                <a:spcPts val="0"/>
              </a:spcBef>
              <a:buClrTx/>
              <a:buSzTx/>
              <a:buFontTx/>
              <a:buNone/>
              <a:tabLst/>
              <a:defRPr/>
            </a:pPr>
            <a:r>
              <a:rPr kumimoji="0" lang="en-US" sz="2000" b="0" i="0" u="sng" strike="noStrike" kern="1200" cap="none" spc="200" normalizeH="0" baseline="0" noProof="0" dirty="0">
                <a:ln>
                  <a:noFill/>
                </a:ln>
                <a:solidFill>
                  <a:prstClr val="black"/>
                </a:solidFill>
                <a:effectLst/>
                <a:uLnTx/>
                <a:uFillTx/>
                <a:latin typeface="Calibri" panose="020F0502020204030204" pitchFamily="34" charset="0"/>
                <a:cs typeface="Calibri" panose="020F0502020204030204" pitchFamily="34" charset="0"/>
              </a:rPr>
              <a:t>Six condominiums</a:t>
            </a:r>
          </a:p>
          <a:p>
            <a:pPr marL="1143000" marR="0" lvl="2" indent="-228600">
              <a:spcBef>
                <a:spcPts val="0"/>
              </a:spcBef>
              <a:spcAft>
                <a:spcPts val="0"/>
              </a:spcAft>
              <a:buFont typeface="+mj-lt"/>
              <a:buAutoNum type="romanLcPeriod"/>
            </a:pPr>
            <a:r>
              <a:rPr lang="en-US" dirty="0">
                <a:effectLst/>
                <a:latin typeface="Calibri" panose="020F0502020204030204" pitchFamily="34" charset="0"/>
                <a:ea typeface="Calibri" panose="020F0502020204030204" pitchFamily="34" charset="0"/>
              </a:rPr>
              <a:t> $50,000 lot</a:t>
            </a:r>
          </a:p>
          <a:p>
            <a:pPr marL="1143000" marR="0" lvl="2" indent="-228600">
              <a:spcBef>
                <a:spcPts val="0"/>
              </a:spcBef>
              <a:spcAft>
                <a:spcPts val="0"/>
              </a:spcAft>
              <a:buFont typeface="+mj-lt"/>
              <a:buAutoNum type="romanLcPeriod"/>
            </a:pPr>
            <a:r>
              <a:rPr lang="en-US" dirty="0">
                <a:effectLst/>
                <a:latin typeface="Calibri" panose="020F0502020204030204" pitchFamily="34" charset="0"/>
                <a:ea typeface="Calibri" panose="020F0502020204030204" pitchFamily="34" charset="0"/>
              </a:rPr>
              <a:t>$150/sq ft to build</a:t>
            </a:r>
          </a:p>
          <a:p>
            <a:pPr marL="1143000" marR="0" lvl="2" indent="-228600">
              <a:spcBef>
                <a:spcPts val="0"/>
              </a:spcBef>
              <a:spcAft>
                <a:spcPts val="0"/>
              </a:spcAft>
              <a:buFont typeface="+mj-lt"/>
              <a:buAutoNum type="romanLcPeriod"/>
            </a:pPr>
            <a:r>
              <a:rPr lang="en-US" dirty="0">
                <a:effectLst/>
                <a:latin typeface="Calibri" panose="020F0502020204030204" pitchFamily="34" charset="0"/>
                <a:ea typeface="Calibri" panose="020F0502020204030204" pitchFamily="34" charset="0"/>
              </a:rPr>
              <a:t>Total cost per unit is $188,330</a:t>
            </a:r>
          </a:p>
          <a:p>
            <a:pPr marL="228600" marR="0" lvl="0" indent="-228600" algn="l" defTabSz="914400" rtl="0" eaLnBrk="1" fontAlgn="auto" latinLnBrk="0" hangingPunct="1">
              <a:lnSpc>
                <a:spcPct val="107000"/>
              </a:lnSpc>
              <a:spcBef>
                <a:spcPts val="0"/>
              </a:spcBef>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107000"/>
              </a:lnSpc>
              <a:spcBef>
                <a:spcPts val="0"/>
              </a:spcBef>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a:lnSpc>
                <a:spcPct val="107000"/>
              </a:lnSpc>
              <a:spcBef>
                <a:spcPts val="0"/>
              </a:spcBef>
              <a:defRPr/>
            </a:pP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p:txBody>
      </p:sp>
      <p:sp>
        <p:nvSpPr>
          <p:cNvPr id="12" name="Title 1">
            <a:extLst>
              <a:ext uri="{FF2B5EF4-FFF2-40B4-BE49-F238E27FC236}">
                <a16:creationId xmlns:a16="http://schemas.microsoft.com/office/drawing/2014/main" id="{0DEE1E0C-7716-497B-8922-E85D98A875A4}"/>
              </a:ext>
            </a:extLst>
          </p:cNvPr>
          <p:cNvSpPr txBox="1">
            <a:spLocks/>
          </p:cNvSpPr>
          <p:nvPr/>
        </p:nvSpPr>
        <p:spPr>
          <a:xfrm>
            <a:off x="6928510" y="1668027"/>
            <a:ext cx="4215161" cy="49799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28600" marR="0" lvl="0" indent="-228600" algn="l" defTabSz="914400" rtl="0" eaLnBrk="1" fontAlgn="auto" latinLnBrk="0" hangingPunct="1">
              <a:lnSpc>
                <a:spcPct val="107000"/>
              </a:lnSpc>
              <a:spcBef>
                <a:spcPts val="0"/>
              </a:spcBef>
              <a:buClrTx/>
              <a:buSzTx/>
              <a:buFontTx/>
              <a:buNone/>
              <a:tabLst/>
              <a:defRPr/>
            </a:pPr>
            <a:r>
              <a:rPr kumimoji="0" lang="en-US" sz="2000" b="0" i="1" u="sng" strike="noStrike" kern="1200" cap="none" spc="200" normalizeH="0" baseline="0" noProof="0" dirty="0">
                <a:ln>
                  <a:noFill/>
                </a:ln>
                <a:solidFill>
                  <a:prstClr val="black"/>
                </a:solidFill>
                <a:effectLst/>
                <a:uLnTx/>
                <a:uFillTx/>
                <a:latin typeface="Calibri" panose="020F0502020204030204" pitchFamily="34" charset="0"/>
                <a:cs typeface="Calibri" panose="020F0502020204030204" pitchFamily="34" charset="0"/>
              </a:rPr>
              <a:t>Example</a:t>
            </a: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56514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1AB50C-C090-4D44-866C-44854E7E598F}"/>
              </a:ext>
            </a:extLst>
          </p:cNvPr>
          <p:cNvSpPr>
            <a:spLocks noGrp="1"/>
          </p:cNvSpPr>
          <p:nvPr>
            <p:ph type="sldNum" sz="quarter" idx="12"/>
          </p:nvPr>
        </p:nvSpPr>
        <p:spPr/>
        <p:txBody>
          <a:bodyPr/>
          <a:lstStyle/>
          <a:p>
            <a:fld id="{754C9D2A-40D6-45DA-971F-A5FB82B7EA88}" type="slidenum">
              <a:rPr lang="en-US" smtClean="0"/>
              <a:t>13</a:t>
            </a:fld>
            <a:endParaRPr lang="en-US" dirty="0"/>
          </a:p>
        </p:txBody>
      </p:sp>
      <p:sp>
        <p:nvSpPr>
          <p:cNvPr id="7" name="Title 6">
            <a:extLst>
              <a:ext uri="{FF2B5EF4-FFF2-40B4-BE49-F238E27FC236}">
                <a16:creationId xmlns:a16="http://schemas.microsoft.com/office/drawing/2014/main" id="{8B686461-E7A1-41EA-A2ED-0F2E1955826B}"/>
              </a:ext>
            </a:extLst>
          </p:cNvPr>
          <p:cNvSpPr>
            <a:spLocks noGrp="1"/>
          </p:cNvSpPr>
          <p:nvPr>
            <p:ph type="title"/>
          </p:nvPr>
        </p:nvSpPr>
        <p:spPr>
          <a:xfrm>
            <a:off x="1097280" y="286603"/>
            <a:ext cx="9088442" cy="1450757"/>
          </a:xfrm>
        </p:spPr>
        <p:txBody>
          <a:bodyPr>
            <a:normAutofit/>
          </a:bodyPr>
          <a:lstStyle/>
          <a:p>
            <a:r>
              <a:rPr lang="en-US" dirty="0"/>
              <a:t>What does the plan do to support Black-owned businesses?</a:t>
            </a:r>
          </a:p>
        </p:txBody>
      </p:sp>
      <p:sp>
        <p:nvSpPr>
          <p:cNvPr id="8" name="Content Placeholder 3">
            <a:extLst>
              <a:ext uri="{FF2B5EF4-FFF2-40B4-BE49-F238E27FC236}">
                <a16:creationId xmlns:a16="http://schemas.microsoft.com/office/drawing/2014/main" id="{53A8F90B-4B12-49B1-9F90-F00DF8310801}"/>
              </a:ext>
            </a:extLst>
          </p:cNvPr>
          <p:cNvSpPr txBox="1">
            <a:spLocks/>
          </p:cNvSpPr>
          <p:nvPr/>
        </p:nvSpPr>
        <p:spPr>
          <a:xfrm>
            <a:off x="1097280" y="1537168"/>
            <a:ext cx="5659120" cy="4419131"/>
          </a:xfrm>
          <a:prstGeom prst="rect">
            <a:avLst/>
          </a:prstGeom>
          <a:ln w="25400">
            <a:noFill/>
          </a:ln>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0"/>
              </a:spcBef>
              <a:buNone/>
            </a:pPr>
            <a:br>
              <a:rPr lang="en-US" i="1" dirty="0">
                <a:solidFill>
                  <a:schemeClr val="accent2"/>
                </a:solidFill>
              </a:rPr>
            </a:br>
            <a:r>
              <a:rPr lang="en-US" i="1" u="sng" dirty="0">
                <a:solidFill>
                  <a:schemeClr val="accent2"/>
                </a:solidFill>
              </a:rPr>
              <a:t>Response:</a:t>
            </a:r>
          </a:p>
          <a:p>
            <a:pPr marL="0" lvl="0" indent="0" defTabSz="227013">
              <a:lnSpc>
                <a:spcPct val="85000"/>
              </a:lnSpc>
              <a:spcBef>
                <a:spcPct val="0"/>
              </a:spcBef>
              <a:buClrTx/>
              <a:buNone/>
              <a:defRPr/>
            </a:pPr>
            <a:r>
              <a:rPr lang="en-US" spc="-50" dirty="0">
                <a:solidFill>
                  <a:srgbClr val="335B74"/>
                </a:solidFill>
                <a:latin typeface="Calibri Light" panose="020F0302020204030204"/>
                <a:cs typeface="Calibri" panose="020F0502020204030204" pitchFamily="34" charset="0"/>
              </a:rPr>
              <a:t>◦   </a:t>
            </a:r>
            <a:r>
              <a:rPr lang="en-US" i="1" dirty="0">
                <a:solidFill>
                  <a:schemeClr val="accent2"/>
                </a:solidFill>
              </a:rPr>
              <a:t>Promotes increased density</a:t>
            </a:r>
          </a:p>
          <a:p>
            <a:pPr marL="233363" lvl="0" indent="-233363">
              <a:spcAft>
                <a:spcPts val="200"/>
              </a:spcAft>
              <a:buClr>
                <a:srgbClr val="E48312"/>
              </a:buClr>
              <a:buSzPct val="100000"/>
              <a:buNone/>
              <a:defRPr/>
            </a:pPr>
            <a:r>
              <a:rPr lang="en-US" spc="-50" dirty="0">
                <a:solidFill>
                  <a:srgbClr val="335B74"/>
                </a:solidFill>
                <a:latin typeface="Calibri Light" panose="020F0302020204030204"/>
                <a:cs typeface="Calibri" panose="020F0502020204030204" pitchFamily="34" charset="0"/>
              </a:rPr>
              <a:t>◦   </a:t>
            </a:r>
            <a:r>
              <a:rPr lang="en-US" i="1" dirty="0">
                <a:solidFill>
                  <a:schemeClr val="accent2"/>
                </a:solidFill>
              </a:rPr>
              <a:t>Designates areas for retail destinations</a:t>
            </a:r>
          </a:p>
          <a:p>
            <a:pPr marL="233363" lvl="0" indent="-233363">
              <a:spcAft>
                <a:spcPts val="200"/>
              </a:spcAft>
              <a:buClr>
                <a:srgbClr val="E48312"/>
              </a:buClr>
              <a:buSzPct val="100000"/>
              <a:buNone/>
              <a:defRPr/>
            </a:pPr>
            <a:r>
              <a:rPr lang="en-US" spc="-50" dirty="0">
                <a:solidFill>
                  <a:srgbClr val="335B74"/>
                </a:solidFill>
                <a:latin typeface="Calibri Light" panose="020F0302020204030204"/>
                <a:cs typeface="Calibri" panose="020F0502020204030204" pitchFamily="34" charset="0"/>
              </a:rPr>
              <a:t>◦ </a:t>
            </a:r>
            <a:r>
              <a:rPr lang="en-US" i="1" dirty="0">
                <a:solidFill>
                  <a:schemeClr val="accent2"/>
                </a:solidFill>
              </a:rPr>
              <a:t>  Includes building design guidelines for retail, dining, service, and entertainment uses</a:t>
            </a:r>
          </a:p>
          <a:p>
            <a:pPr marL="285750" indent="-285750">
              <a:buClr>
                <a:srgbClr val="E48312"/>
              </a:buClr>
              <a:buNone/>
              <a:defRPr/>
            </a:pPr>
            <a:r>
              <a:rPr lang="en-US" spc="-50" dirty="0">
                <a:solidFill>
                  <a:srgbClr val="335B74"/>
                </a:solidFill>
                <a:latin typeface="Calibri Light" panose="020F0302020204030204"/>
                <a:cs typeface="Calibri" panose="020F0502020204030204" pitchFamily="34" charset="0"/>
              </a:rPr>
              <a:t>◦  </a:t>
            </a:r>
            <a:r>
              <a:rPr lang="en-US" i="1" dirty="0">
                <a:solidFill>
                  <a:schemeClr val="accent2"/>
                </a:solidFill>
              </a:rPr>
              <a:t> Connects customers to services with a network of safe and comfortable streets for all users</a:t>
            </a:r>
          </a:p>
          <a:p>
            <a:pPr marL="0" lvl="0" indent="0" defTabSz="227013">
              <a:lnSpc>
                <a:spcPct val="85000"/>
              </a:lnSpc>
              <a:spcBef>
                <a:spcPct val="0"/>
              </a:spcBef>
              <a:buClrTx/>
              <a:buNone/>
              <a:defRPr/>
            </a:pPr>
            <a:endParaRPr lang="en-US" i="1" dirty="0">
              <a:solidFill>
                <a:schemeClr val="accent2"/>
              </a:solidFill>
            </a:endParaRPr>
          </a:p>
        </p:txBody>
      </p:sp>
      <p:pic>
        <p:nvPicPr>
          <p:cNvPr id="13" name="Picture 12">
            <a:extLst>
              <a:ext uri="{FF2B5EF4-FFF2-40B4-BE49-F238E27FC236}">
                <a16:creationId xmlns:a16="http://schemas.microsoft.com/office/drawing/2014/main" id="{44F1667C-DFA1-4431-8CE8-3FFB43C02D8E}"/>
              </a:ext>
            </a:extLst>
          </p:cNvPr>
          <p:cNvPicPr>
            <a:picLocks noChangeAspect="1"/>
          </p:cNvPicPr>
          <p:nvPr/>
        </p:nvPicPr>
        <p:blipFill rotWithShape="1">
          <a:blip r:embed="rId3"/>
          <a:srcRect l="50064" t="3028" r="2235" b="40120"/>
          <a:stretch/>
        </p:blipFill>
        <p:spPr>
          <a:xfrm>
            <a:off x="7303625" y="1056334"/>
            <a:ext cx="4530455" cy="4949643"/>
          </a:xfrm>
          <a:prstGeom prst="rect">
            <a:avLst/>
          </a:prstGeom>
          <a:ln>
            <a:solidFill>
              <a:schemeClr val="bg1">
                <a:lumMod val="50000"/>
              </a:schemeClr>
            </a:solidFill>
          </a:ln>
        </p:spPr>
      </p:pic>
      <p:pic>
        <p:nvPicPr>
          <p:cNvPr id="4" name="Picture 3">
            <a:extLst>
              <a:ext uri="{FF2B5EF4-FFF2-40B4-BE49-F238E27FC236}">
                <a16:creationId xmlns:a16="http://schemas.microsoft.com/office/drawing/2014/main" id="{A2947F52-FDB6-44AC-988A-0E7020B3B052}"/>
              </a:ext>
            </a:extLst>
          </p:cNvPr>
          <p:cNvPicPr>
            <a:picLocks noChangeAspect="1"/>
          </p:cNvPicPr>
          <p:nvPr/>
        </p:nvPicPr>
        <p:blipFill>
          <a:blip r:embed="rId4"/>
          <a:stretch>
            <a:fillRect/>
          </a:stretch>
        </p:blipFill>
        <p:spPr>
          <a:xfrm>
            <a:off x="1137357" y="4522827"/>
            <a:ext cx="2964743" cy="1718519"/>
          </a:xfrm>
          <a:prstGeom prst="rect">
            <a:avLst/>
          </a:prstGeom>
        </p:spPr>
      </p:pic>
      <p:pic>
        <p:nvPicPr>
          <p:cNvPr id="14" name="Picture 13">
            <a:extLst>
              <a:ext uri="{FF2B5EF4-FFF2-40B4-BE49-F238E27FC236}">
                <a16:creationId xmlns:a16="http://schemas.microsoft.com/office/drawing/2014/main" id="{F1887820-B3BD-43DA-A913-E87DEE73131A}"/>
              </a:ext>
            </a:extLst>
          </p:cNvPr>
          <p:cNvPicPr>
            <a:picLocks noChangeAspect="1"/>
          </p:cNvPicPr>
          <p:nvPr/>
        </p:nvPicPr>
        <p:blipFill>
          <a:blip r:embed="rId5"/>
          <a:stretch>
            <a:fillRect/>
          </a:stretch>
        </p:blipFill>
        <p:spPr>
          <a:xfrm>
            <a:off x="4062282" y="4522827"/>
            <a:ext cx="2225738" cy="1718519"/>
          </a:xfrm>
          <a:prstGeom prst="rect">
            <a:avLst/>
          </a:prstGeom>
        </p:spPr>
      </p:pic>
      <p:pic>
        <p:nvPicPr>
          <p:cNvPr id="1028" name="Picture 4" descr="Black-Owned Restaurants">
            <a:extLst>
              <a:ext uri="{FF2B5EF4-FFF2-40B4-BE49-F238E27FC236}">
                <a16:creationId xmlns:a16="http://schemas.microsoft.com/office/drawing/2014/main" id="{03495502-AC18-4490-ADDE-0AAB366BA8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020" y="4522826"/>
            <a:ext cx="1718519" cy="1718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818A046-29C5-463E-8037-1097017233DE}"/>
              </a:ext>
            </a:extLst>
          </p:cNvPr>
          <p:cNvPicPr>
            <a:picLocks noChangeAspect="1"/>
          </p:cNvPicPr>
          <p:nvPr/>
        </p:nvPicPr>
        <p:blipFill rotWithShape="1">
          <a:blip r:embed="rId7"/>
          <a:srcRect t="19454" b="65601"/>
          <a:stretch/>
        </p:blipFill>
        <p:spPr>
          <a:xfrm>
            <a:off x="9810864" y="1130043"/>
            <a:ext cx="1913616" cy="240031"/>
          </a:xfrm>
          <a:prstGeom prst="rect">
            <a:avLst/>
          </a:prstGeom>
          <a:ln>
            <a:solidFill>
              <a:schemeClr val="bg1">
                <a:lumMod val="50000"/>
              </a:schemeClr>
            </a:solidFill>
          </a:ln>
        </p:spPr>
      </p:pic>
    </p:spTree>
    <p:extLst>
      <p:ext uri="{BB962C8B-B14F-4D97-AF65-F5344CB8AC3E}">
        <p14:creationId xmlns:p14="http://schemas.microsoft.com/office/powerpoint/2010/main" val="197802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1AB50C-C090-4D44-866C-44854E7E598F}"/>
              </a:ext>
            </a:extLst>
          </p:cNvPr>
          <p:cNvSpPr>
            <a:spLocks noGrp="1"/>
          </p:cNvSpPr>
          <p:nvPr>
            <p:ph type="sldNum" sz="quarter" idx="12"/>
          </p:nvPr>
        </p:nvSpPr>
        <p:spPr/>
        <p:txBody>
          <a:bodyPr/>
          <a:lstStyle/>
          <a:p>
            <a:fld id="{754C9D2A-40D6-45DA-971F-A5FB82B7EA88}" type="slidenum">
              <a:rPr lang="en-US" smtClean="0"/>
              <a:t>14</a:t>
            </a:fld>
            <a:endParaRPr lang="en-US" dirty="0"/>
          </a:p>
        </p:txBody>
      </p:sp>
      <p:sp>
        <p:nvSpPr>
          <p:cNvPr id="7" name="Title 6">
            <a:extLst>
              <a:ext uri="{FF2B5EF4-FFF2-40B4-BE49-F238E27FC236}">
                <a16:creationId xmlns:a16="http://schemas.microsoft.com/office/drawing/2014/main" id="{8B686461-E7A1-41EA-A2ED-0F2E1955826B}"/>
              </a:ext>
            </a:extLst>
          </p:cNvPr>
          <p:cNvSpPr>
            <a:spLocks noGrp="1"/>
          </p:cNvSpPr>
          <p:nvPr>
            <p:ph type="title"/>
          </p:nvPr>
        </p:nvSpPr>
        <p:spPr>
          <a:xfrm>
            <a:off x="1097281" y="286603"/>
            <a:ext cx="6035040" cy="1450757"/>
          </a:xfrm>
        </p:spPr>
        <p:txBody>
          <a:bodyPr>
            <a:normAutofit/>
          </a:bodyPr>
          <a:lstStyle/>
          <a:p>
            <a:r>
              <a:rPr lang="en-US" dirty="0"/>
              <a:t>Why does the plan cut off my neighborhood?</a:t>
            </a:r>
          </a:p>
        </p:txBody>
      </p:sp>
      <p:sp>
        <p:nvSpPr>
          <p:cNvPr id="8" name="Content Placeholder 3">
            <a:extLst>
              <a:ext uri="{FF2B5EF4-FFF2-40B4-BE49-F238E27FC236}">
                <a16:creationId xmlns:a16="http://schemas.microsoft.com/office/drawing/2014/main" id="{53A8F90B-4B12-49B1-9F90-F00DF8310801}"/>
              </a:ext>
            </a:extLst>
          </p:cNvPr>
          <p:cNvSpPr txBox="1">
            <a:spLocks/>
          </p:cNvSpPr>
          <p:nvPr/>
        </p:nvSpPr>
        <p:spPr>
          <a:xfrm>
            <a:off x="1097280" y="1523567"/>
            <a:ext cx="4572000" cy="4419131"/>
          </a:xfrm>
          <a:prstGeom prst="rect">
            <a:avLst/>
          </a:prstGeom>
          <a:ln w="25400">
            <a:noFill/>
          </a:ln>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0"/>
              </a:spcBef>
              <a:buNone/>
            </a:pPr>
            <a:br>
              <a:rPr lang="en-US" i="1" dirty="0">
                <a:solidFill>
                  <a:schemeClr val="accent2"/>
                </a:solidFill>
              </a:rPr>
            </a:br>
            <a:r>
              <a:rPr lang="en-US" i="1" u="sng" dirty="0">
                <a:solidFill>
                  <a:schemeClr val="accent2"/>
                </a:solidFill>
              </a:rPr>
              <a:t>Response:</a:t>
            </a:r>
          </a:p>
          <a:p>
            <a:pPr marL="228600" lvl="0" indent="-228600" defTabSz="227013">
              <a:lnSpc>
                <a:spcPct val="85000"/>
              </a:lnSpc>
              <a:spcBef>
                <a:spcPct val="0"/>
              </a:spcBef>
              <a:buClrTx/>
              <a:buNone/>
              <a:defRPr/>
            </a:pPr>
            <a:r>
              <a:rPr lang="en-US" spc="-50" dirty="0">
                <a:solidFill>
                  <a:srgbClr val="335B74"/>
                </a:solidFill>
                <a:latin typeface="Calibri Light" panose="020F0302020204030204"/>
                <a:cs typeface="Calibri" panose="020F0502020204030204" pitchFamily="34" charset="0"/>
              </a:rPr>
              <a:t>◦   </a:t>
            </a:r>
            <a:r>
              <a:rPr lang="en-US" i="1" dirty="0">
                <a:solidFill>
                  <a:schemeClr val="accent2"/>
                </a:solidFill>
              </a:rPr>
              <a:t>Plan boundaries are designed to address the buffer between the neighborhoods and adjacent development, not the entire neighborhood itself.</a:t>
            </a:r>
          </a:p>
          <a:p>
            <a:pPr marL="0" lvl="0" indent="0" defTabSz="227013">
              <a:lnSpc>
                <a:spcPct val="85000"/>
              </a:lnSpc>
              <a:spcBef>
                <a:spcPct val="0"/>
              </a:spcBef>
              <a:buClrTx/>
              <a:buNone/>
              <a:defRPr/>
            </a:pPr>
            <a:endParaRPr lang="en-US" i="1" dirty="0">
              <a:solidFill>
                <a:schemeClr val="accent2"/>
              </a:solidFill>
            </a:endParaRPr>
          </a:p>
          <a:p>
            <a:pPr marL="228600" lvl="0" indent="-228600" defTabSz="227013">
              <a:lnSpc>
                <a:spcPct val="85000"/>
              </a:lnSpc>
              <a:spcBef>
                <a:spcPct val="0"/>
              </a:spcBef>
              <a:buClrTx/>
              <a:buNone/>
              <a:defRPr/>
            </a:pPr>
            <a:r>
              <a:rPr lang="en-US" spc="-50" dirty="0">
                <a:solidFill>
                  <a:srgbClr val="335B74"/>
                </a:solidFill>
                <a:latin typeface="Calibri Light" panose="020F0302020204030204"/>
                <a:cs typeface="Calibri" panose="020F0502020204030204" pitchFamily="34" charset="0"/>
              </a:rPr>
              <a:t>◦   </a:t>
            </a:r>
            <a:r>
              <a:rPr lang="en-US" i="1" dirty="0">
                <a:solidFill>
                  <a:schemeClr val="accent2"/>
                </a:solidFill>
              </a:rPr>
              <a:t>Neighborhoods extend – intact – beyond the Land Use Plan boundary.</a:t>
            </a:r>
          </a:p>
          <a:p>
            <a:pPr marL="0" lvl="0" indent="0" defTabSz="227013">
              <a:lnSpc>
                <a:spcPct val="85000"/>
              </a:lnSpc>
              <a:spcBef>
                <a:spcPct val="0"/>
              </a:spcBef>
              <a:buClrTx/>
              <a:buNone/>
              <a:defRPr/>
            </a:pPr>
            <a:endParaRPr lang="en-US" i="1" dirty="0">
              <a:solidFill>
                <a:schemeClr val="accent2"/>
              </a:solidFill>
            </a:endParaRPr>
          </a:p>
        </p:txBody>
      </p:sp>
      <p:pic>
        <p:nvPicPr>
          <p:cNvPr id="4" name="Picture 3">
            <a:extLst>
              <a:ext uri="{FF2B5EF4-FFF2-40B4-BE49-F238E27FC236}">
                <a16:creationId xmlns:a16="http://schemas.microsoft.com/office/drawing/2014/main" id="{AA886540-19DF-47C2-83C6-078E431C97B7}"/>
              </a:ext>
            </a:extLst>
          </p:cNvPr>
          <p:cNvPicPr>
            <a:picLocks noChangeAspect="1"/>
          </p:cNvPicPr>
          <p:nvPr/>
        </p:nvPicPr>
        <p:blipFill rotWithShape="1">
          <a:blip r:embed="rId3"/>
          <a:srcRect l="9374" t="1000"/>
          <a:stretch/>
        </p:blipFill>
        <p:spPr>
          <a:xfrm>
            <a:off x="6697980" y="160032"/>
            <a:ext cx="5314950" cy="6560808"/>
          </a:xfrm>
          <a:prstGeom prst="rect">
            <a:avLst/>
          </a:prstGeom>
          <a:ln>
            <a:solidFill>
              <a:schemeClr val="bg1">
                <a:lumMod val="50000"/>
              </a:schemeClr>
            </a:solidFill>
          </a:ln>
        </p:spPr>
      </p:pic>
    </p:spTree>
    <p:extLst>
      <p:ext uri="{BB962C8B-B14F-4D97-AF65-F5344CB8AC3E}">
        <p14:creationId xmlns:p14="http://schemas.microsoft.com/office/powerpoint/2010/main" val="81746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900874DC-2D2B-4222-92E8-9BA1F52DAE25}"/>
              </a:ext>
            </a:extLst>
          </p:cNvPr>
          <p:cNvSpPr txBox="1">
            <a:spLocks/>
          </p:cNvSpPr>
          <p:nvPr/>
        </p:nvSpPr>
        <p:spPr>
          <a:xfrm>
            <a:off x="667457" y="2337726"/>
            <a:ext cx="3396546" cy="255828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sz="1800" b="0" i="0" u="none" strike="noStrike" kern="1200" cap="all" spc="200" normalizeH="0" baseline="0" noProof="0" dirty="0">
              <a:ln>
                <a:noFill/>
              </a:ln>
              <a:solidFill>
                <a:prstClr val="white"/>
              </a:solidFill>
              <a:effectLst/>
              <a:uLnTx/>
              <a:uFillTx/>
              <a:latin typeface="Calibri Light" panose="020F0302020204030204"/>
              <a:ea typeface="+mn-ea"/>
              <a:cs typeface="+mn-cs"/>
            </a:endParaRPr>
          </a:p>
        </p:txBody>
      </p:sp>
      <p:sp>
        <p:nvSpPr>
          <p:cNvPr id="3" name="Slide Number Placeholder 2">
            <a:extLst>
              <a:ext uri="{FF2B5EF4-FFF2-40B4-BE49-F238E27FC236}">
                <a16:creationId xmlns:a16="http://schemas.microsoft.com/office/drawing/2014/main" id="{DF1AB50C-C090-4D44-866C-44854E7E598F}"/>
              </a:ext>
            </a:extLst>
          </p:cNvPr>
          <p:cNvSpPr>
            <a:spLocks noGrp="1"/>
          </p:cNvSpPr>
          <p:nvPr>
            <p:ph type="sldNum" sz="quarter" idx="12"/>
          </p:nvPr>
        </p:nvSpPr>
        <p:spPr/>
        <p:txBody>
          <a:bodyPr/>
          <a:lstStyle/>
          <a:p>
            <a:fld id="{754C9D2A-40D6-45DA-971F-A5FB82B7EA88}" type="slidenum">
              <a:rPr lang="en-US" smtClean="0"/>
              <a:t>15</a:t>
            </a:fld>
            <a:endParaRPr lang="en-US" dirty="0"/>
          </a:p>
        </p:txBody>
      </p:sp>
      <p:sp>
        <p:nvSpPr>
          <p:cNvPr id="7" name="Title 6">
            <a:extLst>
              <a:ext uri="{FF2B5EF4-FFF2-40B4-BE49-F238E27FC236}">
                <a16:creationId xmlns:a16="http://schemas.microsoft.com/office/drawing/2014/main" id="{8B686461-E7A1-41EA-A2ED-0F2E1955826B}"/>
              </a:ext>
            </a:extLst>
          </p:cNvPr>
          <p:cNvSpPr>
            <a:spLocks noGrp="1"/>
          </p:cNvSpPr>
          <p:nvPr>
            <p:ph type="title"/>
          </p:nvPr>
        </p:nvSpPr>
        <p:spPr>
          <a:xfrm>
            <a:off x="1097280" y="286603"/>
            <a:ext cx="8491220" cy="1450757"/>
          </a:xfrm>
        </p:spPr>
        <p:txBody>
          <a:bodyPr>
            <a:normAutofit fontScale="90000"/>
          </a:bodyPr>
          <a:lstStyle/>
          <a:p>
            <a:r>
              <a:rPr lang="en-US" dirty="0"/>
              <a:t>How can residents have a voice in what happens in their neighborhood?</a:t>
            </a:r>
          </a:p>
        </p:txBody>
      </p:sp>
      <p:graphicFrame>
        <p:nvGraphicFramePr>
          <p:cNvPr id="22" name="Diagram 21">
            <a:extLst>
              <a:ext uri="{FF2B5EF4-FFF2-40B4-BE49-F238E27FC236}">
                <a16:creationId xmlns:a16="http://schemas.microsoft.com/office/drawing/2014/main" id="{B56FFE2B-A745-4732-87C1-206449266C52}"/>
              </a:ext>
            </a:extLst>
          </p:cNvPr>
          <p:cNvGraphicFramePr/>
          <p:nvPr>
            <p:extLst>
              <p:ext uri="{D42A27DB-BD31-4B8C-83A1-F6EECF244321}">
                <p14:modId xmlns:p14="http://schemas.microsoft.com/office/powerpoint/2010/main" val="3836750777"/>
              </p:ext>
            </p:extLst>
          </p:nvPr>
        </p:nvGraphicFramePr>
        <p:xfrm>
          <a:off x="402319" y="2441353"/>
          <a:ext cx="11278018" cy="2150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Subtitle 2">
            <a:extLst>
              <a:ext uri="{FF2B5EF4-FFF2-40B4-BE49-F238E27FC236}">
                <a16:creationId xmlns:a16="http://schemas.microsoft.com/office/drawing/2014/main" id="{C4F00027-91BA-4744-BA8B-DEE774EEF579}"/>
              </a:ext>
            </a:extLst>
          </p:cNvPr>
          <p:cNvSpPr txBox="1">
            <a:spLocks/>
          </p:cNvSpPr>
          <p:nvPr/>
        </p:nvSpPr>
        <p:spPr>
          <a:xfrm>
            <a:off x="2790662" y="4095561"/>
            <a:ext cx="2289959" cy="2235843"/>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10000"/>
              </a:lnSpc>
              <a:spcBef>
                <a:spcPts val="1200"/>
              </a:spcBef>
              <a:spcAft>
                <a:spcPts val="200"/>
              </a:spcAft>
              <a:buClr>
                <a:srgbClr val="1CADE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Open Sans" panose="020B0606030504020204" pitchFamily="34" charset="0"/>
                <a:ea typeface="+mn-ea"/>
                <a:cs typeface="+mn-cs"/>
              </a:rPr>
              <a:t>Staff analyzes the proposal’s conformance with the comprehensive plan (including any amendments such as the </a:t>
            </a:r>
            <a:r>
              <a:rPr kumimoji="0" lang="en-US" sz="1400" b="1" i="0" u="none" strike="noStrike" kern="1200" cap="none" spc="0" normalizeH="0" baseline="0" noProof="0" dirty="0">
                <a:ln>
                  <a:noFill/>
                </a:ln>
                <a:solidFill>
                  <a:srgbClr val="5D5D5D"/>
                </a:solidFill>
                <a:effectLst/>
                <a:uLnTx/>
                <a:uFillTx/>
                <a:latin typeface="Open Sans" panose="020B0606030504020204" pitchFamily="34" charset="0"/>
                <a:ea typeface="+mn-ea"/>
                <a:cs typeface="+mn-cs"/>
              </a:rPr>
              <a:t>Innovation District Land Use Plan</a:t>
            </a:r>
            <a:r>
              <a:rPr kumimoji="0" lang="en-US" sz="1400" b="0" i="0" u="none" strike="noStrike" kern="1200" cap="none" spc="0" normalizeH="0" baseline="0" noProof="0" dirty="0">
                <a:ln>
                  <a:noFill/>
                </a:ln>
                <a:solidFill>
                  <a:srgbClr val="5D5D5D"/>
                </a:solidFill>
                <a:effectLst/>
                <a:uLnTx/>
                <a:uFillTx/>
                <a:latin typeface="Open Sans" panose="020B0606030504020204" pitchFamily="34" charset="0"/>
                <a:ea typeface="+mn-ea"/>
                <a:cs typeface="+mn-cs"/>
              </a:rPr>
              <a:t>) and provides a recommendation to Planning Commission</a:t>
            </a:r>
          </a:p>
        </p:txBody>
      </p:sp>
      <p:sp>
        <p:nvSpPr>
          <p:cNvPr id="24" name="Subtitle 2">
            <a:extLst>
              <a:ext uri="{FF2B5EF4-FFF2-40B4-BE49-F238E27FC236}">
                <a16:creationId xmlns:a16="http://schemas.microsoft.com/office/drawing/2014/main" id="{B4C2C24F-D90F-4EFC-9299-ED47602E7524}"/>
              </a:ext>
            </a:extLst>
          </p:cNvPr>
          <p:cNvSpPr txBox="1">
            <a:spLocks/>
          </p:cNvSpPr>
          <p:nvPr/>
        </p:nvSpPr>
        <p:spPr>
          <a:xfrm>
            <a:off x="5190579" y="4107136"/>
            <a:ext cx="2121211" cy="2235843"/>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kumimoji="0" lang="en-US" sz="1400" b="1" i="0" u="none" strike="noStrike" kern="1200" cap="none" spc="0" normalizeH="0" baseline="0" noProof="0" dirty="0">
                <a:ln>
                  <a:noFill/>
                </a:ln>
                <a:solidFill>
                  <a:srgbClr val="5D5D5D"/>
                </a:solidFill>
                <a:effectLst/>
                <a:uLnTx/>
                <a:uFillTx/>
                <a:latin typeface="Open Sans" panose="020B0606030504020204" pitchFamily="34" charset="0"/>
                <a:ea typeface="+mn-ea"/>
                <a:cs typeface="+mn-cs"/>
              </a:rPr>
              <a:t>Holds public hearing(s</a:t>
            </a:r>
            <a:r>
              <a:rPr kumimoji="0" lang="en-US" sz="1400" b="0" i="0" u="none" strike="noStrike" kern="1200" cap="none" spc="0" normalizeH="0" baseline="0" noProof="0" dirty="0">
                <a:ln>
                  <a:noFill/>
                </a:ln>
                <a:solidFill>
                  <a:srgbClr val="5D5D5D"/>
                </a:solidFill>
                <a:effectLst/>
                <a:uLnTx/>
                <a:uFillTx/>
                <a:latin typeface="Open Sans" panose="020B0606030504020204" pitchFamily="34" charset="0"/>
                <a:ea typeface="+mn-ea"/>
                <a:cs typeface="+mn-cs"/>
              </a:rPr>
              <a:t>) and makes a recommendation to   City Council</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kumimoji="0" lang="en-US" sz="1400" b="1" i="0" u="none" strike="noStrike" kern="1200" cap="none" spc="0" normalizeH="0" baseline="0" noProof="0" dirty="0">
                <a:ln>
                  <a:noFill/>
                </a:ln>
                <a:solidFill>
                  <a:srgbClr val="5D5D5D"/>
                </a:solidFill>
                <a:effectLst/>
                <a:uLnTx/>
                <a:uFillTx/>
                <a:latin typeface="Open Sans" panose="020B0606030504020204" pitchFamily="34" charset="0"/>
                <a:ea typeface="+mn-ea"/>
                <a:cs typeface="+mn-cs"/>
              </a:rPr>
              <a:t>Notices </a:t>
            </a:r>
            <a:r>
              <a:rPr kumimoji="0" lang="en-US" sz="1400" b="0" i="0" u="none" strike="noStrike" kern="1200" cap="none" spc="0" normalizeH="0" baseline="0" noProof="0" dirty="0">
                <a:ln>
                  <a:noFill/>
                </a:ln>
                <a:solidFill>
                  <a:srgbClr val="5D5D5D"/>
                </a:solidFill>
                <a:effectLst/>
                <a:uLnTx/>
                <a:uFillTx/>
                <a:latin typeface="Open Sans" panose="020B0606030504020204" pitchFamily="34" charset="0"/>
                <a:ea typeface="+mn-ea"/>
                <a:cs typeface="+mn-cs"/>
              </a:rPr>
              <a:t>mailed to adjacent and nearby property owners</a:t>
            </a:r>
          </a:p>
        </p:txBody>
      </p:sp>
      <p:sp>
        <p:nvSpPr>
          <p:cNvPr id="25" name="Subtitle 2">
            <a:extLst>
              <a:ext uri="{FF2B5EF4-FFF2-40B4-BE49-F238E27FC236}">
                <a16:creationId xmlns:a16="http://schemas.microsoft.com/office/drawing/2014/main" id="{D977CE85-550C-4E66-9E04-24A7B5EA1C87}"/>
              </a:ext>
            </a:extLst>
          </p:cNvPr>
          <p:cNvSpPr txBox="1">
            <a:spLocks/>
          </p:cNvSpPr>
          <p:nvPr/>
        </p:nvSpPr>
        <p:spPr>
          <a:xfrm>
            <a:off x="7592434" y="4120638"/>
            <a:ext cx="2121211" cy="2235843"/>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kumimoji="0" lang="en-US" sz="1400" b="1" i="0" u="none" strike="noStrike" kern="1200" cap="none" spc="0" normalizeH="0" baseline="0" noProof="0" dirty="0">
                <a:ln>
                  <a:noFill/>
                </a:ln>
                <a:solidFill>
                  <a:srgbClr val="5D5D5D"/>
                </a:solidFill>
                <a:effectLst/>
                <a:uLnTx/>
                <a:uFillTx/>
                <a:latin typeface="Open Sans" panose="020B0606030504020204" pitchFamily="34" charset="0"/>
                <a:ea typeface="+mn-ea"/>
                <a:cs typeface="+mn-cs"/>
              </a:rPr>
              <a:t>Holds public hearing(s) </a:t>
            </a:r>
            <a:r>
              <a:rPr kumimoji="0" lang="en-US" sz="1400" b="0" i="0" u="none" strike="noStrike" kern="1200" cap="none" spc="0" normalizeH="0" baseline="0" noProof="0" dirty="0">
                <a:ln>
                  <a:noFill/>
                </a:ln>
                <a:solidFill>
                  <a:srgbClr val="5D5D5D"/>
                </a:solidFill>
                <a:effectLst/>
                <a:uLnTx/>
                <a:uFillTx/>
                <a:latin typeface="Open Sans" panose="020B0606030504020204" pitchFamily="34" charset="0"/>
                <a:ea typeface="+mn-ea"/>
                <a:cs typeface="+mn-cs"/>
              </a:rPr>
              <a:t>and makes the final decision on rezoning applications</a:t>
            </a:r>
          </a:p>
        </p:txBody>
      </p:sp>
      <p:sp>
        <p:nvSpPr>
          <p:cNvPr id="37" name="Subtitle 29">
            <a:extLst>
              <a:ext uri="{FF2B5EF4-FFF2-40B4-BE49-F238E27FC236}">
                <a16:creationId xmlns:a16="http://schemas.microsoft.com/office/drawing/2014/main" id="{9E105FA2-0A6E-48B9-97D7-2FF0EC39F232}"/>
              </a:ext>
            </a:extLst>
          </p:cNvPr>
          <p:cNvSpPr txBox="1">
            <a:spLocks/>
          </p:cNvSpPr>
          <p:nvPr/>
        </p:nvSpPr>
        <p:spPr>
          <a:xfrm>
            <a:off x="332869" y="2559491"/>
            <a:ext cx="4078264" cy="5446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US" sz="2400" b="0" i="0" u="sng" strike="noStrike" kern="1200" cap="all" spc="200" normalizeH="0" baseline="0" noProof="0" dirty="0">
                <a:ln>
                  <a:noFill/>
                </a:ln>
                <a:solidFill>
                  <a:srgbClr val="DFE3E5">
                    <a:lumMod val="50000"/>
                  </a:srgbClr>
                </a:solidFill>
                <a:effectLst/>
                <a:uLnTx/>
                <a:uFillTx/>
                <a:latin typeface="Calibri Light" panose="020F0302020204030204"/>
                <a:ea typeface="+mn-ea"/>
                <a:cs typeface="+mn-cs"/>
              </a:rPr>
              <a:t>Rezoning applications</a:t>
            </a:r>
          </a:p>
        </p:txBody>
      </p:sp>
      <p:sp>
        <p:nvSpPr>
          <p:cNvPr id="14" name="Content Placeholder 3">
            <a:extLst>
              <a:ext uri="{FF2B5EF4-FFF2-40B4-BE49-F238E27FC236}">
                <a16:creationId xmlns:a16="http://schemas.microsoft.com/office/drawing/2014/main" id="{7C2376E9-CA04-41A3-B9E6-34446908F62A}"/>
              </a:ext>
            </a:extLst>
          </p:cNvPr>
          <p:cNvSpPr txBox="1">
            <a:spLocks/>
          </p:cNvSpPr>
          <p:nvPr/>
        </p:nvSpPr>
        <p:spPr>
          <a:xfrm>
            <a:off x="1097279" y="1485659"/>
            <a:ext cx="10115203" cy="1788586"/>
          </a:xfrm>
          <a:prstGeom prst="rect">
            <a:avLst/>
          </a:prstGeom>
          <a:ln w="25400">
            <a:noFill/>
          </a:ln>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0"/>
              </a:spcBef>
              <a:buNone/>
            </a:pPr>
            <a:br>
              <a:rPr lang="en-US" i="1" dirty="0">
                <a:solidFill>
                  <a:schemeClr val="accent2"/>
                </a:solidFill>
              </a:rPr>
            </a:br>
            <a:r>
              <a:rPr lang="en-US" i="1" u="sng" dirty="0">
                <a:solidFill>
                  <a:schemeClr val="accent2"/>
                </a:solidFill>
              </a:rPr>
              <a:t>Response:</a:t>
            </a:r>
          </a:p>
          <a:p>
            <a:pPr marL="0" lvl="0" indent="0" defTabSz="227013">
              <a:lnSpc>
                <a:spcPct val="85000"/>
              </a:lnSpc>
              <a:spcBef>
                <a:spcPct val="0"/>
              </a:spcBef>
              <a:buClrTx/>
              <a:buNone/>
              <a:defRPr/>
            </a:pPr>
            <a:r>
              <a:rPr lang="en-US" i="1" dirty="0">
                <a:solidFill>
                  <a:schemeClr val="accent2"/>
                </a:solidFill>
              </a:rPr>
              <a:t>Maintain existing process for public hearings and property owner notification</a:t>
            </a:r>
          </a:p>
        </p:txBody>
      </p:sp>
    </p:spTree>
    <p:extLst>
      <p:ext uri="{BB962C8B-B14F-4D97-AF65-F5344CB8AC3E}">
        <p14:creationId xmlns:p14="http://schemas.microsoft.com/office/powerpoint/2010/main" val="322550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9D7DE931-8213-41A0-A1B2-F539C2C4077E}"/>
              </a:ext>
            </a:extLst>
          </p:cNvPr>
          <p:cNvSpPr>
            <a:spLocks noGrp="1"/>
          </p:cNvSpPr>
          <p:nvPr>
            <p:ph type="subTitle" idx="1"/>
          </p:nvPr>
        </p:nvSpPr>
        <p:spPr>
          <a:xfrm>
            <a:off x="710218" y="1766035"/>
            <a:ext cx="2938022" cy="1796286"/>
          </a:xfrm>
        </p:spPr>
        <p:txBody>
          <a:bodyPr anchor="ctr">
            <a:normAutofit/>
          </a:bodyPr>
          <a:lstStyle/>
          <a:p>
            <a:r>
              <a:rPr lang="en-US" dirty="0">
                <a:solidFill>
                  <a:srgbClr val="FFFFFF"/>
                </a:solidFill>
              </a:rPr>
              <a:t>Land use plan:  key features</a:t>
            </a:r>
          </a:p>
        </p:txBody>
      </p:sp>
      <p:sp>
        <p:nvSpPr>
          <p:cNvPr id="12" name="Rectangle 11">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Subtitle 2">
            <a:extLst>
              <a:ext uri="{FF2B5EF4-FFF2-40B4-BE49-F238E27FC236}">
                <a16:creationId xmlns:a16="http://schemas.microsoft.com/office/drawing/2014/main" id="{900874DC-2D2B-4222-92E8-9BA1F52DAE25}"/>
              </a:ext>
            </a:extLst>
          </p:cNvPr>
          <p:cNvSpPr txBox="1">
            <a:spLocks/>
          </p:cNvSpPr>
          <p:nvPr/>
        </p:nvSpPr>
        <p:spPr>
          <a:xfrm>
            <a:off x="742222" y="3152593"/>
            <a:ext cx="3347178" cy="47518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1800" b="0" i="0" u="none" strike="noStrike" kern="1200" cap="none" spc="200" normalizeH="0" baseline="0" noProof="0" dirty="0">
                <a:ln>
                  <a:noFill/>
                </a:ln>
                <a:solidFill>
                  <a:prstClr val="white"/>
                </a:solidFill>
                <a:effectLst/>
                <a:uLnTx/>
                <a:uFillTx/>
                <a:latin typeface="Calibri Light" panose="020F0302020204030204"/>
                <a:ea typeface="+mn-ea"/>
                <a:cs typeface="+mn-cs"/>
              </a:rPr>
              <a:t>• Guidelines for building form and density</a:t>
            </a:r>
          </a:p>
        </p:txBody>
      </p:sp>
      <p:pic>
        <p:nvPicPr>
          <p:cNvPr id="4" name="Picture 3" descr="Diagram, engineering drawing&#10;&#10;Description automatically generated">
            <a:extLst>
              <a:ext uri="{FF2B5EF4-FFF2-40B4-BE49-F238E27FC236}">
                <a16:creationId xmlns:a16="http://schemas.microsoft.com/office/drawing/2014/main" id="{18EE624C-2C00-4D51-B262-A855B2C900F9}"/>
              </a:ext>
            </a:extLst>
          </p:cNvPr>
          <p:cNvPicPr>
            <a:picLocks noChangeAspect="1"/>
          </p:cNvPicPr>
          <p:nvPr/>
        </p:nvPicPr>
        <p:blipFill>
          <a:blip r:embed="rId3"/>
          <a:stretch>
            <a:fillRect/>
          </a:stretch>
        </p:blipFill>
        <p:spPr>
          <a:xfrm>
            <a:off x="4928876" y="1695735"/>
            <a:ext cx="6920011" cy="3575713"/>
          </a:xfrm>
          <a:prstGeom prst="rect">
            <a:avLst/>
          </a:prstGeom>
          <a:ln>
            <a:solidFill>
              <a:schemeClr val="bg1">
                <a:lumMod val="50000"/>
              </a:schemeClr>
            </a:solidFill>
          </a:ln>
        </p:spPr>
      </p:pic>
    </p:spTree>
    <p:extLst>
      <p:ext uri="{BB962C8B-B14F-4D97-AF65-F5344CB8AC3E}">
        <p14:creationId xmlns:p14="http://schemas.microsoft.com/office/powerpoint/2010/main" val="3530563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chart&#10;&#10;Description automatically generated">
            <a:extLst>
              <a:ext uri="{FF2B5EF4-FFF2-40B4-BE49-F238E27FC236}">
                <a16:creationId xmlns:a16="http://schemas.microsoft.com/office/drawing/2014/main" id="{8001F942-B6E2-41BB-9344-B4B40437022E}"/>
              </a:ext>
            </a:extLst>
          </p:cNvPr>
          <p:cNvPicPr>
            <a:picLocks noChangeAspect="1"/>
          </p:cNvPicPr>
          <p:nvPr/>
        </p:nvPicPr>
        <p:blipFill>
          <a:blip r:embed="rId3"/>
          <a:stretch>
            <a:fillRect/>
          </a:stretch>
        </p:blipFill>
        <p:spPr>
          <a:xfrm>
            <a:off x="4555282" y="558192"/>
            <a:ext cx="5243472" cy="5577839"/>
          </a:xfrm>
          <a:prstGeom prst="rect">
            <a:avLst/>
          </a:prstGeom>
          <a:ln>
            <a:solidFill>
              <a:schemeClr val="bg1">
                <a:lumMod val="50000"/>
              </a:schemeClr>
            </a:solidFill>
          </a:ln>
        </p:spPr>
      </p:pic>
      <p:pic>
        <p:nvPicPr>
          <p:cNvPr id="25" name="Picture 24">
            <a:extLst>
              <a:ext uri="{FF2B5EF4-FFF2-40B4-BE49-F238E27FC236}">
                <a16:creationId xmlns:a16="http://schemas.microsoft.com/office/drawing/2014/main" id="{F3205E6E-13EC-4A77-B31F-2D51EAA09D2A}"/>
              </a:ext>
            </a:extLst>
          </p:cNvPr>
          <p:cNvPicPr>
            <a:picLocks noChangeAspect="1"/>
          </p:cNvPicPr>
          <p:nvPr/>
        </p:nvPicPr>
        <p:blipFill rotWithShape="1">
          <a:blip r:embed="rId4"/>
          <a:srcRect r="22504"/>
          <a:stretch/>
        </p:blipFill>
        <p:spPr>
          <a:xfrm>
            <a:off x="9504792" y="694716"/>
            <a:ext cx="2450994" cy="2019582"/>
          </a:xfrm>
          <a:prstGeom prst="rect">
            <a:avLst/>
          </a:prstGeom>
          <a:ln>
            <a:solidFill>
              <a:schemeClr val="bg1">
                <a:lumMod val="50000"/>
              </a:schemeClr>
            </a:solidFill>
          </a:ln>
        </p:spPr>
      </p:pic>
      <p:pic>
        <p:nvPicPr>
          <p:cNvPr id="14" name="Picture 13">
            <a:extLst>
              <a:ext uri="{FF2B5EF4-FFF2-40B4-BE49-F238E27FC236}">
                <a16:creationId xmlns:a16="http://schemas.microsoft.com/office/drawing/2014/main" id="{0A5B7D4D-B961-4A8F-9A39-C7B7E2691A5F}"/>
              </a:ext>
            </a:extLst>
          </p:cNvPr>
          <p:cNvPicPr>
            <a:picLocks noChangeAspect="1"/>
          </p:cNvPicPr>
          <p:nvPr/>
        </p:nvPicPr>
        <p:blipFill rotWithShape="1">
          <a:blip r:embed="rId5"/>
          <a:srcRect t="49151" b="32446"/>
          <a:stretch/>
        </p:blipFill>
        <p:spPr>
          <a:xfrm>
            <a:off x="9539815" y="2305190"/>
            <a:ext cx="1913616" cy="295564"/>
          </a:xfrm>
          <a:prstGeom prst="rect">
            <a:avLst/>
          </a:prstGeom>
          <a:ln>
            <a:solidFill>
              <a:schemeClr val="bg1">
                <a:lumMod val="50000"/>
              </a:schemeClr>
            </a:solidFill>
          </a:ln>
        </p:spPr>
      </p:pic>
      <p:cxnSp>
        <p:nvCxnSpPr>
          <p:cNvPr id="6" name="Straight Connector 5">
            <a:extLst>
              <a:ext uri="{FF2B5EF4-FFF2-40B4-BE49-F238E27FC236}">
                <a16:creationId xmlns:a16="http://schemas.microsoft.com/office/drawing/2014/main" id="{15137D74-81C4-4540-99E4-3AAE3FF3E812}"/>
              </a:ext>
            </a:extLst>
          </p:cNvPr>
          <p:cNvCxnSpPr>
            <a:cxnSpLocks/>
          </p:cNvCxnSpPr>
          <p:nvPr/>
        </p:nvCxnSpPr>
        <p:spPr>
          <a:xfrm flipH="1">
            <a:off x="7929349" y="5020827"/>
            <a:ext cx="1540669" cy="0"/>
          </a:xfrm>
          <a:prstGeom prst="line">
            <a:avLst/>
          </a:prstGeom>
          <a:ln w="28575" cap="sq">
            <a:solidFill>
              <a:schemeClr val="tx2"/>
            </a:solidFill>
            <a:prstDash val="dash"/>
            <a:tailEnd type="ova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7A63A79-1E5A-40FD-9AB0-A29C263AE715}"/>
              </a:ext>
            </a:extLst>
          </p:cNvPr>
          <p:cNvPicPr>
            <a:picLocks noChangeAspect="1"/>
          </p:cNvPicPr>
          <p:nvPr/>
        </p:nvPicPr>
        <p:blipFill rotWithShape="1">
          <a:blip r:embed="rId6"/>
          <a:srcRect l="1035" b="7170"/>
          <a:stretch/>
        </p:blipFill>
        <p:spPr>
          <a:xfrm>
            <a:off x="9504792" y="3117028"/>
            <a:ext cx="2428417" cy="2453117"/>
          </a:xfrm>
          <a:prstGeom prst="rect">
            <a:avLst/>
          </a:prstGeom>
          <a:ln>
            <a:solidFill>
              <a:schemeClr val="bg1">
                <a:lumMod val="50000"/>
              </a:schemeClr>
            </a:solidFill>
          </a:ln>
        </p:spPr>
      </p:pic>
      <p:cxnSp>
        <p:nvCxnSpPr>
          <p:cNvPr id="18" name="Straight Connector 17">
            <a:extLst>
              <a:ext uri="{FF2B5EF4-FFF2-40B4-BE49-F238E27FC236}">
                <a16:creationId xmlns:a16="http://schemas.microsoft.com/office/drawing/2014/main" id="{8ADDB2C9-0073-4F47-BA05-4791651196BA}"/>
              </a:ext>
            </a:extLst>
          </p:cNvPr>
          <p:cNvCxnSpPr>
            <a:cxnSpLocks/>
          </p:cNvCxnSpPr>
          <p:nvPr/>
        </p:nvCxnSpPr>
        <p:spPr>
          <a:xfrm flipH="1">
            <a:off x="7964123" y="1663563"/>
            <a:ext cx="1540669" cy="0"/>
          </a:xfrm>
          <a:prstGeom prst="line">
            <a:avLst/>
          </a:prstGeom>
          <a:ln w="28575" cap="sq">
            <a:solidFill>
              <a:schemeClr val="tx2"/>
            </a:solidFill>
            <a:prstDash val="dash"/>
            <a:tailEnd type="ova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C6C46D2-4590-432D-AF7E-6696C2B93589}"/>
              </a:ext>
            </a:extLst>
          </p:cNvPr>
          <p:cNvPicPr>
            <a:picLocks noChangeAspect="1"/>
          </p:cNvPicPr>
          <p:nvPr/>
        </p:nvPicPr>
        <p:blipFill rotWithShape="1">
          <a:blip r:embed="rId5"/>
          <a:srcRect t="32103" b="46546"/>
          <a:stretch/>
        </p:blipFill>
        <p:spPr>
          <a:xfrm>
            <a:off x="9590444" y="3212069"/>
            <a:ext cx="1913616" cy="342900"/>
          </a:xfrm>
          <a:prstGeom prst="rect">
            <a:avLst/>
          </a:prstGeom>
          <a:ln>
            <a:solidFill>
              <a:schemeClr val="bg1">
                <a:lumMod val="50000"/>
              </a:schemeClr>
            </a:solidFill>
          </a:ln>
        </p:spPr>
      </p:pic>
      <p:pic>
        <p:nvPicPr>
          <p:cNvPr id="23" name="Picture 22">
            <a:extLst>
              <a:ext uri="{FF2B5EF4-FFF2-40B4-BE49-F238E27FC236}">
                <a16:creationId xmlns:a16="http://schemas.microsoft.com/office/drawing/2014/main" id="{74C3639B-F8AA-4EAE-A4F6-0B3064110B89}"/>
              </a:ext>
            </a:extLst>
          </p:cNvPr>
          <p:cNvPicPr>
            <a:picLocks noChangeAspect="1"/>
          </p:cNvPicPr>
          <p:nvPr/>
        </p:nvPicPr>
        <p:blipFill rotWithShape="1">
          <a:blip r:embed="rId7"/>
          <a:srcRect l="6861" t="10882" r="3099" b="6372"/>
          <a:stretch/>
        </p:blipFill>
        <p:spPr>
          <a:xfrm>
            <a:off x="2900604" y="3960435"/>
            <a:ext cx="2277463" cy="2740796"/>
          </a:xfrm>
          <a:prstGeom prst="rect">
            <a:avLst/>
          </a:prstGeom>
          <a:ln>
            <a:solidFill>
              <a:schemeClr val="bg1">
                <a:lumMod val="50000"/>
              </a:schemeClr>
            </a:solidFill>
          </a:ln>
        </p:spPr>
      </p:pic>
      <p:pic>
        <p:nvPicPr>
          <p:cNvPr id="26" name="Picture 25">
            <a:extLst>
              <a:ext uri="{FF2B5EF4-FFF2-40B4-BE49-F238E27FC236}">
                <a16:creationId xmlns:a16="http://schemas.microsoft.com/office/drawing/2014/main" id="{0073CE27-777A-428C-AA89-85A0C66533C2}"/>
              </a:ext>
            </a:extLst>
          </p:cNvPr>
          <p:cNvPicPr>
            <a:picLocks noChangeAspect="1"/>
          </p:cNvPicPr>
          <p:nvPr/>
        </p:nvPicPr>
        <p:blipFill rotWithShape="1">
          <a:blip r:embed="rId5"/>
          <a:srcRect t="19454" b="65601"/>
          <a:stretch/>
        </p:blipFill>
        <p:spPr>
          <a:xfrm>
            <a:off x="2981028" y="6392382"/>
            <a:ext cx="1913616" cy="240031"/>
          </a:xfrm>
          <a:prstGeom prst="rect">
            <a:avLst/>
          </a:prstGeom>
          <a:ln>
            <a:solidFill>
              <a:schemeClr val="bg1">
                <a:lumMod val="50000"/>
              </a:schemeClr>
            </a:solidFill>
          </a:ln>
        </p:spPr>
      </p:pic>
      <p:pic>
        <p:nvPicPr>
          <p:cNvPr id="28" name="Picture 27">
            <a:extLst>
              <a:ext uri="{FF2B5EF4-FFF2-40B4-BE49-F238E27FC236}">
                <a16:creationId xmlns:a16="http://schemas.microsoft.com/office/drawing/2014/main" id="{E9184FB4-965B-4901-AEB7-1D7E57533014}"/>
              </a:ext>
            </a:extLst>
          </p:cNvPr>
          <p:cNvPicPr>
            <a:picLocks noChangeAspect="1"/>
          </p:cNvPicPr>
          <p:nvPr/>
        </p:nvPicPr>
        <p:blipFill>
          <a:blip r:embed="rId8"/>
          <a:stretch>
            <a:fillRect/>
          </a:stretch>
        </p:blipFill>
        <p:spPr>
          <a:xfrm>
            <a:off x="233382" y="2211726"/>
            <a:ext cx="2453826" cy="3249403"/>
          </a:xfrm>
          <a:prstGeom prst="rect">
            <a:avLst/>
          </a:prstGeom>
          <a:ln>
            <a:solidFill>
              <a:schemeClr val="bg1">
                <a:lumMod val="50000"/>
              </a:schemeClr>
            </a:solidFill>
          </a:ln>
        </p:spPr>
      </p:pic>
      <p:pic>
        <p:nvPicPr>
          <p:cNvPr id="29" name="Picture 28">
            <a:extLst>
              <a:ext uri="{FF2B5EF4-FFF2-40B4-BE49-F238E27FC236}">
                <a16:creationId xmlns:a16="http://schemas.microsoft.com/office/drawing/2014/main" id="{A1932E60-9007-4593-AAA4-F5E868FF4B4D}"/>
              </a:ext>
            </a:extLst>
          </p:cNvPr>
          <p:cNvPicPr>
            <a:picLocks noChangeAspect="1"/>
          </p:cNvPicPr>
          <p:nvPr/>
        </p:nvPicPr>
        <p:blipFill rotWithShape="1">
          <a:blip r:embed="rId5"/>
          <a:srcRect t="5205" b="80562"/>
          <a:stretch/>
        </p:blipFill>
        <p:spPr>
          <a:xfrm>
            <a:off x="288999" y="5167967"/>
            <a:ext cx="1913616" cy="228597"/>
          </a:xfrm>
          <a:prstGeom prst="rect">
            <a:avLst/>
          </a:prstGeom>
          <a:ln>
            <a:solidFill>
              <a:schemeClr val="bg1">
                <a:lumMod val="50000"/>
              </a:schemeClr>
            </a:solidFill>
          </a:ln>
        </p:spPr>
      </p:pic>
      <p:cxnSp>
        <p:nvCxnSpPr>
          <p:cNvPr id="31" name="Straight Connector 30">
            <a:extLst>
              <a:ext uri="{FF2B5EF4-FFF2-40B4-BE49-F238E27FC236}">
                <a16:creationId xmlns:a16="http://schemas.microsoft.com/office/drawing/2014/main" id="{5E7B51F7-402E-4D2A-9DEB-860599A90566}"/>
              </a:ext>
            </a:extLst>
          </p:cNvPr>
          <p:cNvCxnSpPr>
            <a:cxnSpLocks/>
            <a:stCxn id="23" idx="3"/>
          </p:cNvCxnSpPr>
          <p:nvPr/>
        </p:nvCxnSpPr>
        <p:spPr>
          <a:xfrm>
            <a:off x="5178067" y="5330833"/>
            <a:ext cx="2322586" cy="40944"/>
          </a:xfrm>
          <a:prstGeom prst="line">
            <a:avLst/>
          </a:prstGeom>
          <a:ln w="28575" cap="sq">
            <a:solidFill>
              <a:schemeClr val="tx2"/>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C76B2BC-4811-4033-BB16-02506409A748}"/>
              </a:ext>
            </a:extLst>
          </p:cNvPr>
          <p:cNvCxnSpPr>
            <a:cxnSpLocks/>
            <a:stCxn id="28" idx="3"/>
          </p:cNvCxnSpPr>
          <p:nvPr/>
        </p:nvCxnSpPr>
        <p:spPr>
          <a:xfrm>
            <a:off x="2687208" y="3836428"/>
            <a:ext cx="4086125" cy="9664"/>
          </a:xfrm>
          <a:prstGeom prst="line">
            <a:avLst/>
          </a:prstGeom>
          <a:ln w="28575" cap="sq">
            <a:solidFill>
              <a:schemeClr val="tx2"/>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0CEC977-1B95-42CC-A761-B265F9AFEAFE}"/>
              </a:ext>
            </a:extLst>
          </p:cNvPr>
          <p:cNvCxnSpPr>
            <a:cxnSpLocks/>
          </p:cNvCxnSpPr>
          <p:nvPr/>
        </p:nvCxnSpPr>
        <p:spPr>
          <a:xfrm>
            <a:off x="5178068" y="2260530"/>
            <a:ext cx="2134456" cy="0"/>
          </a:xfrm>
          <a:prstGeom prst="line">
            <a:avLst/>
          </a:prstGeom>
          <a:ln w="28575" cap="sq">
            <a:solidFill>
              <a:schemeClr val="tx2"/>
            </a:solidFill>
            <a:prstDash val="dash"/>
            <a:tailEnd type="ova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12FD4CE3-449C-4E50-A2C3-440CC115C4AF}"/>
              </a:ext>
            </a:extLst>
          </p:cNvPr>
          <p:cNvPicPr>
            <a:picLocks noChangeAspect="1"/>
          </p:cNvPicPr>
          <p:nvPr/>
        </p:nvPicPr>
        <p:blipFill>
          <a:blip r:embed="rId9"/>
          <a:stretch>
            <a:fillRect/>
          </a:stretch>
        </p:blipFill>
        <p:spPr>
          <a:xfrm>
            <a:off x="2902024" y="268677"/>
            <a:ext cx="2276044" cy="2453117"/>
          </a:xfrm>
          <a:prstGeom prst="rect">
            <a:avLst/>
          </a:prstGeom>
          <a:ln>
            <a:solidFill>
              <a:schemeClr val="bg1">
                <a:lumMod val="50000"/>
              </a:schemeClr>
            </a:solidFill>
          </a:ln>
        </p:spPr>
      </p:pic>
      <p:pic>
        <p:nvPicPr>
          <p:cNvPr id="15" name="Picture 14">
            <a:extLst>
              <a:ext uri="{FF2B5EF4-FFF2-40B4-BE49-F238E27FC236}">
                <a16:creationId xmlns:a16="http://schemas.microsoft.com/office/drawing/2014/main" id="{1096B4E5-FF2B-4634-A502-6F6AACF8389C}"/>
              </a:ext>
            </a:extLst>
          </p:cNvPr>
          <p:cNvPicPr>
            <a:picLocks noChangeAspect="1"/>
          </p:cNvPicPr>
          <p:nvPr/>
        </p:nvPicPr>
        <p:blipFill rotWithShape="1">
          <a:blip r:embed="rId5"/>
          <a:srcRect t="64162" b="19459"/>
          <a:stretch/>
        </p:blipFill>
        <p:spPr>
          <a:xfrm>
            <a:off x="2978802" y="2379946"/>
            <a:ext cx="1913616" cy="263063"/>
          </a:xfrm>
          <a:prstGeom prst="rect">
            <a:avLst/>
          </a:prstGeom>
          <a:ln>
            <a:solidFill>
              <a:schemeClr val="bg1">
                <a:lumMod val="50000"/>
              </a:schemeClr>
            </a:solidFill>
          </a:ln>
        </p:spPr>
      </p:pic>
    </p:spTree>
    <p:extLst>
      <p:ext uri="{BB962C8B-B14F-4D97-AF65-F5344CB8AC3E}">
        <p14:creationId xmlns:p14="http://schemas.microsoft.com/office/powerpoint/2010/main" val="849598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9D7DE931-8213-41A0-A1B2-F539C2C4077E}"/>
              </a:ext>
            </a:extLst>
          </p:cNvPr>
          <p:cNvSpPr>
            <a:spLocks noGrp="1"/>
          </p:cNvSpPr>
          <p:nvPr>
            <p:ph type="subTitle" idx="1"/>
          </p:nvPr>
        </p:nvSpPr>
        <p:spPr>
          <a:xfrm>
            <a:off x="710218" y="1766035"/>
            <a:ext cx="2938022" cy="1796286"/>
          </a:xfrm>
        </p:spPr>
        <p:txBody>
          <a:bodyPr anchor="ctr">
            <a:normAutofit/>
          </a:bodyPr>
          <a:lstStyle/>
          <a:p>
            <a:r>
              <a:rPr lang="en-US" dirty="0">
                <a:solidFill>
                  <a:srgbClr val="FFFFFF"/>
                </a:solidFill>
              </a:rPr>
              <a:t>Land use plan:  key features</a:t>
            </a:r>
          </a:p>
        </p:txBody>
      </p:sp>
      <p:sp>
        <p:nvSpPr>
          <p:cNvPr id="12" name="Rectangle 11">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Subtitle 2">
            <a:extLst>
              <a:ext uri="{FF2B5EF4-FFF2-40B4-BE49-F238E27FC236}">
                <a16:creationId xmlns:a16="http://schemas.microsoft.com/office/drawing/2014/main" id="{900874DC-2D2B-4222-92E8-9BA1F52DAE25}"/>
              </a:ext>
            </a:extLst>
          </p:cNvPr>
          <p:cNvSpPr txBox="1">
            <a:spLocks/>
          </p:cNvSpPr>
          <p:nvPr/>
        </p:nvSpPr>
        <p:spPr>
          <a:xfrm>
            <a:off x="742221" y="3152593"/>
            <a:ext cx="3288357" cy="47518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1800" b="0" i="0" u="none" strike="noStrike" kern="1200" cap="none" spc="200" normalizeH="0" baseline="0" noProof="0" dirty="0">
                <a:ln>
                  <a:noFill/>
                </a:ln>
                <a:solidFill>
                  <a:prstClr val="white"/>
                </a:solidFill>
                <a:effectLst/>
                <a:uLnTx/>
                <a:uFillTx/>
                <a:latin typeface="Calibri Light" panose="020F0302020204030204"/>
                <a:ea typeface="+mn-ea"/>
                <a:cs typeface="+mn-cs"/>
              </a:rPr>
              <a:t>• Guidelines for building heights, block sizes, lot widths, building setbacks, sidewalks, parking, and building design</a:t>
            </a:r>
          </a:p>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sz="1800" b="0" i="0" u="none" strike="noStrike" kern="1200" cap="none" spc="200" normalizeH="0" baseline="0" noProof="0" dirty="0">
              <a:ln>
                <a:noFill/>
              </a:ln>
              <a:solidFill>
                <a:prstClr val="white"/>
              </a:solidFill>
              <a:effectLst/>
              <a:uLnTx/>
              <a:uFillTx/>
              <a:latin typeface="Calibri Light" panose="020F0302020204030204"/>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A64EE6B8-6B99-46B1-AF60-7085035F0236}"/>
              </a:ext>
            </a:extLst>
          </p:cNvPr>
          <p:cNvPicPr>
            <a:picLocks noChangeAspect="1"/>
          </p:cNvPicPr>
          <p:nvPr/>
        </p:nvPicPr>
        <p:blipFill rotWithShape="1">
          <a:blip r:embed="rId3"/>
          <a:srcRect t="4936" r="34185"/>
          <a:stretch/>
        </p:blipFill>
        <p:spPr>
          <a:xfrm>
            <a:off x="5530099" y="114978"/>
            <a:ext cx="6502596" cy="6101675"/>
          </a:xfrm>
          <a:prstGeom prst="rect">
            <a:avLst/>
          </a:prstGeom>
          <a:ln>
            <a:solidFill>
              <a:schemeClr val="bg1">
                <a:lumMod val="50000"/>
              </a:schemeClr>
            </a:solidFill>
          </a:ln>
        </p:spPr>
      </p:pic>
      <p:pic>
        <p:nvPicPr>
          <p:cNvPr id="11" name="Picture 10" descr="Diagram, engineering drawing&#10;&#10;Description automatically generated">
            <a:extLst>
              <a:ext uri="{FF2B5EF4-FFF2-40B4-BE49-F238E27FC236}">
                <a16:creationId xmlns:a16="http://schemas.microsoft.com/office/drawing/2014/main" id="{B56184FB-F910-4D76-8870-87487B711579}"/>
              </a:ext>
            </a:extLst>
          </p:cNvPr>
          <p:cNvPicPr>
            <a:picLocks noChangeAspect="1"/>
          </p:cNvPicPr>
          <p:nvPr/>
        </p:nvPicPr>
        <p:blipFill>
          <a:blip r:embed="rId4"/>
          <a:stretch>
            <a:fillRect/>
          </a:stretch>
        </p:blipFill>
        <p:spPr>
          <a:xfrm>
            <a:off x="4818307" y="3966162"/>
            <a:ext cx="4288463" cy="276065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6397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Subtitle 2">
            <a:extLst>
              <a:ext uri="{FF2B5EF4-FFF2-40B4-BE49-F238E27FC236}">
                <a16:creationId xmlns:a16="http://schemas.microsoft.com/office/drawing/2014/main" id="{900874DC-2D2B-4222-92E8-9BA1F52DAE25}"/>
              </a:ext>
            </a:extLst>
          </p:cNvPr>
          <p:cNvSpPr txBox="1">
            <a:spLocks/>
          </p:cNvSpPr>
          <p:nvPr/>
        </p:nvSpPr>
        <p:spPr>
          <a:xfrm>
            <a:off x="855360" y="2105169"/>
            <a:ext cx="3396546" cy="255828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sz="1800" b="0" i="0" u="none" strike="noStrike" kern="1200" cap="all" spc="200" normalizeH="0" baseline="0" noProof="0" dirty="0">
              <a:ln>
                <a:noFill/>
              </a:ln>
              <a:solidFill>
                <a:prstClr val="white"/>
              </a:solidFill>
              <a:effectLst/>
              <a:uLnTx/>
              <a:uFillTx/>
              <a:latin typeface="Calibri Light" panose="020F0302020204030204"/>
              <a:ea typeface="+mn-ea"/>
              <a:cs typeface="+mn-cs"/>
            </a:endParaRPr>
          </a:p>
        </p:txBody>
      </p:sp>
      <p:sp>
        <p:nvSpPr>
          <p:cNvPr id="15" name="Subtitle 2">
            <a:extLst>
              <a:ext uri="{FF2B5EF4-FFF2-40B4-BE49-F238E27FC236}">
                <a16:creationId xmlns:a16="http://schemas.microsoft.com/office/drawing/2014/main" id="{C6AF6FBB-9484-4AC4-8A82-A8110435D639}"/>
              </a:ext>
            </a:extLst>
          </p:cNvPr>
          <p:cNvSpPr txBox="1">
            <a:spLocks/>
          </p:cNvSpPr>
          <p:nvPr/>
        </p:nvSpPr>
        <p:spPr>
          <a:xfrm>
            <a:off x="721756" y="1771179"/>
            <a:ext cx="2938022" cy="179628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2400" b="0" i="0" u="none" strike="noStrike" kern="1200" cap="all" spc="200" normalizeH="0" baseline="0" noProof="0" dirty="0">
                <a:ln>
                  <a:noFill/>
                </a:ln>
                <a:solidFill>
                  <a:srgbClr val="FFFFFF"/>
                </a:solidFill>
                <a:effectLst/>
                <a:uLnTx/>
                <a:uFillTx/>
                <a:latin typeface="Calibri Light" panose="020F0302020204030204"/>
                <a:ea typeface="+mn-ea"/>
                <a:cs typeface="+mn-cs"/>
              </a:rPr>
              <a:t>Land use plan:  key features</a:t>
            </a:r>
          </a:p>
        </p:txBody>
      </p:sp>
      <p:sp>
        <p:nvSpPr>
          <p:cNvPr id="17" name="Subtitle 2">
            <a:extLst>
              <a:ext uri="{FF2B5EF4-FFF2-40B4-BE49-F238E27FC236}">
                <a16:creationId xmlns:a16="http://schemas.microsoft.com/office/drawing/2014/main" id="{04CD8BBA-C96D-4038-BBAB-BA5A7499D6A1}"/>
              </a:ext>
            </a:extLst>
          </p:cNvPr>
          <p:cNvSpPr txBox="1">
            <a:spLocks/>
          </p:cNvSpPr>
          <p:nvPr/>
        </p:nvSpPr>
        <p:spPr>
          <a:xfrm>
            <a:off x="753760" y="3149114"/>
            <a:ext cx="2938022" cy="47518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1800" b="0" i="0" u="none" strike="noStrike" kern="1200" cap="none" spc="200" normalizeH="0" baseline="0" noProof="0" dirty="0">
                <a:ln>
                  <a:noFill/>
                </a:ln>
                <a:solidFill>
                  <a:prstClr val="white"/>
                </a:solidFill>
                <a:effectLst/>
                <a:uLnTx/>
                <a:uFillTx/>
                <a:latin typeface="Calibri Light" panose="020F0302020204030204"/>
                <a:ea typeface="+mn-ea"/>
                <a:cs typeface="+mn-cs"/>
              </a:rPr>
              <a:t>• Guidelines for “livable streets” </a:t>
            </a:r>
          </a:p>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sz="1800" b="0" i="0" u="none" strike="noStrike" kern="1200" cap="none" spc="200" normalizeH="0" baseline="0" noProof="0" dirty="0">
              <a:ln>
                <a:noFill/>
              </a:ln>
              <a:solidFill>
                <a:prstClr val="white"/>
              </a:solidFill>
              <a:effectLst/>
              <a:uLnTx/>
              <a:uFillTx/>
              <a:latin typeface="Calibri Light" panose="020F0302020204030204"/>
              <a:ea typeface="+mn-ea"/>
              <a:cs typeface="+mn-cs"/>
            </a:endParaRPr>
          </a:p>
        </p:txBody>
      </p:sp>
      <p:sp>
        <p:nvSpPr>
          <p:cNvPr id="3" name="Slide Number Placeholder 2">
            <a:extLst>
              <a:ext uri="{FF2B5EF4-FFF2-40B4-BE49-F238E27FC236}">
                <a16:creationId xmlns:a16="http://schemas.microsoft.com/office/drawing/2014/main" id="{45AC57A8-14F6-4570-891F-E5D137CA2503}"/>
              </a:ext>
            </a:extLst>
          </p:cNvPr>
          <p:cNvSpPr>
            <a:spLocks noGrp="1"/>
          </p:cNvSpPr>
          <p:nvPr>
            <p:ph type="sldNum" sz="quarter" idx="12"/>
          </p:nvPr>
        </p:nvSpPr>
        <p:spPr/>
        <p:txBody>
          <a:bodyPr/>
          <a:lstStyle/>
          <a:p>
            <a:fld id="{754C9D2A-40D6-45DA-971F-A5FB82B7EA88}" type="slidenum">
              <a:rPr lang="en-US" smtClean="0"/>
              <a:t>19</a:t>
            </a:fld>
            <a:endParaRPr lang="en-US" dirty="0"/>
          </a:p>
        </p:txBody>
      </p:sp>
      <p:pic>
        <p:nvPicPr>
          <p:cNvPr id="4" name="Picture 3" descr="Graphical user interface&#10;&#10;Description automatically generated">
            <a:extLst>
              <a:ext uri="{FF2B5EF4-FFF2-40B4-BE49-F238E27FC236}">
                <a16:creationId xmlns:a16="http://schemas.microsoft.com/office/drawing/2014/main" id="{740AB023-1D72-4C26-91B0-D31582F56CD3}"/>
              </a:ext>
            </a:extLst>
          </p:cNvPr>
          <p:cNvPicPr>
            <a:picLocks noChangeAspect="1"/>
          </p:cNvPicPr>
          <p:nvPr/>
        </p:nvPicPr>
        <p:blipFill>
          <a:blip r:embed="rId3"/>
          <a:stretch>
            <a:fillRect/>
          </a:stretch>
        </p:blipFill>
        <p:spPr>
          <a:xfrm>
            <a:off x="5771879" y="325758"/>
            <a:ext cx="6186312" cy="4378708"/>
          </a:xfrm>
          <a:prstGeom prst="rect">
            <a:avLst/>
          </a:prstGeom>
          <a:ln>
            <a:solidFill>
              <a:schemeClr val="bg1">
                <a:lumMod val="50000"/>
              </a:schemeClr>
            </a:solidFill>
          </a:ln>
        </p:spPr>
      </p:pic>
      <p:pic>
        <p:nvPicPr>
          <p:cNvPr id="1026" name="Picture 2">
            <a:extLst>
              <a:ext uri="{FF2B5EF4-FFF2-40B4-BE49-F238E27FC236}">
                <a16:creationId xmlns:a16="http://schemas.microsoft.com/office/drawing/2014/main" id="{67CD08F4-52EA-47B7-B7BB-47D3A0849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062" y="3792788"/>
            <a:ext cx="4086762" cy="2717797"/>
          </a:xfrm>
          <a:prstGeom prst="rect">
            <a:avLst/>
          </a:prstGeom>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89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4">
            <a:extLst>
              <a:ext uri="{FF2B5EF4-FFF2-40B4-BE49-F238E27FC236}">
                <a16:creationId xmlns:a16="http://schemas.microsoft.com/office/drawing/2014/main" id="{3B2D6DED-E1DF-4C27-967A-364AD1B55A93}"/>
              </a:ext>
            </a:extLst>
          </p:cNvPr>
          <p:cNvGraphicFramePr>
            <a:graphicFrameLocks noGrp="1"/>
          </p:cNvGraphicFramePr>
          <p:nvPr>
            <p:ph idx="4294967295"/>
            <p:extLst>
              <p:ext uri="{D42A27DB-BD31-4B8C-83A1-F6EECF244321}">
                <p14:modId xmlns:p14="http://schemas.microsoft.com/office/powerpoint/2010/main" val="2289247935"/>
              </p:ext>
            </p:extLst>
          </p:nvPr>
        </p:nvGraphicFramePr>
        <p:xfrm>
          <a:off x="722671" y="933450"/>
          <a:ext cx="7292975" cy="504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8718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Subtitle 2">
            <a:extLst>
              <a:ext uri="{FF2B5EF4-FFF2-40B4-BE49-F238E27FC236}">
                <a16:creationId xmlns:a16="http://schemas.microsoft.com/office/drawing/2014/main" id="{900874DC-2D2B-4222-92E8-9BA1F52DAE25}"/>
              </a:ext>
            </a:extLst>
          </p:cNvPr>
          <p:cNvSpPr txBox="1">
            <a:spLocks/>
          </p:cNvSpPr>
          <p:nvPr/>
        </p:nvSpPr>
        <p:spPr>
          <a:xfrm>
            <a:off x="855360" y="2105169"/>
            <a:ext cx="3396546" cy="255828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sz="1800" b="0" i="0" u="none" strike="noStrike" kern="1200" cap="all" spc="200" normalizeH="0" baseline="0" noProof="0" dirty="0">
              <a:ln>
                <a:noFill/>
              </a:ln>
              <a:solidFill>
                <a:prstClr val="white"/>
              </a:solidFill>
              <a:effectLst/>
              <a:uLnTx/>
              <a:uFillTx/>
              <a:latin typeface="Calibri Light" panose="020F0302020204030204"/>
              <a:ea typeface="+mn-ea"/>
              <a:cs typeface="+mn-cs"/>
            </a:endParaRPr>
          </a:p>
        </p:txBody>
      </p:sp>
      <p:sp>
        <p:nvSpPr>
          <p:cNvPr id="19" name="Subtitle 2">
            <a:extLst>
              <a:ext uri="{FF2B5EF4-FFF2-40B4-BE49-F238E27FC236}">
                <a16:creationId xmlns:a16="http://schemas.microsoft.com/office/drawing/2014/main" id="{A5C7178C-4DA4-4AFC-817A-8E34F4953B9A}"/>
              </a:ext>
            </a:extLst>
          </p:cNvPr>
          <p:cNvSpPr txBox="1">
            <a:spLocks/>
          </p:cNvSpPr>
          <p:nvPr/>
        </p:nvSpPr>
        <p:spPr>
          <a:xfrm>
            <a:off x="732165" y="3161366"/>
            <a:ext cx="3498252" cy="217727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1800" b="0" i="0" u="none" strike="noStrike" kern="1200" cap="none" spc="200" normalizeH="0" baseline="0" noProof="0" dirty="0">
                <a:ln>
                  <a:noFill/>
                </a:ln>
                <a:solidFill>
                  <a:prstClr val="white"/>
                </a:solidFill>
                <a:effectLst/>
                <a:uLnTx/>
                <a:uFillTx/>
                <a:latin typeface="Calibri Light" panose="020F0302020204030204"/>
                <a:ea typeface="+mn-ea"/>
                <a:cs typeface="+mn-cs"/>
              </a:rPr>
              <a:t>• Connects neighborhoods and customers to services, businesses, and employment by planning for a network of safe and comfortable streets for all users</a:t>
            </a:r>
          </a:p>
        </p:txBody>
      </p:sp>
      <p:sp>
        <p:nvSpPr>
          <p:cNvPr id="3" name="Slide Number Placeholder 2">
            <a:extLst>
              <a:ext uri="{FF2B5EF4-FFF2-40B4-BE49-F238E27FC236}">
                <a16:creationId xmlns:a16="http://schemas.microsoft.com/office/drawing/2014/main" id="{CD092FD3-AC90-4963-A58B-8DBCA5977208}"/>
              </a:ext>
            </a:extLst>
          </p:cNvPr>
          <p:cNvSpPr>
            <a:spLocks noGrp="1"/>
          </p:cNvSpPr>
          <p:nvPr>
            <p:ph type="sldNum" sz="quarter" idx="12"/>
          </p:nvPr>
        </p:nvSpPr>
        <p:spPr/>
        <p:txBody>
          <a:bodyPr/>
          <a:lstStyle/>
          <a:p>
            <a:fld id="{754C9D2A-40D6-45DA-971F-A5FB82B7EA88}" type="slidenum">
              <a:rPr lang="en-US" smtClean="0"/>
              <a:t>20</a:t>
            </a:fld>
            <a:endParaRPr lang="en-US" dirty="0"/>
          </a:p>
        </p:txBody>
      </p:sp>
      <p:sp>
        <p:nvSpPr>
          <p:cNvPr id="11" name="Subtitle 2">
            <a:extLst>
              <a:ext uri="{FF2B5EF4-FFF2-40B4-BE49-F238E27FC236}">
                <a16:creationId xmlns:a16="http://schemas.microsoft.com/office/drawing/2014/main" id="{827AAA59-E6E7-47AC-AE01-4CB0A68D07CA}"/>
              </a:ext>
            </a:extLst>
          </p:cNvPr>
          <p:cNvSpPr txBox="1">
            <a:spLocks/>
          </p:cNvSpPr>
          <p:nvPr/>
        </p:nvSpPr>
        <p:spPr>
          <a:xfrm>
            <a:off x="721756" y="1771179"/>
            <a:ext cx="2938022" cy="179628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2400" b="0" i="0" u="none" strike="noStrike" kern="1200" cap="all" spc="200" normalizeH="0" baseline="0" noProof="0" dirty="0">
                <a:ln>
                  <a:noFill/>
                </a:ln>
                <a:solidFill>
                  <a:srgbClr val="FFFFFF"/>
                </a:solidFill>
                <a:effectLst/>
                <a:uLnTx/>
                <a:uFillTx/>
                <a:latin typeface="Calibri Light" panose="020F0302020204030204"/>
                <a:ea typeface="+mn-ea"/>
                <a:cs typeface="+mn-cs"/>
              </a:rPr>
              <a:t>Land use plan:  key features</a:t>
            </a:r>
          </a:p>
        </p:txBody>
      </p:sp>
      <p:pic>
        <p:nvPicPr>
          <p:cNvPr id="5" name="Picture 4" descr="Diagram&#10;&#10;Description automatically generated">
            <a:extLst>
              <a:ext uri="{FF2B5EF4-FFF2-40B4-BE49-F238E27FC236}">
                <a16:creationId xmlns:a16="http://schemas.microsoft.com/office/drawing/2014/main" id="{A09E513E-5B6F-45EC-A495-C7EF401CA97C}"/>
              </a:ext>
            </a:extLst>
          </p:cNvPr>
          <p:cNvPicPr>
            <a:picLocks noChangeAspect="1"/>
          </p:cNvPicPr>
          <p:nvPr/>
        </p:nvPicPr>
        <p:blipFill>
          <a:blip r:embed="rId3"/>
          <a:stretch>
            <a:fillRect/>
          </a:stretch>
        </p:blipFill>
        <p:spPr>
          <a:xfrm>
            <a:off x="5300055" y="151932"/>
            <a:ext cx="6125446" cy="6553668"/>
          </a:xfrm>
          <a:prstGeom prst="rect">
            <a:avLst/>
          </a:prstGeom>
          <a:ln>
            <a:solidFill>
              <a:schemeClr val="bg1">
                <a:lumMod val="50000"/>
              </a:schemeClr>
            </a:solidFill>
          </a:ln>
        </p:spPr>
      </p:pic>
    </p:spTree>
    <p:extLst>
      <p:ext uri="{BB962C8B-B14F-4D97-AF65-F5344CB8AC3E}">
        <p14:creationId xmlns:p14="http://schemas.microsoft.com/office/powerpoint/2010/main" val="4207937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Subtitle 2">
            <a:extLst>
              <a:ext uri="{FF2B5EF4-FFF2-40B4-BE49-F238E27FC236}">
                <a16:creationId xmlns:a16="http://schemas.microsoft.com/office/drawing/2014/main" id="{900874DC-2D2B-4222-92E8-9BA1F52DAE25}"/>
              </a:ext>
            </a:extLst>
          </p:cNvPr>
          <p:cNvSpPr txBox="1">
            <a:spLocks/>
          </p:cNvSpPr>
          <p:nvPr/>
        </p:nvSpPr>
        <p:spPr>
          <a:xfrm>
            <a:off x="766460" y="2105169"/>
            <a:ext cx="3396546" cy="255828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sz="1800" b="0" i="0" u="none" strike="noStrike" kern="1200" cap="all" spc="200" normalizeH="0" baseline="0" noProof="0" dirty="0">
              <a:ln>
                <a:noFill/>
              </a:ln>
              <a:solidFill>
                <a:prstClr val="white"/>
              </a:solidFill>
              <a:effectLst/>
              <a:uLnTx/>
              <a:uFillTx/>
              <a:latin typeface="Calibri Light" panose="020F0302020204030204"/>
              <a:ea typeface="+mn-ea"/>
              <a:cs typeface="+mn-cs"/>
            </a:endParaRPr>
          </a:p>
        </p:txBody>
      </p:sp>
      <p:sp>
        <p:nvSpPr>
          <p:cNvPr id="15" name="Subtitle 2">
            <a:extLst>
              <a:ext uri="{FF2B5EF4-FFF2-40B4-BE49-F238E27FC236}">
                <a16:creationId xmlns:a16="http://schemas.microsoft.com/office/drawing/2014/main" id="{C6AF6FBB-9484-4AC4-8A82-A8110435D639}"/>
              </a:ext>
            </a:extLst>
          </p:cNvPr>
          <p:cNvSpPr txBox="1">
            <a:spLocks/>
          </p:cNvSpPr>
          <p:nvPr/>
        </p:nvSpPr>
        <p:spPr>
          <a:xfrm>
            <a:off x="734456" y="1797296"/>
            <a:ext cx="2938022" cy="179628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2400" b="0" i="0" u="none" strike="noStrike" kern="1200" cap="all" spc="200" normalizeH="0" baseline="0" noProof="0" dirty="0">
                <a:ln>
                  <a:noFill/>
                </a:ln>
                <a:solidFill>
                  <a:srgbClr val="FFFFFF"/>
                </a:solidFill>
                <a:effectLst/>
                <a:uLnTx/>
                <a:uFillTx/>
                <a:latin typeface="Calibri Light" panose="020F0302020204030204"/>
                <a:ea typeface="+mn-ea"/>
                <a:cs typeface="+mn-cs"/>
              </a:rPr>
              <a:t>Land use plan:  key features</a:t>
            </a:r>
          </a:p>
        </p:txBody>
      </p:sp>
      <p:sp>
        <p:nvSpPr>
          <p:cNvPr id="17" name="Subtitle 2">
            <a:extLst>
              <a:ext uri="{FF2B5EF4-FFF2-40B4-BE49-F238E27FC236}">
                <a16:creationId xmlns:a16="http://schemas.microsoft.com/office/drawing/2014/main" id="{04CD8BBA-C96D-4038-BBAB-BA5A7499D6A1}"/>
              </a:ext>
            </a:extLst>
          </p:cNvPr>
          <p:cNvSpPr txBox="1">
            <a:spLocks/>
          </p:cNvSpPr>
          <p:nvPr/>
        </p:nvSpPr>
        <p:spPr>
          <a:xfrm>
            <a:off x="753760" y="3200631"/>
            <a:ext cx="2938022" cy="47518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1800" b="0" i="0" u="none" strike="noStrike" kern="1200" cap="none" spc="200" normalizeH="0" baseline="0" noProof="0" dirty="0">
                <a:ln>
                  <a:noFill/>
                </a:ln>
                <a:solidFill>
                  <a:prstClr val="white"/>
                </a:solidFill>
                <a:effectLst/>
                <a:uLnTx/>
                <a:uFillTx/>
                <a:latin typeface="Calibri Light" panose="020F0302020204030204"/>
                <a:ea typeface="+mn-ea"/>
                <a:cs typeface="+mn-cs"/>
              </a:rPr>
              <a:t>• Guidelines for preserving historic buildings</a:t>
            </a:r>
          </a:p>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sz="1800" b="0" i="0" u="none" strike="noStrike" kern="1200" cap="none" spc="200" normalizeH="0" baseline="0" noProof="0" dirty="0">
              <a:ln>
                <a:noFill/>
              </a:ln>
              <a:solidFill>
                <a:prstClr val="white"/>
              </a:solidFill>
              <a:effectLst/>
              <a:uLnTx/>
              <a:uFillTx/>
              <a:latin typeface="Calibri Light" panose="020F0302020204030204"/>
              <a:ea typeface="+mn-ea"/>
              <a:cs typeface="+mn-cs"/>
            </a:endParaRPr>
          </a:p>
        </p:txBody>
      </p:sp>
      <p:sp>
        <p:nvSpPr>
          <p:cNvPr id="3" name="Slide Number Placeholder 2">
            <a:extLst>
              <a:ext uri="{FF2B5EF4-FFF2-40B4-BE49-F238E27FC236}">
                <a16:creationId xmlns:a16="http://schemas.microsoft.com/office/drawing/2014/main" id="{E08314CD-CEDD-415F-A74A-F2116D048BB4}"/>
              </a:ext>
            </a:extLst>
          </p:cNvPr>
          <p:cNvSpPr>
            <a:spLocks noGrp="1"/>
          </p:cNvSpPr>
          <p:nvPr>
            <p:ph type="sldNum" sz="quarter" idx="12"/>
          </p:nvPr>
        </p:nvSpPr>
        <p:spPr/>
        <p:txBody>
          <a:bodyPr/>
          <a:lstStyle/>
          <a:p>
            <a:fld id="{754C9D2A-40D6-45DA-971F-A5FB82B7EA88}" type="slidenum">
              <a:rPr lang="en-US" smtClean="0"/>
              <a:t>21</a:t>
            </a:fld>
            <a:endParaRPr lang="en-US" dirty="0"/>
          </a:p>
        </p:txBody>
      </p:sp>
      <p:pic>
        <p:nvPicPr>
          <p:cNvPr id="9" name="Picture 8">
            <a:extLst>
              <a:ext uri="{FF2B5EF4-FFF2-40B4-BE49-F238E27FC236}">
                <a16:creationId xmlns:a16="http://schemas.microsoft.com/office/drawing/2014/main" id="{B1B6584E-9D16-4B41-ACBB-1AFDF561C8E2}"/>
              </a:ext>
            </a:extLst>
          </p:cNvPr>
          <p:cNvPicPr>
            <a:picLocks noChangeAspect="1"/>
          </p:cNvPicPr>
          <p:nvPr/>
        </p:nvPicPr>
        <p:blipFill>
          <a:blip r:embed="rId3"/>
          <a:stretch>
            <a:fillRect/>
          </a:stretch>
        </p:blipFill>
        <p:spPr>
          <a:xfrm>
            <a:off x="4725092" y="975548"/>
            <a:ext cx="7369159" cy="5137154"/>
          </a:xfrm>
          <a:prstGeom prst="rect">
            <a:avLst/>
          </a:prstGeom>
        </p:spPr>
      </p:pic>
    </p:spTree>
    <p:extLst>
      <p:ext uri="{BB962C8B-B14F-4D97-AF65-F5344CB8AC3E}">
        <p14:creationId xmlns:p14="http://schemas.microsoft.com/office/powerpoint/2010/main" val="2215678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9D7DE931-8213-41A0-A1B2-F539C2C4077E}"/>
              </a:ext>
            </a:extLst>
          </p:cNvPr>
          <p:cNvSpPr>
            <a:spLocks noGrp="1"/>
          </p:cNvSpPr>
          <p:nvPr>
            <p:ph type="subTitle" idx="1"/>
          </p:nvPr>
        </p:nvSpPr>
        <p:spPr>
          <a:xfrm>
            <a:off x="823356" y="1159565"/>
            <a:ext cx="2938022" cy="4439055"/>
          </a:xfrm>
        </p:spPr>
        <p:txBody>
          <a:bodyPr anchor="ctr">
            <a:normAutofit/>
          </a:bodyPr>
          <a:lstStyle/>
          <a:p>
            <a:r>
              <a:rPr lang="en-US" dirty="0">
                <a:solidFill>
                  <a:srgbClr val="FFFFFF"/>
                </a:solidFill>
              </a:rPr>
              <a:t>next steps</a:t>
            </a:r>
          </a:p>
        </p:txBody>
      </p:sp>
      <p:sp>
        <p:nvSpPr>
          <p:cNvPr id="12" name="Rectangle 11">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F3A1AE8B-46F7-4576-9B08-65B443FA106C}"/>
              </a:ext>
            </a:extLst>
          </p:cNvPr>
          <p:cNvSpPr txBox="1">
            <a:spLocks/>
          </p:cNvSpPr>
          <p:nvPr/>
        </p:nvSpPr>
        <p:spPr>
          <a:xfrm>
            <a:off x="4974638" y="1311841"/>
            <a:ext cx="7020138" cy="4700651"/>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algn="l" defTabSz="227013" rtl="0" eaLnBrk="1" fontAlgn="auto" latinLnBrk="0" hangingPunct="1">
              <a:lnSpc>
                <a:spcPct val="85000"/>
              </a:lnSpc>
              <a:spcBef>
                <a:spcPts val="600"/>
              </a:spcBef>
              <a:spcAft>
                <a:spcPts val="600"/>
              </a:spcAft>
              <a:buClrTx/>
              <a:buSzTx/>
              <a:buFontTx/>
              <a:buNone/>
              <a:tabLst/>
              <a:defRPr/>
            </a:pPr>
            <a:br>
              <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rPr>
            </a:br>
            <a:r>
              <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rPr>
              <a:t>• </a:t>
            </a:r>
            <a:r>
              <a:rPr kumimoji="0" lang="en-US" sz="2200" b="1" i="0" u="none" strike="noStrike" kern="1200" cap="none" spc="200" normalizeH="0" baseline="0" noProof="0" dirty="0">
                <a:ln>
                  <a:noFill/>
                </a:ln>
                <a:solidFill>
                  <a:prstClr val="black"/>
                </a:solidFill>
                <a:effectLst/>
                <a:uLnTx/>
                <a:uFillTx/>
                <a:latin typeface="Calibri Light" panose="020F0302020204030204"/>
                <a:ea typeface="+mj-ea"/>
                <a:cs typeface="+mj-cs"/>
              </a:rPr>
              <a:t>Planning Commission 								     </a:t>
            </a:r>
            <a:r>
              <a:rPr kumimoji="0" lang="en-US" sz="2200" b="1" i="0" u="none" strike="noStrike" kern="1200" cap="none" spc="200" normalizeH="0" baseline="0" noProof="0" dirty="0">
                <a:ln>
                  <a:noFill/>
                </a:ln>
                <a:solidFill>
                  <a:schemeClr val="tx1"/>
                </a:solidFill>
                <a:effectLst/>
                <a:uLnTx/>
                <a:uFillTx/>
                <a:latin typeface="Calibri Light" panose="020F0302020204030204"/>
                <a:ea typeface="+mj-ea"/>
                <a:cs typeface="+mj-cs"/>
              </a:rPr>
              <a:t>11-18-21</a:t>
            </a:r>
          </a:p>
          <a:p>
            <a:pPr marL="0" marR="0" lvl="0" indent="0" algn="l" defTabSz="227013" rtl="0" eaLnBrk="1" fontAlgn="auto" latinLnBrk="0" hangingPunct="1">
              <a:lnSpc>
                <a:spcPct val="85000"/>
              </a:lnSpc>
              <a:spcBef>
                <a:spcPts val="600"/>
              </a:spcBef>
              <a:spcAft>
                <a:spcPts val="600"/>
              </a:spcAft>
              <a:buClrTx/>
              <a:buSzTx/>
              <a:buFontTx/>
              <a:buNone/>
              <a:tabLst/>
              <a:defRPr/>
            </a:pPr>
            <a:r>
              <a:rPr lang="en-US" sz="1800" i="1" u="sng" spc="200" dirty="0">
                <a:solidFill>
                  <a:schemeClr val="tx1"/>
                </a:solidFill>
                <a:latin typeface="Calibri Light" panose="020F0302020204030204"/>
              </a:rPr>
              <a:t>Action:</a:t>
            </a:r>
            <a:r>
              <a:rPr lang="en-US" sz="1800" i="1" spc="200" dirty="0">
                <a:solidFill>
                  <a:schemeClr val="tx1"/>
                </a:solidFill>
                <a:latin typeface="Calibri Light" panose="020F0302020204030204"/>
              </a:rPr>
              <a:t>  </a:t>
            </a:r>
            <a:r>
              <a:rPr kumimoji="0" lang="en-US" sz="1800" i="1" u="none" strike="noStrike" kern="1200" cap="none" spc="200" normalizeH="0" baseline="0" noProof="0" dirty="0">
                <a:ln>
                  <a:noFill/>
                </a:ln>
                <a:solidFill>
                  <a:schemeClr val="tx1"/>
                </a:solidFill>
                <a:effectLst/>
                <a:uLnTx/>
                <a:uFillTx/>
                <a:latin typeface="Calibri Light" panose="020F0302020204030204"/>
                <a:ea typeface="+mj-ea"/>
                <a:cs typeface="+mj-cs"/>
              </a:rPr>
              <a:t>adopt the Innovation District Land Use Plan as an amendment to the comprehensive plan</a:t>
            </a:r>
          </a:p>
          <a:p>
            <a:pPr marL="0" marR="0" lvl="0" indent="0" algn="l" defTabSz="227013" rtl="0" eaLnBrk="1" fontAlgn="auto" latinLnBrk="0" hangingPunct="1">
              <a:lnSpc>
                <a:spcPct val="85000"/>
              </a:lnSpc>
              <a:spcBef>
                <a:spcPts val="600"/>
              </a:spcBef>
              <a:spcAft>
                <a:spcPts val="600"/>
              </a:spcAft>
              <a:buClrTx/>
              <a:buSzTx/>
              <a:buFontTx/>
              <a:buNone/>
              <a:tabLst/>
              <a:defRPr/>
            </a:pPr>
            <a:r>
              <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rPr>
              <a:t>		</a:t>
            </a:r>
            <a:endParaRPr kumimoji="0" lang="en-US" sz="2200" b="0" i="1"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0" marR="0" lvl="0" indent="0" algn="l" defTabSz="227013" rtl="0" eaLnBrk="1" fontAlgn="auto" latinLnBrk="0" hangingPunct="1">
              <a:lnSpc>
                <a:spcPct val="85000"/>
              </a:lnSpc>
              <a:spcBef>
                <a:spcPts val="600"/>
              </a:spcBef>
              <a:spcAft>
                <a:spcPts val="600"/>
              </a:spcAft>
              <a:buClrTx/>
              <a:buSzTx/>
              <a:buFontTx/>
              <a:buNone/>
              <a:tabLst/>
              <a:defRPr/>
            </a:pPr>
            <a:r>
              <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rPr>
              <a:t>• City Council 												    	  </a:t>
            </a:r>
            <a:r>
              <a:rPr kumimoji="0" lang="en-US" sz="2200" i="0" u="none" strike="noStrike" kern="1200" cap="none" spc="200" normalizeH="0" baseline="0" noProof="0" dirty="0">
                <a:ln>
                  <a:noFill/>
                </a:ln>
                <a:solidFill>
                  <a:schemeClr val="tx1"/>
                </a:solidFill>
                <a:effectLst/>
                <a:uLnTx/>
                <a:uFillTx/>
                <a:latin typeface="Calibri Light" panose="020F0302020204030204"/>
                <a:ea typeface="+mj-ea"/>
                <a:cs typeface="+mj-cs"/>
              </a:rPr>
              <a:t>12-21-21</a:t>
            </a:r>
          </a:p>
          <a:p>
            <a:pPr marL="0" marR="0" lvl="0" indent="0" algn="l" defTabSz="227013" rtl="0" eaLnBrk="1" fontAlgn="auto" latinLnBrk="0" hangingPunct="1">
              <a:lnSpc>
                <a:spcPct val="85000"/>
              </a:lnSpc>
              <a:spcBef>
                <a:spcPts val="600"/>
              </a:spcBef>
              <a:spcAft>
                <a:spcPts val="600"/>
              </a:spcAft>
              <a:buClrTx/>
              <a:buSzTx/>
              <a:buFontTx/>
              <a:buNone/>
              <a:tabLst/>
              <a:defRPr/>
            </a:pPr>
            <a:r>
              <a:rPr lang="en-US" sz="1800" i="1" u="sng" spc="200" dirty="0">
                <a:solidFill>
                  <a:schemeClr val="tx1"/>
                </a:solidFill>
                <a:latin typeface="Calibri Light" panose="020F0302020204030204"/>
              </a:rPr>
              <a:t>Action:</a:t>
            </a:r>
            <a:r>
              <a:rPr lang="en-US" sz="1800" i="1" spc="200" dirty="0">
                <a:solidFill>
                  <a:schemeClr val="tx1"/>
                </a:solidFill>
                <a:latin typeface="Calibri Light" panose="020F0302020204030204"/>
              </a:rPr>
              <a:t>  receive the amendment to the comprehensive plan</a:t>
            </a:r>
            <a:br>
              <a:rPr kumimoji="0" lang="en-US" sz="2200" i="0" u="none" strike="noStrike" kern="1200" cap="none" spc="200" normalizeH="0" baseline="0" noProof="0" dirty="0">
                <a:ln>
                  <a:noFill/>
                </a:ln>
                <a:solidFill>
                  <a:schemeClr val="tx1"/>
                </a:solidFill>
                <a:effectLst/>
                <a:uLnTx/>
                <a:uFillTx/>
                <a:latin typeface="Calibri Light" panose="020F0302020204030204"/>
                <a:ea typeface="+mj-ea"/>
                <a:cs typeface="+mj-cs"/>
              </a:rPr>
            </a:br>
            <a:r>
              <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rPr>
              <a:t>		</a:t>
            </a:r>
            <a:br>
              <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rPr>
            </a:br>
            <a:r>
              <a:rPr kumimoji="0" lang="en-US" sz="2400" b="0" i="1" u="none" strike="noStrike" kern="1200" cap="none" spc="-50" normalizeH="0" baseline="0" noProof="0" dirty="0">
                <a:ln>
                  <a:noFill/>
                </a:ln>
                <a:solidFill>
                  <a:srgbClr val="335B74"/>
                </a:solidFill>
                <a:effectLst/>
                <a:uLnTx/>
                <a:uFillTx/>
                <a:latin typeface="Calibri Light" panose="020F0302020204030204"/>
                <a:ea typeface="+mj-ea"/>
                <a:cs typeface="Calibri" panose="020F0502020204030204" pitchFamily="34" charset="0"/>
              </a:rPr>
              <a:t> </a:t>
            </a:r>
          </a:p>
        </p:txBody>
      </p:sp>
      <p:sp>
        <p:nvSpPr>
          <p:cNvPr id="13" name="Text Placeholder 3">
            <a:extLst>
              <a:ext uri="{FF2B5EF4-FFF2-40B4-BE49-F238E27FC236}">
                <a16:creationId xmlns:a16="http://schemas.microsoft.com/office/drawing/2014/main" id="{5A3970A8-4F4B-412F-92B9-155E8408E723}"/>
              </a:ext>
            </a:extLst>
          </p:cNvPr>
          <p:cNvSpPr txBox="1">
            <a:spLocks/>
          </p:cNvSpPr>
          <p:nvPr/>
        </p:nvSpPr>
        <p:spPr>
          <a:xfrm>
            <a:off x="5146737" y="5269505"/>
            <a:ext cx="3801002" cy="1509955"/>
          </a:xfrm>
          <a:prstGeom prst="rect">
            <a:avLst/>
          </a:prstGeom>
        </p:spPr>
        <p:txBody>
          <a:bodyPr vert="horz" lIns="91440" tIns="45720" rIns="9144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b="1" dirty="0"/>
              <a:t>Oklahoma City Planning Department</a:t>
            </a:r>
          </a:p>
          <a:p>
            <a:pPr>
              <a:lnSpc>
                <a:spcPct val="100000"/>
              </a:lnSpc>
              <a:spcBef>
                <a:spcPts val="600"/>
              </a:spcBef>
              <a:spcAft>
                <a:spcPts val="0"/>
              </a:spcAft>
            </a:pPr>
            <a:r>
              <a:rPr lang="en-US" sz="1600" dirty="0"/>
              <a:t>Lisa Chronister, Assistant Planning Director</a:t>
            </a:r>
          </a:p>
          <a:p>
            <a:pPr>
              <a:lnSpc>
                <a:spcPct val="100000"/>
              </a:lnSpc>
              <a:spcBef>
                <a:spcPts val="600"/>
              </a:spcBef>
              <a:spcAft>
                <a:spcPts val="0"/>
              </a:spcAft>
            </a:pPr>
            <a:r>
              <a:rPr lang="en-US" sz="1600" dirty="0"/>
              <a:t>lisa.chronister@okc.gov</a:t>
            </a:r>
          </a:p>
          <a:p>
            <a:pPr>
              <a:lnSpc>
                <a:spcPct val="100000"/>
              </a:lnSpc>
              <a:spcBef>
                <a:spcPts val="600"/>
              </a:spcBef>
              <a:spcAft>
                <a:spcPts val="0"/>
              </a:spcAft>
            </a:pPr>
            <a:r>
              <a:rPr lang="en-US" sz="1600" dirty="0"/>
              <a:t>(405) 297-1628</a:t>
            </a:r>
          </a:p>
        </p:txBody>
      </p:sp>
      <p:sp>
        <p:nvSpPr>
          <p:cNvPr id="14" name="TextBox 13">
            <a:extLst>
              <a:ext uri="{FF2B5EF4-FFF2-40B4-BE49-F238E27FC236}">
                <a16:creationId xmlns:a16="http://schemas.microsoft.com/office/drawing/2014/main" id="{F1525D04-7B09-4D54-BD21-02B854FA2730}"/>
              </a:ext>
            </a:extLst>
          </p:cNvPr>
          <p:cNvSpPr txBox="1"/>
          <p:nvPr/>
        </p:nvSpPr>
        <p:spPr>
          <a:xfrm>
            <a:off x="4974638" y="4786578"/>
            <a:ext cx="2644689" cy="430887"/>
          </a:xfrm>
          <a:prstGeom prst="rect">
            <a:avLst/>
          </a:prstGeom>
          <a:noFill/>
        </p:spPr>
        <p:txBody>
          <a:bodyPr wrap="square">
            <a:spAutoFit/>
          </a:bodyPr>
          <a:lstStyle/>
          <a:p>
            <a:r>
              <a:rPr lang="en-US" sz="2200" b="1" u="sng" spc="200" dirty="0">
                <a:solidFill>
                  <a:srgbClr val="0070C0"/>
                </a:solidFill>
                <a:latin typeface="Calibri Light" panose="020F0302020204030204"/>
                <a:ea typeface="+mj-ea"/>
                <a:cs typeface="+mj-cs"/>
              </a:rPr>
              <a:t>Questions?</a:t>
            </a:r>
          </a:p>
        </p:txBody>
      </p:sp>
      <p:sp>
        <p:nvSpPr>
          <p:cNvPr id="15" name="TextBox 14">
            <a:extLst>
              <a:ext uri="{FF2B5EF4-FFF2-40B4-BE49-F238E27FC236}">
                <a16:creationId xmlns:a16="http://schemas.microsoft.com/office/drawing/2014/main" id="{E0231310-BD1E-4C9A-A9BA-53AF9E87F8B3}"/>
              </a:ext>
            </a:extLst>
          </p:cNvPr>
          <p:cNvSpPr txBox="1"/>
          <p:nvPr/>
        </p:nvSpPr>
        <p:spPr>
          <a:xfrm>
            <a:off x="4974637" y="1096398"/>
            <a:ext cx="2644689" cy="430887"/>
          </a:xfrm>
          <a:prstGeom prst="rect">
            <a:avLst/>
          </a:prstGeom>
          <a:noFill/>
        </p:spPr>
        <p:txBody>
          <a:bodyPr wrap="square">
            <a:spAutoFit/>
          </a:bodyPr>
          <a:lstStyle/>
          <a:p>
            <a:r>
              <a:rPr lang="en-US" sz="2200" b="1" u="sng" spc="200" dirty="0">
                <a:solidFill>
                  <a:srgbClr val="0070C0"/>
                </a:solidFill>
                <a:latin typeface="Calibri Light" panose="020F0302020204030204"/>
                <a:ea typeface="+mj-ea"/>
                <a:cs typeface="+mj-cs"/>
              </a:rPr>
              <a:t>Schedule</a:t>
            </a:r>
          </a:p>
        </p:txBody>
      </p:sp>
    </p:spTree>
    <p:extLst>
      <p:ext uri="{BB962C8B-B14F-4D97-AF65-F5344CB8AC3E}">
        <p14:creationId xmlns:p14="http://schemas.microsoft.com/office/powerpoint/2010/main" val="499298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9D7DE931-8213-41A0-A1B2-F539C2C4077E}"/>
              </a:ext>
            </a:extLst>
          </p:cNvPr>
          <p:cNvSpPr>
            <a:spLocks noGrp="1"/>
          </p:cNvSpPr>
          <p:nvPr>
            <p:ph type="subTitle" idx="1"/>
          </p:nvPr>
        </p:nvSpPr>
        <p:spPr>
          <a:xfrm>
            <a:off x="823355" y="2665404"/>
            <a:ext cx="3424553" cy="1527191"/>
          </a:xfrm>
        </p:spPr>
        <p:txBody>
          <a:bodyPr anchor="ctr">
            <a:normAutofit/>
          </a:bodyPr>
          <a:lstStyle/>
          <a:p>
            <a:r>
              <a:rPr lang="en-US" dirty="0">
                <a:solidFill>
                  <a:srgbClr val="FFFFFF"/>
                </a:solidFill>
              </a:rPr>
              <a:t>What is the purpose of the innovation district LAND USE PLAN?</a:t>
            </a:r>
          </a:p>
        </p:txBody>
      </p:sp>
      <p:sp>
        <p:nvSpPr>
          <p:cNvPr id="12" name="Rectangle 11">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ubtitle 2">
            <a:extLst>
              <a:ext uri="{FF2B5EF4-FFF2-40B4-BE49-F238E27FC236}">
                <a16:creationId xmlns:a16="http://schemas.microsoft.com/office/drawing/2014/main" id="{8A5A184F-36BD-4A71-A50E-A712AD38C5E2}"/>
              </a:ext>
            </a:extLst>
          </p:cNvPr>
          <p:cNvSpPr txBox="1">
            <a:spLocks/>
          </p:cNvSpPr>
          <p:nvPr/>
        </p:nvSpPr>
        <p:spPr>
          <a:xfrm>
            <a:off x="855360" y="2619770"/>
            <a:ext cx="3240448" cy="392778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US" sz="1800" b="0" i="0" u="none" strike="noStrike" kern="1200" cap="none" spc="200" normalizeH="0" baseline="0" noProof="0" dirty="0">
              <a:ln>
                <a:noFill/>
              </a:ln>
              <a:solidFill>
                <a:srgbClr val="FFFFFF"/>
              </a:solidFill>
              <a:effectLst/>
              <a:uLnTx/>
              <a:uFillTx/>
              <a:latin typeface="Calibri Light" panose="020F0302020204030204"/>
              <a:ea typeface="+mn-ea"/>
              <a:cs typeface="+mn-cs"/>
            </a:endParaRPr>
          </a:p>
        </p:txBody>
      </p:sp>
      <p:sp>
        <p:nvSpPr>
          <p:cNvPr id="14" name="Title 1">
            <a:extLst>
              <a:ext uri="{FF2B5EF4-FFF2-40B4-BE49-F238E27FC236}">
                <a16:creationId xmlns:a16="http://schemas.microsoft.com/office/drawing/2014/main" id="{FF227720-5468-49DC-8B32-250C0DBD50CE}"/>
              </a:ext>
            </a:extLst>
          </p:cNvPr>
          <p:cNvSpPr>
            <a:spLocks noGrp="1"/>
          </p:cNvSpPr>
          <p:nvPr>
            <p:ph type="ctrTitle"/>
          </p:nvPr>
        </p:nvSpPr>
        <p:spPr>
          <a:xfrm>
            <a:off x="5220928" y="965200"/>
            <a:ext cx="6272572" cy="4927600"/>
          </a:xfrm>
        </p:spPr>
        <p:txBody>
          <a:bodyPr anchor="ctr">
            <a:normAutofit/>
          </a:bodyPr>
          <a:lstStyle/>
          <a:p>
            <a:pPr marL="406400" indent="-177800"/>
            <a:r>
              <a:rPr lang="en-US" sz="2400" dirty="0">
                <a:solidFill>
                  <a:schemeClr val="tx2"/>
                </a:solidFill>
              </a:rPr>
              <a:t>   • Provide specific recommendations to guide   new development</a:t>
            </a:r>
            <a:br>
              <a:rPr lang="en-US" sz="2400" dirty="0">
                <a:solidFill>
                  <a:schemeClr val="tx2"/>
                </a:solidFill>
              </a:rPr>
            </a:br>
            <a:r>
              <a:rPr lang="en-US" sz="2000" dirty="0">
                <a:solidFill>
                  <a:schemeClr val="tx2"/>
                </a:solidFill>
              </a:rPr>
              <a:t>	</a:t>
            </a:r>
            <a:r>
              <a:rPr lang="en-US" sz="2400" i="1" dirty="0">
                <a:solidFill>
                  <a:schemeClr val="tx2"/>
                </a:solidFill>
              </a:rPr>
              <a:t>	</a:t>
            </a:r>
            <a:r>
              <a:rPr lang="en-US" sz="2400" dirty="0">
                <a:solidFill>
                  <a:schemeClr val="tx2"/>
                </a:solidFill>
              </a:rPr>
              <a:t>	</a:t>
            </a:r>
            <a:br>
              <a:rPr lang="en-US" sz="2400" dirty="0">
                <a:solidFill>
                  <a:schemeClr val="tx2"/>
                </a:solidFill>
              </a:rPr>
            </a:br>
            <a:r>
              <a:rPr lang="en-US" sz="2400" dirty="0">
                <a:solidFill>
                  <a:schemeClr val="tx2"/>
                </a:solidFill>
              </a:rPr>
              <a:t>• Guide zoning code updates</a:t>
            </a:r>
            <a:br>
              <a:rPr lang="en-US" sz="2400" dirty="0">
                <a:solidFill>
                  <a:schemeClr val="tx2"/>
                </a:solidFill>
              </a:rPr>
            </a:br>
            <a:br>
              <a:rPr lang="en-US" sz="2400" dirty="0">
                <a:solidFill>
                  <a:schemeClr val="tx2"/>
                </a:solidFill>
              </a:rPr>
            </a:br>
            <a:r>
              <a:rPr lang="en-US" sz="2400" dirty="0">
                <a:solidFill>
                  <a:schemeClr val="tx2"/>
                </a:solidFill>
              </a:rPr>
              <a:t>• Guide Tax Increment Financing (TIF) incentives</a:t>
            </a:r>
            <a:br>
              <a:rPr lang="en-US" sz="2400" dirty="0">
                <a:solidFill>
                  <a:schemeClr val="tx2"/>
                </a:solidFill>
              </a:rPr>
            </a:br>
            <a:br>
              <a:rPr lang="en-US" sz="2400" dirty="0">
                <a:solidFill>
                  <a:schemeClr val="tx2"/>
                </a:solidFill>
              </a:rPr>
            </a:br>
            <a:r>
              <a:rPr lang="en-US" sz="2400" dirty="0">
                <a:solidFill>
                  <a:schemeClr val="tx2"/>
                </a:solidFill>
              </a:rPr>
              <a:t>• Prioritize future bicycle and pedestrian improvements</a:t>
            </a:r>
            <a:endParaRPr lang="en-US" sz="3800" dirty="0">
              <a:solidFill>
                <a:schemeClr val="tx2"/>
              </a:solidFill>
            </a:endParaRPr>
          </a:p>
        </p:txBody>
      </p:sp>
      <p:sp>
        <p:nvSpPr>
          <p:cNvPr id="4" name="Slide Number Placeholder 3">
            <a:extLst>
              <a:ext uri="{FF2B5EF4-FFF2-40B4-BE49-F238E27FC236}">
                <a16:creationId xmlns:a16="http://schemas.microsoft.com/office/drawing/2014/main" id="{502EB3DF-1DEF-4AB6-A80C-3FC37A8842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C9D2A-40D6-45DA-971F-A5FB82B7EA8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18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B6C74B6-CD71-4904-9F49-DAD370035289}"/>
              </a:ext>
            </a:extLst>
          </p:cNvPr>
          <p:cNvPicPr>
            <a:picLocks noChangeAspect="1"/>
          </p:cNvPicPr>
          <p:nvPr/>
        </p:nvPicPr>
        <p:blipFill rotWithShape="1">
          <a:blip r:embed="rId3">
            <a:extLst>
              <a:ext uri="{28A0092B-C50C-407E-A947-70E740481C1C}">
                <a14:useLocalDpi xmlns:a14="http://schemas.microsoft.com/office/drawing/2010/main" val="0"/>
              </a:ext>
            </a:extLst>
          </a:blip>
          <a:srcRect t="9184" r="8595" b="6957"/>
          <a:stretch/>
        </p:blipFill>
        <p:spPr>
          <a:xfrm rot="3872508">
            <a:off x="6620582" y="709731"/>
            <a:ext cx="5505126" cy="4353292"/>
          </a:xfrm>
          <a:prstGeom prst="rect">
            <a:avLst/>
          </a:prstGeom>
        </p:spPr>
      </p:pic>
      <p:sp>
        <p:nvSpPr>
          <p:cNvPr id="6" name="Title 6">
            <a:extLst>
              <a:ext uri="{FF2B5EF4-FFF2-40B4-BE49-F238E27FC236}">
                <a16:creationId xmlns:a16="http://schemas.microsoft.com/office/drawing/2014/main" id="{02C1EE49-6FDD-4416-90E6-399F7677FF00}"/>
              </a:ext>
            </a:extLst>
          </p:cNvPr>
          <p:cNvSpPr txBox="1">
            <a:spLocks/>
          </p:cNvSpPr>
          <p:nvPr/>
        </p:nvSpPr>
        <p:spPr>
          <a:xfrm>
            <a:off x="1097280" y="286603"/>
            <a:ext cx="5998001"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Acknowledgement</a:t>
            </a:r>
          </a:p>
        </p:txBody>
      </p:sp>
      <p:sp>
        <p:nvSpPr>
          <p:cNvPr id="7" name="Title 1">
            <a:extLst>
              <a:ext uri="{FF2B5EF4-FFF2-40B4-BE49-F238E27FC236}">
                <a16:creationId xmlns:a16="http://schemas.microsoft.com/office/drawing/2014/main" id="{5A053AC2-D51B-485C-99FC-223A94729884}"/>
              </a:ext>
            </a:extLst>
          </p:cNvPr>
          <p:cNvSpPr txBox="1">
            <a:spLocks/>
          </p:cNvSpPr>
          <p:nvPr/>
        </p:nvSpPr>
        <p:spPr>
          <a:xfrm>
            <a:off x="852198" y="1862356"/>
            <a:ext cx="5243801" cy="4335538"/>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85750" marR="0" lvl="0" indent="-285750" algn="l" defTabSz="914400" rtl="0" eaLnBrk="1" fontAlgn="auto" latinLnBrk="0" hangingPunct="1">
              <a:lnSpc>
                <a:spcPct val="85000"/>
              </a:lnSpc>
              <a:spcBef>
                <a:spcPct val="0"/>
              </a:spcBef>
              <a:spcAft>
                <a:spcPts val="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rPr>
              <a:t>Difficult history of redevelopment and urban renewal in NE OKC.</a:t>
            </a:r>
          </a:p>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endParaRPr>
          </a:p>
          <a:p>
            <a:pPr marL="285750" marR="0" lvl="0" indent="-285750" algn="l" defTabSz="914400" rtl="0" eaLnBrk="1" fontAlgn="auto" latinLnBrk="0" hangingPunct="1">
              <a:lnSpc>
                <a:spcPct val="85000"/>
              </a:lnSpc>
              <a:spcBef>
                <a:spcPct val="0"/>
              </a:spcBef>
              <a:spcAft>
                <a:spcPts val="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rPr>
              <a:t>Communities were razed</a:t>
            </a:r>
            <a:r>
              <a:rPr kumimoji="0" lang="en-US" sz="2400" b="0" i="0" u="none" strike="noStrike" kern="1200" cap="none" spc="-50" normalizeH="0" noProof="0" dirty="0">
                <a:ln>
                  <a:noFill/>
                </a:ln>
                <a:solidFill>
                  <a:srgbClr val="637052"/>
                </a:solidFill>
                <a:effectLst/>
                <a:uLnTx/>
                <a:uFillTx/>
                <a:latin typeface="Calibri Light" panose="020F0302020204030204"/>
                <a:ea typeface="+mj-ea"/>
                <a:cs typeface="+mj-cs"/>
              </a:rPr>
              <a:t> and replaced with what is now much of the Health Center and I-235, disproportionately affecting historically African American neighborhoods.</a:t>
            </a:r>
          </a:p>
          <a:p>
            <a:pPr marR="0" lvl="0" algn="l" defTabSz="914400" rtl="0" eaLnBrk="1" fontAlgn="auto" latinLnBrk="0" hangingPunct="1">
              <a:lnSpc>
                <a:spcPct val="85000"/>
              </a:lnSpc>
              <a:spcBef>
                <a:spcPct val="0"/>
              </a:spcBef>
              <a:spcAft>
                <a:spcPts val="0"/>
              </a:spcAft>
              <a:buClrTx/>
              <a:buSzTx/>
              <a:tabLst/>
              <a:defRPr/>
            </a:pPr>
            <a:endParaRPr kumimoji="0" lang="en-US" sz="2400" b="0" i="0" u="none" strike="noStrike" kern="1200" cap="none" spc="-50" normalizeH="0" noProof="0" dirty="0">
              <a:ln>
                <a:noFill/>
              </a:ln>
              <a:solidFill>
                <a:srgbClr val="637052"/>
              </a:solidFill>
              <a:effectLst/>
              <a:uLnTx/>
              <a:uFillTx/>
              <a:latin typeface="Calibri Light" panose="020F0302020204030204"/>
              <a:ea typeface="+mj-ea"/>
              <a:cs typeface="+mj-cs"/>
            </a:endParaRPr>
          </a:p>
          <a:p>
            <a:pPr marL="285750" marR="0" lvl="0" indent="-285750" algn="l" defTabSz="914400" rtl="0" eaLnBrk="1" fontAlgn="auto" latinLnBrk="0" hangingPunct="1">
              <a:lnSpc>
                <a:spcPct val="85000"/>
              </a:lnSpc>
              <a:spcBef>
                <a:spcPct val="0"/>
              </a:spcBef>
              <a:spcAft>
                <a:spcPts val="0"/>
              </a:spcAft>
              <a:buClrTx/>
              <a:buSzTx/>
              <a:buFont typeface="Arial" panose="020B0604020202020204" pitchFamily="34" charset="0"/>
              <a:buChar char="•"/>
              <a:tabLst/>
              <a:defRPr/>
            </a:pPr>
            <a:r>
              <a:rPr lang="en-US" sz="2400" baseline="0" dirty="0">
                <a:solidFill>
                  <a:srgbClr val="637052"/>
                </a:solidFill>
                <a:latin typeface="Calibri Light" panose="020F0302020204030204"/>
              </a:rPr>
              <a:t>City now engages</a:t>
            </a:r>
            <a:r>
              <a:rPr lang="en-US" sz="2400" dirty="0">
                <a:solidFill>
                  <a:srgbClr val="637052"/>
                </a:solidFill>
                <a:latin typeface="Calibri Light" panose="020F0302020204030204"/>
              </a:rPr>
              <a:t> the community before decisions are made.</a:t>
            </a:r>
            <a:endPar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endParaRPr>
          </a:p>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endParaRPr>
          </a:p>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30603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3A324C3F-0415-4167-9FC0-1D0F2826A4C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C9D2A-40D6-45DA-971F-A5FB82B7EA8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Subtitle 2">
            <a:extLst>
              <a:ext uri="{FF2B5EF4-FFF2-40B4-BE49-F238E27FC236}">
                <a16:creationId xmlns:a16="http://schemas.microsoft.com/office/drawing/2014/main" id="{02F2C0A7-0734-4F29-982A-269B86767E4E}"/>
              </a:ext>
            </a:extLst>
          </p:cNvPr>
          <p:cNvSpPr txBox="1">
            <a:spLocks/>
          </p:cNvSpPr>
          <p:nvPr/>
        </p:nvSpPr>
        <p:spPr>
          <a:xfrm>
            <a:off x="855360" y="3288186"/>
            <a:ext cx="2938022" cy="196568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1800" b="0" i="0" u="none" strike="noStrike" kern="1200" cap="none" spc="200" normalizeH="0" baseline="0" noProof="0" dirty="0">
                <a:ln>
                  <a:noFill/>
                </a:ln>
                <a:solidFill>
                  <a:srgbClr val="FFFFFF"/>
                </a:solidFill>
                <a:effectLst/>
                <a:uLnTx/>
                <a:uFillTx/>
                <a:latin typeface="Calibri Light" panose="020F0302020204030204"/>
                <a:ea typeface="+mn-ea"/>
                <a:cs typeface="+mn-cs"/>
              </a:rPr>
              <a:t>• Defines land use priorities and establishes roadmap for future development</a:t>
            </a:r>
          </a:p>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sz="1800" b="0" i="0" u="none" strike="noStrike" kern="1200" cap="none" spc="200" normalizeH="0" baseline="0" noProof="0" dirty="0">
              <a:ln>
                <a:noFill/>
              </a:ln>
              <a:solidFill>
                <a:srgbClr val="FFFFFF"/>
              </a:solidFill>
              <a:effectLst/>
              <a:uLnTx/>
              <a:uFillTx/>
              <a:latin typeface="Calibri Light" panose="020F0302020204030204"/>
              <a:ea typeface="+mn-ea"/>
              <a:cs typeface="+mn-cs"/>
            </a:endParaRPr>
          </a:p>
        </p:txBody>
      </p:sp>
      <p:pic>
        <p:nvPicPr>
          <p:cNvPr id="3" name="Picture 2" descr="A picture containing chart&#10;&#10;Description automatically generated">
            <a:extLst>
              <a:ext uri="{FF2B5EF4-FFF2-40B4-BE49-F238E27FC236}">
                <a16:creationId xmlns:a16="http://schemas.microsoft.com/office/drawing/2014/main" id="{36772A1E-469C-4B1A-AB32-76530CC4ECBB}"/>
              </a:ext>
            </a:extLst>
          </p:cNvPr>
          <p:cNvPicPr>
            <a:picLocks noChangeAspect="1"/>
          </p:cNvPicPr>
          <p:nvPr/>
        </p:nvPicPr>
        <p:blipFill>
          <a:blip r:embed="rId3"/>
          <a:stretch>
            <a:fillRect/>
          </a:stretch>
        </p:blipFill>
        <p:spPr>
          <a:xfrm>
            <a:off x="5783463" y="503599"/>
            <a:ext cx="5243472" cy="5577839"/>
          </a:xfrm>
          <a:prstGeom prst="rect">
            <a:avLst/>
          </a:prstGeom>
          <a:ln>
            <a:solidFill>
              <a:schemeClr val="bg1">
                <a:lumMod val="50000"/>
              </a:schemeClr>
            </a:solidFill>
          </a:ln>
        </p:spPr>
      </p:pic>
      <p:pic>
        <p:nvPicPr>
          <p:cNvPr id="6" name="Picture 5" descr="Graphical user interface, application&#10;&#10;Description automatically generated">
            <a:extLst>
              <a:ext uri="{FF2B5EF4-FFF2-40B4-BE49-F238E27FC236}">
                <a16:creationId xmlns:a16="http://schemas.microsoft.com/office/drawing/2014/main" id="{F1ECD0E2-393D-46E0-A2C4-994BC85FD5F6}"/>
              </a:ext>
            </a:extLst>
          </p:cNvPr>
          <p:cNvPicPr>
            <a:picLocks noChangeAspect="1"/>
          </p:cNvPicPr>
          <p:nvPr/>
        </p:nvPicPr>
        <p:blipFill>
          <a:blip r:embed="rId4"/>
          <a:stretch>
            <a:fillRect/>
          </a:stretch>
        </p:blipFill>
        <p:spPr>
          <a:xfrm>
            <a:off x="5149438" y="4585451"/>
            <a:ext cx="2538484" cy="2002303"/>
          </a:xfrm>
          <a:prstGeom prst="rect">
            <a:avLst/>
          </a:prstGeom>
          <a:ln>
            <a:solidFill>
              <a:schemeClr val="bg1">
                <a:lumMod val="50000"/>
              </a:schemeClr>
            </a:solidFill>
          </a:ln>
        </p:spPr>
      </p:pic>
      <p:sp>
        <p:nvSpPr>
          <p:cNvPr id="13" name="Subtitle 2">
            <a:extLst>
              <a:ext uri="{FF2B5EF4-FFF2-40B4-BE49-F238E27FC236}">
                <a16:creationId xmlns:a16="http://schemas.microsoft.com/office/drawing/2014/main" id="{8FA2DE3B-C2A3-4775-A73F-16382FA3E5B2}"/>
              </a:ext>
            </a:extLst>
          </p:cNvPr>
          <p:cNvSpPr>
            <a:spLocks noGrp="1"/>
          </p:cNvSpPr>
          <p:nvPr>
            <p:ph type="subTitle" idx="1"/>
          </p:nvPr>
        </p:nvSpPr>
        <p:spPr>
          <a:xfrm>
            <a:off x="823355" y="1831469"/>
            <a:ext cx="3424553" cy="1527191"/>
          </a:xfrm>
        </p:spPr>
        <p:txBody>
          <a:bodyPr anchor="ctr">
            <a:normAutofit/>
          </a:bodyPr>
          <a:lstStyle/>
          <a:p>
            <a:r>
              <a:rPr lang="en-US" dirty="0">
                <a:solidFill>
                  <a:srgbClr val="FFFFFF"/>
                </a:solidFill>
              </a:rPr>
              <a:t>What is the purpose of the innovation district LAND USE PLAN?</a:t>
            </a:r>
          </a:p>
        </p:txBody>
      </p:sp>
    </p:spTree>
    <p:extLst>
      <p:ext uri="{BB962C8B-B14F-4D97-AF65-F5344CB8AC3E}">
        <p14:creationId xmlns:p14="http://schemas.microsoft.com/office/powerpoint/2010/main" val="265694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9D7DE931-8213-41A0-A1B2-F539C2C4077E}"/>
              </a:ext>
            </a:extLst>
          </p:cNvPr>
          <p:cNvSpPr>
            <a:spLocks noGrp="1"/>
          </p:cNvSpPr>
          <p:nvPr>
            <p:ph type="subTitle" idx="1"/>
          </p:nvPr>
        </p:nvSpPr>
        <p:spPr>
          <a:xfrm>
            <a:off x="823356" y="1890321"/>
            <a:ext cx="2938022" cy="1527191"/>
          </a:xfrm>
        </p:spPr>
        <p:txBody>
          <a:bodyPr anchor="ctr">
            <a:normAutofit/>
          </a:bodyPr>
          <a:lstStyle/>
          <a:p>
            <a:r>
              <a:rPr lang="en-US" dirty="0">
                <a:solidFill>
                  <a:srgbClr val="FFFFFF"/>
                </a:solidFill>
              </a:rPr>
              <a:t>LAND USE PLAN ZONING</a:t>
            </a:r>
          </a:p>
        </p:txBody>
      </p:sp>
      <p:sp>
        <p:nvSpPr>
          <p:cNvPr id="12" name="Rectangle 11">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ubtitle 2">
            <a:extLst>
              <a:ext uri="{FF2B5EF4-FFF2-40B4-BE49-F238E27FC236}">
                <a16:creationId xmlns:a16="http://schemas.microsoft.com/office/drawing/2014/main" id="{8A5A184F-36BD-4A71-A50E-A712AD38C5E2}"/>
              </a:ext>
            </a:extLst>
          </p:cNvPr>
          <p:cNvSpPr txBox="1">
            <a:spLocks/>
          </p:cNvSpPr>
          <p:nvPr/>
        </p:nvSpPr>
        <p:spPr>
          <a:xfrm>
            <a:off x="855360" y="2619770"/>
            <a:ext cx="3240448" cy="392778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US" sz="1800" b="0" i="0" u="none" strike="noStrike" kern="1200" cap="none" spc="200" normalizeH="0" baseline="0" noProof="0" dirty="0">
              <a:ln>
                <a:noFill/>
              </a:ln>
              <a:solidFill>
                <a:srgbClr val="FFFFFF"/>
              </a:solidFill>
              <a:effectLst/>
              <a:uLnTx/>
              <a:uFillTx/>
              <a:latin typeface="Calibri Light" panose="020F0302020204030204"/>
              <a:ea typeface="+mn-ea"/>
              <a:cs typeface="+mn-cs"/>
            </a:endParaRPr>
          </a:p>
        </p:txBody>
      </p:sp>
      <p:sp>
        <p:nvSpPr>
          <p:cNvPr id="15" name="Subtitle 2">
            <a:extLst>
              <a:ext uri="{FF2B5EF4-FFF2-40B4-BE49-F238E27FC236}">
                <a16:creationId xmlns:a16="http://schemas.microsoft.com/office/drawing/2014/main" id="{5AAF3146-6E26-4B00-87E3-1C3BDBC0EC30}"/>
              </a:ext>
            </a:extLst>
          </p:cNvPr>
          <p:cNvSpPr txBox="1">
            <a:spLocks/>
          </p:cNvSpPr>
          <p:nvPr/>
        </p:nvSpPr>
        <p:spPr>
          <a:xfrm>
            <a:off x="742222" y="3341493"/>
            <a:ext cx="3240448" cy="252885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1800" b="0" i="0" u="none" strike="noStrike" kern="1200" cap="none" spc="200" normalizeH="0" baseline="0" noProof="0" dirty="0">
                <a:ln>
                  <a:noFill/>
                </a:ln>
                <a:solidFill>
                  <a:prstClr val="white"/>
                </a:solidFill>
                <a:effectLst/>
                <a:uLnTx/>
                <a:uFillTx/>
                <a:latin typeface="Calibri Light" panose="020F0302020204030204"/>
                <a:ea typeface="+mn-ea"/>
                <a:cs typeface="+mn-cs"/>
              </a:rPr>
              <a:t>• Only a portion of the Land Use Plan is currently within OKC zoning</a:t>
            </a:r>
          </a:p>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sz="1800" b="0" i="0" u="none" strike="noStrike" kern="1200" cap="none" spc="200" normalizeH="0" baseline="0" noProof="0" dirty="0">
              <a:ln>
                <a:noFill/>
              </a:ln>
              <a:solidFill>
                <a:prstClr val="white"/>
              </a:solidFill>
              <a:effectLst/>
              <a:uLnTx/>
              <a:uFillTx/>
              <a:latin typeface="Calibri Light" panose="020F0302020204030204"/>
              <a:ea typeface="+mn-ea"/>
              <a:cs typeface="+mn-cs"/>
            </a:endParaRPr>
          </a:p>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sz="1800" b="0" i="0" u="none" strike="noStrike" kern="1200" cap="none" spc="200" normalizeH="0" baseline="0" noProof="0" dirty="0">
              <a:ln>
                <a:noFill/>
              </a:ln>
              <a:solidFill>
                <a:prstClr val="white"/>
              </a:solidFill>
              <a:effectLst/>
              <a:uLnTx/>
              <a:uFillTx/>
              <a:latin typeface="Calibri Light" panose="020F0302020204030204"/>
              <a:ea typeface="+mn-ea"/>
              <a:cs typeface="+mn-cs"/>
            </a:endParaRPr>
          </a:p>
        </p:txBody>
      </p:sp>
      <p:sp>
        <p:nvSpPr>
          <p:cNvPr id="4" name="Slide Number Placeholder 3">
            <a:extLst>
              <a:ext uri="{FF2B5EF4-FFF2-40B4-BE49-F238E27FC236}">
                <a16:creationId xmlns:a16="http://schemas.microsoft.com/office/drawing/2014/main" id="{AADB62C0-368A-45D6-A056-C075E3D080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C9D2A-40D6-45DA-971F-A5FB82B7EA8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descr="A picture containing diagram&#10;&#10;Description automatically generated">
            <a:extLst>
              <a:ext uri="{FF2B5EF4-FFF2-40B4-BE49-F238E27FC236}">
                <a16:creationId xmlns:a16="http://schemas.microsoft.com/office/drawing/2014/main" id="{776A5C28-64E7-49CE-B59D-F69AAEFE4913}"/>
              </a:ext>
            </a:extLst>
          </p:cNvPr>
          <p:cNvPicPr>
            <a:picLocks noChangeAspect="1"/>
          </p:cNvPicPr>
          <p:nvPr/>
        </p:nvPicPr>
        <p:blipFill>
          <a:blip r:embed="rId3"/>
          <a:stretch>
            <a:fillRect/>
          </a:stretch>
        </p:blipFill>
        <p:spPr>
          <a:xfrm>
            <a:off x="7020294" y="806505"/>
            <a:ext cx="3831852" cy="5217693"/>
          </a:xfrm>
          <a:prstGeom prst="rect">
            <a:avLst/>
          </a:prstGeom>
          <a:ln>
            <a:solidFill>
              <a:schemeClr val="bg1">
                <a:lumMod val="50000"/>
              </a:schemeClr>
            </a:solidFill>
          </a:ln>
        </p:spPr>
      </p:pic>
      <p:pic>
        <p:nvPicPr>
          <p:cNvPr id="13" name="Picture 12" descr="Graphical user interface, application&#10;&#10;Description automatically generated">
            <a:extLst>
              <a:ext uri="{FF2B5EF4-FFF2-40B4-BE49-F238E27FC236}">
                <a16:creationId xmlns:a16="http://schemas.microsoft.com/office/drawing/2014/main" id="{98680312-DC29-426A-8326-6C9386D32958}"/>
              </a:ext>
            </a:extLst>
          </p:cNvPr>
          <p:cNvPicPr>
            <a:picLocks noChangeAspect="1"/>
          </p:cNvPicPr>
          <p:nvPr/>
        </p:nvPicPr>
        <p:blipFill>
          <a:blip r:embed="rId4"/>
          <a:stretch>
            <a:fillRect/>
          </a:stretch>
        </p:blipFill>
        <p:spPr>
          <a:xfrm>
            <a:off x="5149438" y="4585451"/>
            <a:ext cx="2538484" cy="2002303"/>
          </a:xfrm>
          <a:prstGeom prst="rect">
            <a:avLst/>
          </a:prstGeom>
          <a:ln>
            <a:solidFill>
              <a:schemeClr val="bg1">
                <a:lumMod val="50000"/>
              </a:schemeClr>
            </a:solidFill>
          </a:ln>
        </p:spPr>
      </p:pic>
    </p:spTree>
    <p:extLst>
      <p:ext uri="{BB962C8B-B14F-4D97-AF65-F5344CB8AC3E}">
        <p14:creationId xmlns:p14="http://schemas.microsoft.com/office/powerpoint/2010/main" val="3757981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1">
            <a:extLst>
              <a:ext uri="{FF2B5EF4-FFF2-40B4-BE49-F238E27FC236}">
                <a16:creationId xmlns:a16="http://schemas.microsoft.com/office/drawing/2014/main" id="{2A86C9B2-E211-4AB7-8950-FCF5C33F230A}"/>
              </a:ext>
            </a:extLst>
          </p:cNvPr>
          <p:cNvSpPr txBox="1">
            <a:spLocks/>
          </p:cNvSpPr>
          <p:nvPr/>
        </p:nvSpPr>
        <p:spPr>
          <a:xfrm>
            <a:off x="852199" y="1737096"/>
            <a:ext cx="6325418" cy="4927600"/>
          </a:xfrm>
          <a:prstGeom prst="rect">
            <a:avLst/>
          </a:prstGeom>
        </p:spPr>
        <p:txBody>
          <a:bodyPr vert="horz" lIns="91440" tIns="45720" rIns="91440" bIns="45720" rtlCol="0" anchor="ctr">
            <a:normAutofit lnSpcReduction="10000"/>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85750" marR="0" lvl="0" indent="-285750" algn="l" defTabSz="914400" rtl="0" eaLnBrk="1" fontAlgn="auto" latinLnBrk="0" hangingPunct="1">
              <a:lnSpc>
                <a:spcPct val="85000"/>
              </a:lnSpc>
              <a:spcBef>
                <a:spcPct val="0"/>
              </a:spcBef>
              <a:spcAft>
                <a:spcPts val="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rPr>
              <a:t>The Land Use Plan </a:t>
            </a:r>
            <a:r>
              <a:rPr kumimoji="0" lang="en-US" sz="2400" b="1" i="0" u="sng" strike="noStrike" kern="1200" cap="none" spc="-50" normalizeH="0" baseline="0" noProof="0" dirty="0">
                <a:ln>
                  <a:noFill/>
                </a:ln>
                <a:solidFill>
                  <a:srgbClr val="637052"/>
                </a:solidFill>
                <a:effectLst/>
                <a:uLnTx/>
                <a:uFillTx/>
                <a:latin typeface="Calibri Light" panose="020F0302020204030204"/>
                <a:ea typeface="+mj-ea"/>
                <a:cs typeface="+mj-cs"/>
              </a:rPr>
              <a:t>will not</a:t>
            </a:r>
            <a:r>
              <a:rPr kumimoji="0" lang="en-US" sz="2400" b="0" i="0" u="sng" strike="noStrike" kern="1200" cap="none" spc="-50" normalizeH="0" baseline="0" noProof="0" dirty="0">
                <a:ln>
                  <a:noFill/>
                </a:ln>
                <a:solidFill>
                  <a:srgbClr val="637052"/>
                </a:solidFill>
                <a:effectLst/>
                <a:uLnTx/>
                <a:uFillTx/>
                <a:latin typeface="Calibri Light" panose="020F0302020204030204"/>
                <a:ea typeface="+mj-ea"/>
                <a:cs typeface="+mj-cs"/>
              </a:rPr>
              <a:t> </a:t>
            </a:r>
            <a:r>
              <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rPr>
              <a:t>change existing zoning.</a:t>
            </a:r>
          </a:p>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endParaRPr>
          </a:p>
          <a:p>
            <a:pPr marL="285750" marR="0" lvl="0" indent="-285750" algn="l" defTabSz="914400" rtl="0" eaLnBrk="1" fontAlgn="auto" latinLnBrk="0" hangingPunct="1">
              <a:lnSpc>
                <a:spcPct val="85000"/>
              </a:lnSpc>
              <a:spcBef>
                <a:spcPct val="0"/>
              </a:spcBef>
              <a:spcAft>
                <a:spcPts val="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rPr>
              <a:t>The Land Use Plan </a:t>
            </a:r>
            <a:r>
              <a:rPr kumimoji="0" lang="en-US" sz="2400" b="1" i="0" u="sng" strike="noStrike" kern="1200" cap="none" spc="-50" normalizeH="0" baseline="0" noProof="0" dirty="0">
                <a:ln>
                  <a:noFill/>
                </a:ln>
                <a:solidFill>
                  <a:srgbClr val="637052"/>
                </a:solidFill>
                <a:effectLst/>
                <a:uLnTx/>
                <a:uFillTx/>
                <a:latin typeface="Calibri Light" panose="020F0302020204030204"/>
                <a:ea typeface="+mj-ea"/>
                <a:cs typeface="+mj-cs"/>
              </a:rPr>
              <a:t>will not</a:t>
            </a:r>
            <a:r>
              <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rPr>
              <a:t> require property owners to make any changes to their existing property.</a:t>
            </a:r>
          </a:p>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endParaRPr>
          </a:p>
          <a:p>
            <a:pPr marL="285750" marR="0" lvl="0" indent="-285750" algn="l" defTabSz="914400" rtl="0" eaLnBrk="1" fontAlgn="auto" latinLnBrk="0" hangingPunct="1">
              <a:lnSpc>
                <a:spcPct val="85000"/>
              </a:lnSpc>
              <a:spcBef>
                <a:spcPct val="0"/>
              </a:spcBef>
              <a:spcAft>
                <a:spcPts val="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rPr>
              <a:t>The Land Use Plan </a:t>
            </a:r>
            <a:r>
              <a:rPr kumimoji="0" lang="en-US" sz="2400" b="1" i="0" u="sng" strike="noStrike" kern="1200" cap="none" spc="-50" normalizeH="0" baseline="0" noProof="0" dirty="0">
                <a:ln>
                  <a:noFill/>
                </a:ln>
                <a:solidFill>
                  <a:srgbClr val="637052"/>
                </a:solidFill>
                <a:effectLst/>
                <a:uLnTx/>
                <a:uFillTx/>
                <a:latin typeface="Calibri Light" panose="020F0302020204030204"/>
                <a:ea typeface="+mj-ea"/>
                <a:cs typeface="+mj-cs"/>
              </a:rPr>
              <a:t>will </a:t>
            </a:r>
            <a:r>
              <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rPr>
              <a:t>be used to review future rezoning proposals when they occur.</a:t>
            </a:r>
          </a:p>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endParaRPr>
          </a:p>
          <a:p>
            <a:pPr marL="285750" marR="0" lvl="0" indent="-285750" algn="l" defTabSz="914400" rtl="0" eaLnBrk="1" fontAlgn="auto" latinLnBrk="0" hangingPunct="1">
              <a:lnSpc>
                <a:spcPct val="85000"/>
              </a:lnSpc>
              <a:spcBef>
                <a:spcPct val="0"/>
              </a:spcBef>
              <a:spcAft>
                <a:spcPts val="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rPr>
              <a:t>Any future rezoning proposals </a:t>
            </a:r>
            <a:r>
              <a:rPr kumimoji="0" lang="en-US" sz="2400" b="1" i="0" u="sng" strike="noStrike" kern="1200" cap="none" spc="-50" normalizeH="0" baseline="0" noProof="0" dirty="0">
                <a:ln>
                  <a:noFill/>
                </a:ln>
                <a:solidFill>
                  <a:srgbClr val="637052"/>
                </a:solidFill>
                <a:effectLst/>
                <a:uLnTx/>
                <a:uFillTx/>
                <a:latin typeface="Calibri Light" panose="020F0302020204030204"/>
                <a:ea typeface="+mj-ea"/>
                <a:cs typeface="+mj-cs"/>
              </a:rPr>
              <a:t>will</a:t>
            </a:r>
            <a:r>
              <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rPr>
              <a:t> require public hearings at Planning Commission and City Council.  Surrounding property owners will be notified of any hearings.</a:t>
            </a:r>
          </a:p>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endParaRPr>
          </a:p>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endParaRPr>
          </a:p>
          <a:p>
            <a:pPr marL="0" marR="0" lvl="0" indent="0" algn="l" defTabSz="914400" rtl="0" eaLnBrk="1" fontAlgn="auto" latinLnBrk="0" hangingPunct="1">
              <a:lnSpc>
                <a:spcPct val="85000"/>
              </a:lnSpc>
              <a:spcBef>
                <a:spcPct val="0"/>
              </a:spcBef>
              <a:spcAft>
                <a:spcPts val="0"/>
              </a:spcAft>
              <a:buClrTx/>
              <a:buSzTx/>
              <a:buFontTx/>
              <a:buNone/>
              <a:tabLst/>
              <a:defRPr/>
            </a:pPr>
            <a:br>
              <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rPr>
            </a:br>
            <a:endParaRPr kumimoji="0" lang="en-US" sz="2400" b="0" i="0" u="none" strike="noStrike" kern="1200" cap="none" spc="-50" normalizeH="0" baseline="0" noProof="0" dirty="0">
              <a:ln>
                <a:noFill/>
              </a:ln>
              <a:solidFill>
                <a:srgbClr val="637052"/>
              </a:solidFill>
              <a:effectLst/>
              <a:uLnTx/>
              <a:uFillTx/>
              <a:latin typeface="Calibri Light" panose="020F0302020204030204"/>
              <a:ea typeface="+mj-ea"/>
              <a:cs typeface="+mj-cs"/>
            </a:endParaRPr>
          </a:p>
        </p:txBody>
      </p:sp>
      <p:sp>
        <p:nvSpPr>
          <p:cNvPr id="10" name="Subtitle 2">
            <a:extLst>
              <a:ext uri="{FF2B5EF4-FFF2-40B4-BE49-F238E27FC236}">
                <a16:creationId xmlns:a16="http://schemas.microsoft.com/office/drawing/2014/main" id="{045B6874-DBAC-468A-9ECE-12BD112FD289}"/>
              </a:ext>
            </a:extLst>
          </p:cNvPr>
          <p:cNvSpPr>
            <a:spLocks noGrp="1"/>
          </p:cNvSpPr>
          <p:nvPr>
            <p:ph type="subTitle" idx="1"/>
          </p:nvPr>
        </p:nvSpPr>
        <p:spPr>
          <a:xfrm>
            <a:off x="8194180" y="2665404"/>
            <a:ext cx="3424553" cy="1527191"/>
          </a:xfrm>
        </p:spPr>
        <p:txBody>
          <a:bodyPr anchor="ctr">
            <a:normAutofit/>
          </a:bodyPr>
          <a:lstStyle/>
          <a:p>
            <a:r>
              <a:rPr lang="en-US" dirty="0">
                <a:solidFill>
                  <a:srgbClr val="FFFFFF"/>
                </a:solidFill>
              </a:rPr>
              <a:t>How will the innovation district LAND USE PLAN be used?</a:t>
            </a:r>
          </a:p>
        </p:txBody>
      </p:sp>
    </p:spTree>
    <p:extLst>
      <p:ext uri="{BB962C8B-B14F-4D97-AF65-F5344CB8AC3E}">
        <p14:creationId xmlns:p14="http://schemas.microsoft.com/office/powerpoint/2010/main" val="345406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900874DC-2D2B-4222-92E8-9BA1F52DAE25}"/>
              </a:ext>
            </a:extLst>
          </p:cNvPr>
          <p:cNvSpPr txBox="1">
            <a:spLocks/>
          </p:cNvSpPr>
          <p:nvPr/>
        </p:nvSpPr>
        <p:spPr>
          <a:xfrm>
            <a:off x="855360" y="2105169"/>
            <a:ext cx="3396546" cy="255828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sz="1800" b="0" i="0" u="none" strike="noStrike" kern="1200" cap="all" spc="200" normalizeH="0" baseline="0" noProof="0" dirty="0">
              <a:ln>
                <a:noFill/>
              </a:ln>
              <a:solidFill>
                <a:prstClr val="white"/>
              </a:solidFill>
              <a:effectLst/>
              <a:uLnTx/>
              <a:uFillTx/>
              <a:latin typeface="Calibri Light" panose="020F0302020204030204"/>
              <a:ea typeface="+mn-ea"/>
              <a:cs typeface="+mn-cs"/>
            </a:endParaRPr>
          </a:p>
        </p:txBody>
      </p:sp>
      <p:sp>
        <p:nvSpPr>
          <p:cNvPr id="3" name="Slide Number Placeholder 2">
            <a:extLst>
              <a:ext uri="{FF2B5EF4-FFF2-40B4-BE49-F238E27FC236}">
                <a16:creationId xmlns:a16="http://schemas.microsoft.com/office/drawing/2014/main" id="{DF1AB50C-C090-4D44-866C-44854E7E598F}"/>
              </a:ext>
            </a:extLst>
          </p:cNvPr>
          <p:cNvSpPr>
            <a:spLocks noGrp="1"/>
          </p:cNvSpPr>
          <p:nvPr>
            <p:ph type="sldNum" sz="quarter" idx="12"/>
          </p:nvPr>
        </p:nvSpPr>
        <p:spPr/>
        <p:txBody>
          <a:bodyPr/>
          <a:lstStyle/>
          <a:p>
            <a:fld id="{754C9D2A-40D6-45DA-971F-A5FB82B7EA88}" type="slidenum">
              <a:rPr lang="en-US" smtClean="0"/>
              <a:t>8</a:t>
            </a:fld>
            <a:endParaRPr lang="en-US" dirty="0"/>
          </a:p>
        </p:txBody>
      </p:sp>
      <p:sp>
        <p:nvSpPr>
          <p:cNvPr id="7" name="Title 6">
            <a:extLst>
              <a:ext uri="{FF2B5EF4-FFF2-40B4-BE49-F238E27FC236}">
                <a16:creationId xmlns:a16="http://schemas.microsoft.com/office/drawing/2014/main" id="{8B686461-E7A1-41EA-A2ED-0F2E1955826B}"/>
              </a:ext>
            </a:extLst>
          </p:cNvPr>
          <p:cNvSpPr>
            <a:spLocks noGrp="1"/>
          </p:cNvSpPr>
          <p:nvPr>
            <p:ph type="title"/>
          </p:nvPr>
        </p:nvSpPr>
        <p:spPr>
          <a:xfrm>
            <a:off x="1097280" y="286603"/>
            <a:ext cx="5998001" cy="1450757"/>
          </a:xfrm>
        </p:spPr>
        <p:txBody>
          <a:bodyPr/>
          <a:lstStyle/>
          <a:p>
            <a:r>
              <a:rPr lang="en-US" dirty="0"/>
              <a:t>Community Outreach</a:t>
            </a:r>
          </a:p>
        </p:txBody>
      </p:sp>
      <p:pic>
        <p:nvPicPr>
          <p:cNvPr id="12" name="Picture 11">
            <a:extLst>
              <a:ext uri="{FF2B5EF4-FFF2-40B4-BE49-F238E27FC236}">
                <a16:creationId xmlns:a16="http://schemas.microsoft.com/office/drawing/2014/main" id="{F36F4A4C-CD78-459F-AF0A-1A930A3E1369}"/>
              </a:ext>
            </a:extLst>
          </p:cNvPr>
          <p:cNvPicPr>
            <a:picLocks noChangeAspect="1"/>
          </p:cNvPicPr>
          <p:nvPr/>
        </p:nvPicPr>
        <p:blipFill rotWithShape="1">
          <a:blip r:embed="rId3"/>
          <a:srcRect t="6557"/>
          <a:stretch/>
        </p:blipFill>
        <p:spPr>
          <a:xfrm>
            <a:off x="1207685" y="2274572"/>
            <a:ext cx="4704613" cy="3043135"/>
          </a:xfrm>
          <a:prstGeom prst="rect">
            <a:avLst/>
          </a:prstGeom>
          <a:ln>
            <a:solidFill>
              <a:schemeClr val="bg1">
                <a:lumMod val="50000"/>
              </a:schemeClr>
            </a:solidFill>
          </a:ln>
        </p:spPr>
      </p:pic>
      <p:sp>
        <p:nvSpPr>
          <p:cNvPr id="14" name="Title 1">
            <a:extLst>
              <a:ext uri="{FF2B5EF4-FFF2-40B4-BE49-F238E27FC236}">
                <a16:creationId xmlns:a16="http://schemas.microsoft.com/office/drawing/2014/main" id="{6CDDCC11-B9FD-40E5-98B5-BC435914B0B3}"/>
              </a:ext>
            </a:extLst>
          </p:cNvPr>
          <p:cNvSpPr txBox="1">
            <a:spLocks/>
          </p:cNvSpPr>
          <p:nvPr/>
        </p:nvSpPr>
        <p:spPr>
          <a:xfrm>
            <a:off x="1125615" y="1759747"/>
            <a:ext cx="1428018" cy="752298"/>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28600" marR="0" lvl="0" indent="-228600" algn="l" defTabSz="914400" rtl="0" eaLnBrk="1" fontAlgn="auto" latinLnBrk="0" hangingPunct="1">
              <a:lnSpc>
                <a:spcPct val="107000"/>
              </a:lnSpc>
              <a:spcBef>
                <a:spcPts val="0"/>
              </a:spcBef>
              <a:buClrTx/>
              <a:buSzTx/>
              <a:buFontTx/>
              <a:buNone/>
              <a:tabLst/>
              <a:defRPr/>
            </a:pPr>
            <a:r>
              <a:rPr lang="en-US" sz="2200" spc="200" dirty="0">
                <a:solidFill>
                  <a:prstClr val="black"/>
                </a:solidFill>
                <a:latin typeface="Calibri Light" panose="020F0302020204030204"/>
              </a:rPr>
              <a:t>2018</a:t>
            </a: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p:txBody>
      </p:sp>
      <p:pic>
        <p:nvPicPr>
          <p:cNvPr id="8" name="Content Placeholder 10" descr="A picture containing text, person&#10;&#10;Description automatically generated">
            <a:extLst>
              <a:ext uri="{FF2B5EF4-FFF2-40B4-BE49-F238E27FC236}">
                <a16:creationId xmlns:a16="http://schemas.microsoft.com/office/drawing/2014/main" id="{5E3C6DF6-EB43-4383-8C24-258B988006F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22464"/>
          <a:stretch/>
        </p:blipFill>
        <p:spPr>
          <a:xfrm>
            <a:off x="8581241" y="2274573"/>
            <a:ext cx="2111321" cy="1637027"/>
          </a:xfrm>
          <a:prstGeom prst="rect">
            <a:avLst/>
          </a:prstGeom>
          <a:ln>
            <a:solidFill>
              <a:schemeClr val="bg1">
                <a:lumMod val="50000"/>
              </a:schemeClr>
            </a:solidFill>
          </a:ln>
        </p:spPr>
      </p:pic>
      <p:pic>
        <p:nvPicPr>
          <p:cNvPr id="9" name="Picture 8">
            <a:extLst>
              <a:ext uri="{FF2B5EF4-FFF2-40B4-BE49-F238E27FC236}">
                <a16:creationId xmlns:a16="http://schemas.microsoft.com/office/drawing/2014/main" id="{9885F3E4-F462-4393-9B3B-A0D82C509D8B}"/>
              </a:ext>
            </a:extLst>
          </p:cNvPr>
          <p:cNvPicPr>
            <a:picLocks noChangeAspect="1"/>
          </p:cNvPicPr>
          <p:nvPr/>
        </p:nvPicPr>
        <p:blipFill rotWithShape="1">
          <a:blip r:embed="rId5"/>
          <a:srcRect r="2582"/>
          <a:stretch/>
        </p:blipFill>
        <p:spPr>
          <a:xfrm>
            <a:off x="8581241" y="4064471"/>
            <a:ext cx="2646082" cy="2067845"/>
          </a:xfrm>
          <a:prstGeom prst="rect">
            <a:avLst/>
          </a:prstGeom>
          <a:ln>
            <a:solidFill>
              <a:schemeClr val="bg1">
                <a:lumMod val="50000"/>
              </a:schemeClr>
            </a:solidFill>
          </a:ln>
        </p:spPr>
      </p:pic>
      <p:pic>
        <p:nvPicPr>
          <p:cNvPr id="11" name="Picture 10" descr="Text, timeline&#10;&#10;Description automatically generated">
            <a:extLst>
              <a:ext uri="{FF2B5EF4-FFF2-40B4-BE49-F238E27FC236}">
                <a16:creationId xmlns:a16="http://schemas.microsoft.com/office/drawing/2014/main" id="{C4EB7770-0951-486B-8702-09B73C52F0A0}"/>
              </a:ext>
            </a:extLst>
          </p:cNvPr>
          <p:cNvPicPr>
            <a:picLocks noChangeAspect="1"/>
          </p:cNvPicPr>
          <p:nvPr/>
        </p:nvPicPr>
        <p:blipFill rotWithShape="1">
          <a:blip r:embed="rId6">
            <a:extLst>
              <a:ext uri="{28A0092B-C50C-407E-A947-70E740481C1C}">
                <a14:useLocalDpi xmlns:a14="http://schemas.microsoft.com/office/drawing/2010/main" val="0"/>
              </a:ext>
            </a:extLst>
          </a:blip>
          <a:srcRect r="2756"/>
          <a:stretch/>
        </p:blipFill>
        <p:spPr>
          <a:xfrm>
            <a:off x="6366003" y="2274572"/>
            <a:ext cx="2047853" cy="3857744"/>
          </a:xfrm>
          <a:prstGeom prst="rect">
            <a:avLst/>
          </a:prstGeom>
          <a:ln>
            <a:solidFill>
              <a:schemeClr val="bg1">
                <a:lumMod val="50000"/>
              </a:schemeClr>
            </a:solidFill>
          </a:ln>
        </p:spPr>
      </p:pic>
      <p:sp>
        <p:nvSpPr>
          <p:cNvPr id="15" name="Title 1">
            <a:extLst>
              <a:ext uri="{FF2B5EF4-FFF2-40B4-BE49-F238E27FC236}">
                <a16:creationId xmlns:a16="http://schemas.microsoft.com/office/drawing/2014/main" id="{741A0872-06DB-483E-BC07-98FD2556B6BA}"/>
              </a:ext>
            </a:extLst>
          </p:cNvPr>
          <p:cNvSpPr txBox="1">
            <a:spLocks/>
          </p:cNvSpPr>
          <p:nvPr/>
        </p:nvSpPr>
        <p:spPr>
          <a:xfrm>
            <a:off x="6254915" y="1759747"/>
            <a:ext cx="1428018" cy="752298"/>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28600" marR="0" lvl="0" indent="-228600" algn="l" defTabSz="914400" rtl="0" eaLnBrk="1" fontAlgn="auto" latinLnBrk="0" hangingPunct="1">
              <a:lnSpc>
                <a:spcPct val="107000"/>
              </a:lnSpc>
              <a:spcBef>
                <a:spcPts val="0"/>
              </a:spcBef>
              <a:buClrTx/>
              <a:buSzTx/>
              <a:buFontTx/>
              <a:buNone/>
              <a:tabLst/>
              <a:defRPr/>
            </a:pPr>
            <a:r>
              <a:rPr lang="en-US" sz="2200" spc="200" dirty="0">
                <a:solidFill>
                  <a:prstClr val="black"/>
                </a:solidFill>
                <a:latin typeface="Calibri Light" panose="020F0302020204030204"/>
              </a:rPr>
              <a:t>2020</a:t>
            </a: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326736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900874DC-2D2B-4222-92E8-9BA1F52DAE25}"/>
              </a:ext>
            </a:extLst>
          </p:cNvPr>
          <p:cNvSpPr txBox="1">
            <a:spLocks/>
          </p:cNvSpPr>
          <p:nvPr/>
        </p:nvSpPr>
        <p:spPr>
          <a:xfrm>
            <a:off x="855360" y="2105169"/>
            <a:ext cx="3396546" cy="255828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sz="1800" b="0" i="0" u="none" strike="noStrike" kern="1200" cap="all" spc="200" normalizeH="0" baseline="0" noProof="0" dirty="0">
              <a:ln>
                <a:noFill/>
              </a:ln>
              <a:solidFill>
                <a:prstClr val="white"/>
              </a:solidFill>
              <a:effectLst/>
              <a:uLnTx/>
              <a:uFillTx/>
              <a:latin typeface="Calibri Light" panose="020F0302020204030204"/>
              <a:ea typeface="+mn-ea"/>
              <a:cs typeface="+mn-cs"/>
            </a:endParaRPr>
          </a:p>
        </p:txBody>
      </p:sp>
      <p:sp>
        <p:nvSpPr>
          <p:cNvPr id="3" name="Slide Number Placeholder 2">
            <a:extLst>
              <a:ext uri="{FF2B5EF4-FFF2-40B4-BE49-F238E27FC236}">
                <a16:creationId xmlns:a16="http://schemas.microsoft.com/office/drawing/2014/main" id="{DF1AB50C-C090-4D44-866C-44854E7E598F}"/>
              </a:ext>
            </a:extLst>
          </p:cNvPr>
          <p:cNvSpPr>
            <a:spLocks noGrp="1"/>
          </p:cNvSpPr>
          <p:nvPr>
            <p:ph type="sldNum" sz="quarter" idx="12"/>
          </p:nvPr>
        </p:nvSpPr>
        <p:spPr/>
        <p:txBody>
          <a:bodyPr/>
          <a:lstStyle/>
          <a:p>
            <a:fld id="{754C9D2A-40D6-45DA-971F-A5FB82B7EA88}" type="slidenum">
              <a:rPr lang="en-US" smtClean="0"/>
              <a:t>9</a:t>
            </a:fld>
            <a:endParaRPr lang="en-US" dirty="0"/>
          </a:p>
        </p:txBody>
      </p:sp>
      <p:sp>
        <p:nvSpPr>
          <p:cNvPr id="7" name="Title 6">
            <a:extLst>
              <a:ext uri="{FF2B5EF4-FFF2-40B4-BE49-F238E27FC236}">
                <a16:creationId xmlns:a16="http://schemas.microsoft.com/office/drawing/2014/main" id="{8B686461-E7A1-41EA-A2ED-0F2E1955826B}"/>
              </a:ext>
            </a:extLst>
          </p:cNvPr>
          <p:cNvSpPr>
            <a:spLocks noGrp="1"/>
          </p:cNvSpPr>
          <p:nvPr>
            <p:ph type="title"/>
          </p:nvPr>
        </p:nvSpPr>
        <p:spPr/>
        <p:txBody>
          <a:bodyPr/>
          <a:lstStyle/>
          <a:p>
            <a:r>
              <a:rPr lang="en-US" dirty="0"/>
              <a:t>What we heard</a:t>
            </a:r>
          </a:p>
        </p:txBody>
      </p:sp>
      <p:sp>
        <p:nvSpPr>
          <p:cNvPr id="12" name="Title 1">
            <a:extLst>
              <a:ext uri="{FF2B5EF4-FFF2-40B4-BE49-F238E27FC236}">
                <a16:creationId xmlns:a16="http://schemas.microsoft.com/office/drawing/2014/main" id="{A2001898-9843-44D6-8EF4-E4C5A5602DA0}"/>
              </a:ext>
            </a:extLst>
          </p:cNvPr>
          <p:cNvSpPr txBox="1">
            <a:spLocks/>
          </p:cNvSpPr>
          <p:nvPr/>
        </p:nvSpPr>
        <p:spPr>
          <a:xfrm>
            <a:off x="979516" y="1898305"/>
            <a:ext cx="10176163" cy="6190877"/>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228600" marR="0" lvl="0" indent="-228600" algn="l" defTabSz="914400" rtl="0" eaLnBrk="1" fontAlgn="auto" latinLnBrk="0" hangingPunct="1">
              <a:lnSpc>
                <a:spcPct val="107000"/>
              </a:lnSpc>
              <a:spcBef>
                <a:spcPts val="0"/>
              </a:spcBef>
              <a:buClrTx/>
              <a:buSzTx/>
              <a:buFontTx/>
              <a:buNone/>
              <a:tabLst/>
              <a:defRPr/>
            </a:pPr>
            <a:r>
              <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rPr>
              <a:t>• What does the plan do for neighborhoods?</a:t>
            </a:r>
          </a:p>
          <a:p>
            <a:pPr marL="0" marR="0" lvl="0" indent="0" algn="l" defTabSz="914400" rtl="0" eaLnBrk="1" fontAlgn="auto" latinLnBrk="0" hangingPunct="1">
              <a:lnSpc>
                <a:spcPct val="107000"/>
              </a:lnSpc>
              <a:spcBef>
                <a:spcPts val="0"/>
              </a:spcBef>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a:lnSpc>
                <a:spcPct val="107000"/>
              </a:lnSpc>
              <a:spcBef>
                <a:spcPts val="0"/>
              </a:spcBef>
              <a:defRPr/>
            </a:pPr>
            <a:r>
              <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rPr>
              <a:t>• The Harrison-Walnut Neighborhood is shown too dense</a:t>
            </a:r>
          </a:p>
          <a:p>
            <a:pPr marL="0" marR="0" lvl="0" indent="0" algn="l" defTabSz="914400" rtl="0" eaLnBrk="1" fontAlgn="auto" latinLnBrk="0" hangingPunct="1">
              <a:lnSpc>
                <a:spcPct val="107000"/>
              </a:lnSpc>
              <a:spcBef>
                <a:spcPts val="0"/>
              </a:spcBef>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228600" marR="0" lvl="0" indent="-228600" algn="l" defTabSz="914400" rtl="0" eaLnBrk="1" fontAlgn="auto" latinLnBrk="0" hangingPunct="1">
              <a:lnSpc>
                <a:spcPct val="107000"/>
              </a:lnSpc>
              <a:spcBef>
                <a:spcPts val="0"/>
              </a:spcBef>
              <a:buClrTx/>
              <a:buSzTx/>
              <a:buFontTx/>
              <a:buNone/>
              <a:tabLst/>
              <a:defRPr/>
            </a:pPr>
            <a:r>
              <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rPr>
              <a:t>• What does the plan do to keep housing affordable?</a:t>
            </a:r>
          </a:p>
          <a:p>
            <a:pPr marL="228600" marR="0" lvl="0" indent="-228600" algn="l" defTabSz="914400" rtl="0" eaLnBrk="1" fontAlgn="auto" latinLnBrk="0" hangingPunct="1">
              <a:lnSpc>
                <a:spcPct val="107000"/>
              </a:lnSpc>
              <a:spcBef>
                <a:spcPts val="0"/>
              </a:spcBef>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228600" marR="0" lvl="0" indent="-228600" algn="l" defTabSz="914400" rtl="0" eaLnBrk="1" fontAlgn="auto" latinLnBrk="0" hangingPunct="1">
              <a:lnSpc>
                <a:spcPct val="107000"/>
              </a:lnSpc>
              <a:spcBef>
                <a:spcPts val="0"/>
              </a:spcBef>
              <a:buClrTx/>
              <a:buSzTx/>
              <a:buFontTx/>
              <a:buNone/>
              <a:tabLst/>
              <a:defRPr/>
            </a:pPr>
            <a:r>
              <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rPr>
              <a:t>• What does the plan do to support Black-owned businesses?</a:t>
            </a:r>
          </a:p>
          <a:p>
            <a:pPr marL="0" marR="0" lvl="0" indent="0" algn="l" defTabSz="914400" rtl="0" eaLnBrk="1" fontAlgn="auto" latinLnBrk="0" hangingPunct="1">
              <a:lnSpc>
                <a:spcPct val="107000"/>
              </a:lnSpc>
              <a:spcBef>
                <a:spcPts val="0"/>
              </a:spcBef>
              <a:buClrTx/>
              <a:buSzTx/>
              <a:buFontTx/>
              <a:buNone/>
              <a:tabLst/>
              <a:defRPr/>
            </a:pPr>
            <a:endPar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a:p>
            <a:pPr marL="228600" marR="0" lvl="0" indent="-228600" algn="l" defTabSz="914400" rtl="0" eaLnBrk="1" fontAlgn="auto" latinLnBrk="0" hangingPunct="1">
              <a:lnSpc>
                <a:spcPct val="107000"/>
              </a:lnSpc>
              <a:spcBef>
                <a:spcPts val="0"/>
              </a:spcBef>
              <a:buClrTx/>
              <a:buSzTx/>
              <a:buFontTx/>
              <a:buNone/>
              <a:tabLst/>
              <a:defRPr/>
            </a:pPr>
            <a:r>
              <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rPr>
              <a:t>• Why does the plan cut off my neighborhood?</a:t>
            </a:r>
          </a:p>
          <a:p>
            <a:pPr marL="228600" marR="0" lvl="0" indent="-228600" algn="l" defTabSz="914400" rtl="0" eaLnBrk="1" fontAlgn="auto" latinLnBrk="0" hangingPunct="1">
              <a:lnSpc>
                <a:spcPct val="107000"/>
              </a:lnSpc>
              <a:spcBef>
                <a:spcPts val="0"/>
              </a:spcBef>
              <a:buClrTx/>
              <a:buSzTx/>
              <a:buFontTx/>
              <a:buNone/>
              <a:tabLst/>
              <a:defRPr/>
            </a:pPr>
            <a:endParaRPr lang="en-US" sz="2200" spc="200" dirty="0">
              <a:solidFill>
                <a:prstClr val="black"/>
              </a:solidFill>
              <a:latin typeface="Calibri Light" panose="020F0302020204030204"/>
            </a:endParaRPr>
          </a:p>
          <a:p>
            <a:pPr marL="228600" marR="0" lvl="0" indent="-228600" algn="l" defTabSz="914400" rtl="0" eaLnBrk="1" fontAlgn="auto" latinLnBrk="0" hangingPunct="1">
              <a:lnSpc>
                <a:spcPct val="107000"/>
              </a:lnSpc>
              <a:spcBef>
                <a:spcPts val="0"/>
              </a:spcBef>
              <a:buClrTx/>
              <a:buSzTx/>
              <a:buFontTx/>
              <a:buNone/>
              <a:tabLst/>
              <a:defRPr/>
            </a:pPr>
            <a:r>
              <a:rPr kumimoji="0" lang="en-US" sz="2200" b="0" i="0" u="none" strike="noStrike" kern="1200" cap="none" spc="200" normalizeH="0" baseline="0" noProof="0" dirty="0">
                <a:ln>
                  <a:noFill/>
                </a:ln>
                <a:solidFill>
                  <a:prstClr val="black"/>
                </a:solidFill>
                <a:effectLst/>
                <a:uLnTx/>
                <a:uFillTx/>
                <a:latin typeface="Calibri Light" panose="020F0302020204030204"/>
                <a:ea typeface="+mj-ea"/>
                <a:cs typeface="+mj-cs"/>
              </a:rPr>
              <a:t>• How can residents have a voice in what gets built in their neighborhood?</a:t>
            </a:r>
          </a:p>
          <a:p>
            <a:pPr marL="228600" marR="0" lvl="0" indent="-22860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20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369328149"/>
      </p:ext>
    </p:extLst>
  </p:cSld>
  <p:clrMapOvr>
    <a:masterClrMapping/>
  </p:clrMapOvr>
</p:sld>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8891</TotalTime>
  <Words>1681</Words>
  <Application>Microsoft Office PowerPoint</Application>
  <PresentationFormat>Widescreen</PresentationFormat>
  <Paragraphs>235</Paragraphs>
  <Slides>22</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Calibri</vt:lpstr>
      <vt:lpstr>Calibri Light</vt:lpstr>
      <vt:lpstr>franklin-gothic-urw</vt:lpstr>
      <vt:lpstr>inherit</vt:lpstr>
      <vt:lpstr>Open Sans</vt:lpstr>
      <vt:lpstr>PT Serif</vt:lpstr>
      <vt:lpstr>Wingdings 2</vt:lpstr>
      <vt:lpstr>Retrospect</vt:lpstr>
      <vt:lpstr>1_Retrospect</vt:lpstr>
      <vt:lpstr>Innovation District Land Use Plan</vt:lpstr>
      <vt:lpstr>PowerPoint Presentation</vt:lpstr>
      <vt:lpstr>   • Provide specific recommendations to guide   new development     • Guide zoning code updates  • Guide Tax Increment Financing (TIF) incentives  • Prioritize future bicycle and pedestrian improvements</vt:lpstr>
      <vt:lpstr>PowerPoint Presentation</vt:lpstr>
      <vt:lpstr>PowerPoint Presentation</vt:lpstr>
      <vt:lpstr>PowerPoint Presentation</vt:lpstr>
      <vt:lpstr>PowerPoint Presentation</vt:lpstr>
      <vt:lpstr>Community Outreach</vt:lpstr>
      <vt:lpstr>What we heard</vt:lpstr>
      <vt:lpstr>What does the plan do for the neighborhoods? </vt:lpstr>
      <vt:lpstr>Harrison-Walnut Neighborhood is shown too dense</vt:lpstr>
      <vt:lpstr>What does the plan do to keep housing affordable?</vt:lpstr>
      <vt:lpstr>What does the plan do to support Black-owned businesses?</vt:lpstr>
      <vt:lpstr>Why does the plan cut off my neighborhood?</vt:lpstr>
      <vt:lpstr>How can residents have a voice in what happens in their neighborhood?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District Update</dc:title>
  <dc:creator>Chronister, Lisa M</dc:creator>
  <cp:lastModifiedBy>Chronister, Lisa M</cp:lastModifiedBy>
  <cp:revision>175</cp:revision>
  <cp:lastPrinted>2021-10-26T18:07:50Z</cp:lastPrinted>
  <dcterms:created xsi:type="dcterms:W3CDTF">2021-03-02T18:22:41Z</dcterms:created>
  <dcterms:modified xsi:type="dcterms:W3CDTF">2021-10-28T14:26:59Z</dcterms:modified>
</cp:coreProperties>
</file>