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473" r:id="rId3"/>
    <p:sldId id="416" r:id="rId4"/>
    <p:sldId id="418" r:id="rId5"/>
    <p:sldId id="421" r:id="rId6"/>
    <p:sldId id="422" r:id="rId7"/>
    <p:sldId id="423" r:id="rId8"/>
    <p:sldId id="439" r:id="rId9"/>
    <p:sldId id="440" r:id="rId10"/>
    <p:sldId id="441" r:id="rId11"/>
    <p:sldId id="442" r:id="rId12"/>
    <p:sldId id="443" r:id="rId13"/>
    <p:sldId id="378" r:id="rId14"/>
    <p:sldId id="380" r:id="rId15"/>
    <p:sldId id="387" r:id="rId16"/>
    <p:sldId id="471" r:id="rId17"/>
    <p:sldId id="472" r:id="rId18"/>
    <p:sldId id="347" r:id="rId19"/>
    <p:sldId id="437" r:id="rId20"/>
    <p:sldId id="333" r:id="rId21"/>
    <p:sldId id="365" r:id="rId22"/>
    <p:sldId id="449" r:id="rId23"/>
    <p:sldId id="451" r:id="rId24"/>
    <p:sldId id="450" r:id="rId25"/>
    <p:sldId id="350" r:id="rId26"/>
    <p:sldId id="452" r:id="rId27"/>
    <p:sldId id="453" r:id="rId28"/>
    <p:sldId id="351" r:id="rId29"/>
    <p:sldId id="330" r:id="rId30"/>
    <p:sldId id="372" r:id="rId31"/>
    <p:sldId id="406" r:id="rId32"/>
    <p:sldId id="426" r:id="rId33"/>
    <p:sldId id="431" r:id="rId34"/>
    <p:sldId id="397" r:id="rId35"/>
    <p:sldId id="310" r:id="rId36"/>
    <p:sldId id="466" r:id="rId37"/>
    <p:sldId id="312" r:id="rId38"/>
    <p:sldId id="433" r:id="rId39"/>
    <p:sldId id="427" r:id="rId40"/>
    <p:sldId id="428" r:id="rId41"/>
    <p:sldId id="469" r:id="rId42"/>
    <p:sldId id="430" r:id="rId43"/>
    <p:sldId id="321" r:id="rId44"/>
    <p:sldId id="467" r:id="rId45"/>
    <p:sldId id="455" r:id="rId46"/>
    <p:sldId id="456" r:id="rId47"/>
    <p:sldId id="457" r:id="rId48"/>
    <p:sldId id="458" r:id="rId49"/>
    <p:sldId id="459" r:id="rId50"/>
    <p:sldId id="460" r:id="rId51"/>
    <p:sldId id="461" r:id="rId52"/>
    <p:sldId id="462" r:id="rId53"/>
    <p:sldId id="468" r:id="rId54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BC50"/>
    <a:srgbClr val="283216"/>
    <a:srgbClr val="0462FC"/>
    <a:srgbClr val="5EF4ED"/>
    <a:srgbClr val="41F145"/>
    <a:srgbClr val="E8FB37"/>
    <a:srgbClr val="9B7FEB"/>
    <a:srgbClr val="1C230F"/>
    <a:srgbClr val="323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0867" autoAdjust="0"/>
    <p:restoredTop sz="94629" autoAdjust="0"/>
  </p:normalViewPr>
  <p:slideViewPr>
    <p:cSldViewPr>
      <p:cViewPr>
        <p:scale>
          <a:sx n="80" d="100"/>
          <a:sy n="80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61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8185F-3ABA-4428-880C-253EEFF06864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73EC2-C9DE-4F41-AE8B-AA0845A8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2730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13281-19F5-47D0-B98A-44BDF5B90B8D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30C5D-3A0F-4043-BC49-EC3F94BA8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68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2BA4-492A-426E-9AAD-1BFC82D6DF3D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A115-14A1-49D4-8714-8DDB9E538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96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2BA4-492A-426E-9AAD-1BFC82D6DF3D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A115-14A1-49D4-8714-8DDB9E538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94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2BA4-492A-426E-9AAD-1BFC82D6DF3D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A115-14A1-49D4-8714-8DDB9E538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08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2BA4-492A-426E-9AAD-1BFC82D6DF3D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A115-14A1-49D4-8714-8DDB9E538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95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2BA4-492A-426E-9AAD-1BFC82D6DF3D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A115-14A1-49D4-8714-8DDB9E538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87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2BA4-492A-426E-9AAD-1BFC82D6DF3D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A115-14A1-49D4-8714-8DDB9E538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36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2BA4-492A-426E-9AAD-1BFC82D6DF3D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A115-14A1-49D4-8714-8DDB9E538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02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2BA4-492A-426E-9AAD-1BFC82D6DF3D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A115-14A1-49D4-8714-8DDB9E538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87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2BA4-492A-426E-9AAD-1BFC82D6DF3D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A115-14A1-49D4-8714-8DDB9E538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05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2BA4-492A-426E-9AAD-1BFC82D6DF3D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A115-14A1-49D4-8714-8DDB9E538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96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2BA4-492A-426E-9AAD-1BFC82D6DF3D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BA115-14A1-49D4-8714-8DDB9E538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78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42BA4-492A-426E-9AAD-1BFC82D6DF3D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BA115-14A1-49D4-8714-8DDB9E538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4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1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1.jp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package" Target="../embeddings/Microsoft_Excel_Worksheet1.xlsx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5799"/>
            <a:ext cx="3733800" cy="28852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81200" y="5477470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Bookman Old Style" pitchFamily="18" charset="0"/>
              </a:rPr>
              <a:t>May </a:t>
            </a:r>
            <a:r>
              <a:rPr lang="en-US" sz="2800" b="1" smtClean="0">
                <a:latin typeface="Bookman Old Style" pitchFamily="18" charset="0"/>
              </a:rPr>
              <a:t>17, </a:t>
            </a:r>
            <a:r>
              <a:rPr lang="en-US" sz="2800" b="1" dirty="0">
                <a:latin typeface="Bookman Old Style" pitchFamily="18" charset="0"/>
              </a:rPr>
              <a:t>2016</a:t>
            </a:r>
          </a:p>
          <a:p>
            <a:pPr algn="ctr"/>
            <a:endParaRPr lang="en-US" sz="2800" dirty="0"/>
          </a:p>
        </p:txBody>
      </p:sp>
      <p:pic>
        <p:nvPicPr>
          <p:cNvPr id="4" name="Picture 2" descr="S:\Transportation\Bike Ped Safety Campaign\Brochure\WatchForMe_OKC-CMYK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79336"/>
            <a:ext cx="49298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85515" y="3886200"/>
            <a:ext cx="63729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Eras Demi ITC" panose="020B0805030504020804" pitchFamily="34" charset="0"/>
              </a:rPr>
              <a:t>OKC</a:t>
            </a:r>
            <a:r>
              <a:rPr lang="en-US" sz="3200" b="1" dirty="0">
                <a:latin typeface="Eras Demi ITC" panose="020B0805030504020804" pitchFamily="34" charset="0"/>
              </a:rPr>
              <a:t> A</a:t>
            </a:r>
            <a:r>
              <a:rPr lang="en-US" sz="3200" b="1" dirty="0" smtClean="0">
                <a:latin typeface="Eras Demi ITC" panose="020B0805030504020804" pitchFamily="34" charset="0"/>
              </a:rPr>
              <a:t>ctive Transportation Initiatives</a:t>
            </a:r>
            <a:endParaRPr lang="en-US" sz="3200" b="1" dirty="0">
              <a:latin typeface="Eras Demi ITC" panose="020B0805030504020804" pitchFamily="34" charset="0"/>
            </a:endParaRP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3878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</a:rPr>
              <a:t>PLAN 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1"/>
            <a:ext cx="8229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dirty="0" smtClean="0">
                <a:latin typeface="Bookman Old Style" panose="02050604050505020204" pitchFamily="18" charset="0"/>
              </a:rPr>
              <a:t>Encourage development of alternative transportation </a:t>
            </a:r>
            <a:r>
              <a:rPr lang="en-US" sz="2800" dirty="0">
                <a:latin typeface="Bookman Old Style" panose="02050604050505020204" pitchFamily="18" charset="0"/>
              </a:rPr>
              <a:t>programs </a:t>
            </a:r>
            <a:r>
              <a:rPr lang="en-US" sz="2800" dirty="0" smtClean="0">
                <a:latin typeface="Bookman Old Style" panose="02050604050505020204" pitchFamily="18" charset="0"/>
              </a:rPr>
              <a:t>for employees.</a:t>
            </a:r>
          </a:p>
        </p:txBody>
      </p:sp>
      <p:pic>
        <p:nvPicPr>
          <p:cNvPr id="8194" name="Picture 2" descr="http://i2.wp.com/www.acogblog.org/wp-content/uploads/2015/05/turning-on-round-about-okc-bike-to-work-da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52192"/>
            <a:ext cx="3657600" cy="24431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ike_Work_Logo-F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38400"/>
            <a:ext cx="2944849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95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</a:rPr>
              <a:t>PLAN 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0020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Bookman Old Style" panose="02050604050505020204" pitchFamily="18" charset="0"/>
              </a:rPr>
              <a:t>Improve </a:t>
            </a:r>
            <a:r>
              <a:rPr lang="en-US" sz="2800" dirty="0">
                <a:latin typeface="Bookman Old Style" panose="02050604050505020204" pitchFamily="18" charset="0"/>
              </a:rPr>
              <a:t>and maintain </a:t>
            </a:r>
            <a:r>
              <a:rPr lang="en-US" sz="2800" dirty="0" smtClean="0">
                <a:latin typeface="Bookman Old Style" panose="02050604050505020204" pitchFamily="18" charset="0"/>
              </a:rPr>
              <a:t>enforcement, education, </a:t>
            </a:r>
            <a:r>
              <a:rPr lang="en-US" sz="2800" dirty="0">
                <a:latin typeface="Bookman Old Style" panose="02050604050505020204" pitchFamily="18" charset="0"/>
              </a:rPr>
              <a:t>and </a:t>
            </a:r>
            <a:r>
              <a:rPr lang="en-US" sz="2800" dirty="0" smtClean="0">
                <a:latin typeface="Bookman Old Style" panose="02050604050505020204" pitchFamily="18" charset="0"/>
              </a:rPr>
              <a:t>bicycle safety programs.</a:t>
            </a:r>
            <a:endParaRPr lang="en-US" sz="2800" dirty="0">
              <a:latin typeface="Bookman Old Style" panose="020506040505050202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2" r="27955"/>
          <a:stretch/>
        </p:blipFill>
        <p:spPr bwMode="auto">
          <a:xfrm>
            <a:off x="2438400" y="2895600"/>
            <a:ext cx="3962400" cy="30376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75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</a:rPr>
              <a:t>PLAN 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Bookman Old Style" panose="02050604050505020204" pitchFamily="18" charset="0"/>
              </a:rPr>
              <a:t>Set </a:t>
            </a:r>
            <a:r>
              <a:rPr lang="en-US" sz="2800" dirty="0" smtClean="0">
                <a:latin typeface="Bookman Old Style" panose="02050604050505020204" pitchFamily="18" charset="0"/>
              </a:rPr>
              <a:t>service </a:t>
            </a:r>
            <a:r>
              <a:rPr lang="en-US" sz="2800" dirty="0">
                <a:latin typeface="Bookman Old Style" panose="02050604050505020204" pitchFamily="18" charset="0"/>
              </a:rPr>
              <a:t>goals and </a:t>
            </a:r>
            <a:r>
              <a:rPr lang="en-US" sz="2800" dirty="0" smtClean="0">
                <a:latin typeface="Bookman Old Style" panose="02050604050505020204" pitchFamily="18" charset="0"/>
              </a:rPr>
              <a:t>standards </a:t>
            </a:r>
            <a:r>
              <a:rPr lang="en-US" sz="2800" dirty="0">
                <a:latin typeface="Bookman Old Style" panose="02050604050505020204" pitchFamily="18" charset="0"/>
              </a:rPr>
              <a:t>to improve the performance </a:t>
            </a:r>
            <a:r>
              <a:rPr lang="en-US" sz="2800" dirty="0" smtClean="0">
                <a:latin typeface="Bookman Old Style" panose="02050604050505020204" pitchFamily="18" charset="0"/>
              </a:rPr>
              <a:t>of </a:t>
            </a:r>
            <a:r>
              <a:rPr lang="en-US" sz="2800" dirty="0">
                <a:latin typeface="Bookman Old Style" panose="02050604050505020204" pitchFamily="18" charset="0"/>
              </a:rPr>
              <a:t>facilities. </a:t>
            </a:r>
            <a:endParaRPr lang="en-US" sz="2800" dirty="0" smtClean="0">
              <a:latin typeface="Bookman Old Style" panose="02050604050505020204" pitchFamily="18" charset="0"/>
            </a:endParaRPr>
          </a:p>
        </p:txBody>
      </p:sp>
      <p:pic>
        <p:nvPicPr>
          <p:cNvPr id="10244" name="Picture 4" descr="Typical Configuration for Active Infrared Sensor. This photo shows an active infrared sensor and labels the pathway, the active infrared transmitter (background), and the active infrared target/reflector (foreground)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19400"/>
            <a:ext cx="3285154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194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86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Outreach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P:\Transportation\BikeWalkOKC\Images\Photos\Outreach\IMG_25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1"/>
            <a:ext cx="9144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0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P:\Transportation\BikeWalkOKC\Images\Photos\Outreach\photo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9493" y="-228600"/>
            <a:ext cx="9643493" cy="720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38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381000"/>
            <a:ext cx="887505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</a:rPr>
              <a:t>SURVEY RESPONDENTS</a:t>
            </a:r>
            <a:endParaRPr lang="en-US" dirty="0">
              <a:ln w="19050">
                <a:noFill/>
              </a:ln>
              <a:solidFill>
                <a:schemeClr val="accent3">
                  <a:lumMod val="75000"/>
                </a:schemeClr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87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28600"/>
            <a:ext cx="91440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</a:rPr>
              <a:t>SURVEY RESULTS</a:t>
            </a:r>
          </a:p>
          <a:p>
            <a:pPr algn="ctr"/>
            <a:endParaRPr lang="en-US" b="1" dirty="0" smtClean="0">
              <a:latin typeface="Eras Demi ITC" pitchFamily="34" charset="0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ookman Old Style" panose="02050604050505020204" pitchFamily="18" charset="0"/>
              </a:rPr>
              <a:t>Less than 10% rate conditions as satisfactory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ookman Old Style" panose="02050604050505020204" pitchFamily="18" charset="0"/>
              </a:rPr>
              <a:t>More than 90% feel this is somewhat or very important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 smtClean="0">
              <a:latin typeface="Bookman Old Style" panose="02050604050505020204" pitchFamily="18" charset="0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Bookman Old Style" panose="02050604050505020204" pitchFamily="18" charset="0"/>
              </a:rPr>
              <a:t>Reasons for not walking or cycling:</a:t>
            </a:r>
          </a:p>
          <a:p>
            <a:pPr marL="1371600" lvl="2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Bookman Old Style" panose="02050604050505020204" pitchFamily="18" charset="0"/>
              </a:rPr>
              <a:t>Lack of connectivity</a:t>
            </a:r>
          </a:p>
          <a:p>
            <a:pPr marL="1371600" lvl="2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Bookman Old Style" panose="02050604050505020204" pitchFamily="18" charset="0"/>
              </a:rPr>
              <a:t>Traffic</a:t>
            </a:r>
          </a:p>
          <a:p>
            <a:pPr marL="1371600" lvl="2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Bookman Old Style" panose="02050604050505020204" pitchFamily="18" charset="0"/>
              </a:rPr>
              <a:t>Unsafe crossing</a:t>
            </a:r>
          </a:p>
          <a:p>
            <a:pPr marL="1371600" lvl="2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Bookman Old Style" panose="02050604050505020204" pitchFamily="18" charset="0"/>
              </a:rPr>
              <a:t>Aggressive motorists</a:t>
            </a:r>
          </a:p>
          <a:p>
            <a:pPr marL="1371600" lvl="2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Bookman Old Style" panose="02050604050505020204" pitchFamily="18" charset="0"/>
              </a:rPr>
              <a:t>Unmaintained infrastructure</a:t>
            </a:r>
          </a:p>
          <a:p>
            <a:pPr lvl="1">
              <a:lnSpc>
                <a:spcPct val="150000"/>
              </a:lnSpc>
            </a:pPr>
            <a:endParaRPr lang="en-US" sz="2000" dirty="0" smtClean="0">
              <a:latin typeface="Bookman Old Style" panose="02050604050505020204" pitchFamily="18" charset="0"/>
            </a:endParaRPr>
          </a:p>
          <a:p>
            <a:pPr lvl="1">
              <a:lnSpc>
                <a:spcPct val="150000"/>
              </a:lnSpc>
            </a:pPr>
            <a:endParaRPr lang="en-US" sz="20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14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91200"/>
            <a:ext cx="1257300" cy="971550"/>
          </a:xfrm>
          <a:prstGeom prst="rect">
            <a:avLst/>
          </a:prstGeom>
        </p:spPr>
      </p:pic>
      <p:pic>
        <p:nvPicPr>
          <p:cNvPr id="1028" name="Picture 4" descr="http://www.technobuffalo.com/wp-content/uploads/2012/05/Texting-While-Walking_Gard-thumb-590x437-460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2868512"/>
            <a:ext cx="5619750" cy="416242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37" y="3090621"/>
            <a:ext cx="4722687" cy="392761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87" y="-101600"/>
            <a:ext cx="4718046" cy="315637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26" name="Picture 2" descr="http://cdn.citylab.com/media/img/citylab/2016/01/3498837456_e1d38cd65c_z/lead_lar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472"/>
            <a:ext cx="4646487" cy="308017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48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90900" y="1463040"/>
            <a:ext cx="2362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9050">
                  <a:noFill/>
                </a:ln>
                <a:latin typeface="Eras Demi ITC" pitchFamily="34" charset="0"/>
              </a:rPr>
              <a:t>DIGITAL</a:t>
            </a:r>
          </a:p>
          <a:p>
            <a:pPr algn="ctr"/>
            <a:r>
              <a:rPr lang="en-US" dirty="0" smtClean="0">
                <a:latin typeface="Bookman Old Style" pitchFamily="18" charset="0"/>
              </a:rPr>
              <a:t>Large Scale </a:t>
            </a:r>
            <a:endParaRPr lang="en-US" dirty="0"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9400" y="5005626"/>
            <a:ext cx="3505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9050">
                  <a:noFill/>
                </a:ln>
                <a:latin typeface="Eras Demi ITC" pitchFamily="34" charset="0"/>
              </a:rPr>
              <a:t>IN THE FIELD</a:t>
            </a:r>
          </a:p>
          <a:p>
            <a:pPr algn="ctr"/>
            <a:r>
              <a:rPr lang="en-US" dirty="0" smtClean="0">
                <a:latin typeface="Bookman Old Style" pitchFamily="18" charset="0"/>
              </a:rPr>
              <a:t>Small Scale</a:t>
            </a:r>
            <a:endParaRPr lang="en-US" dirty="0">
              <a:latin typeface="Bookman Old Style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572000" y="2485311"/>
            <a:ext cx="0" cy="228600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anose="020B0805030504020804" pitchFamily="34" charset="0"/>
              </a:rPr>
              <a:t>PEDESTRIAN ANALYSIS</a:t>
            </a:r>
            <a:endParaRPr lang="en-US" b="1" dirty="0">
              <a:ln w="19050">
                <a:noFill/>
              </a:ln>
              <a:solidFill>
                <a:schemeClr val="accent3">
                  <a:lumMod val="75000"/>
                </a:schemeClr>
              </a:solidFill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80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228600"/>
            <a:ext cx="84582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</a:rPr>
              <a:t>PRIORITIZING PEDESTRIAN PROJECTS</a:t>
            </a:r>
          </a:p>
          <a:p>
            <a:pPr algn="ctr"/>
            <a:endParaRPr lang="en-US" b="1" dirty="0" smtClean="0">
              <a:latin typeface="Eras Demi ITC" pitchFamily="34" charset="0"/>
            </a:endParaRP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en-US" sz="2400" dirty="0" smtClean="0">
                <a:latin typeface="Eras Demi ITC" pitchFamily="34" charset="0"/>
              </a:rPr>
              <a:t>Responsive Populations</a:t>
            </a: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en-US" sz="2400" dirty="0" smtClean="0">
                <a:latin typeface="Eras Demi ITC" pitchFamily="34" charset="0"/>
              </a:rPr>
              <a:t>Connectivity to Schools and Parks</a:t>
            </a: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en-US" sz="2400" dirty="0" smtClean="0">
                <a:latin typeface="Eras Demi ITC" pitchFamily="34" charset="0"/>
              </a:rPr>
              <a:t>Connectivity to Existing Networks</a:t>
            </a: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en-US" sz="2400" dirty="0" smtClean="0">
                <a:latin typeface="Eras Demi ITC" pitchFamily="34" charset="0"/>
              </a:rPr>
              <a:t>Neighborhood Revitalization</a:t>
            </a: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en-US" sz="2400" dirty="0" smtClean="0">
                <a:latin typeface="Eras Demi ITC" pitchFamily="34" charset="0"/>
              </a:rPr>
              <a:t>Urban Commercial Districts</a:t>
            </a:r>
          </a:p>
          <a:p>
            <a:pPr marL="914400" lvl="1" indent="-457200">
              <a:lnSpc>
                <a:spcPct val="150000"/>
              </a:lnSpc>
              <a:buAutoNum type="arabicPeriod"/>
            </a:pPr>
            <a:endParaRPr lang="en-US" sz="2000" dirty="0" smtClean="0">
              <a:latin typeface="Bookman Old Style" pitchFamily="18" charset="0"/>
            </a:endParaRPr>
          </a:p>
          <a:p>
            <a:pPr lvl="1">
              <a:lnSpc>
                <a:spcPct val="150000"/>
              </a:lnSpc>
            </a:pPr>
            <a:endParaRPr lang="en-US" sz="20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27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425045"/>
            <a:ext cx="7467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</a:rPr>
              <a:t>AGENDA</a:t>
            </a:r>
          </a:p>
          <a:p>
            <a:pPr algn="ctr"/>
            <a:endParaRPr lang="en-US" sz="4000" b="1" dirty="0" smtClean="0">
              <a:ln w="19050"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latin typeface="Eras Demi ITC" pitchFamily="34" charset="0"/>
            </a:endParaRPr>
          </a:p>
          <a:p>
            <a:r>
              <a:rPr lang="en-US" sz="2800" b="1" dirty="0" err="1" smtClean="0">
                <a:latin typeface="Eras Demi ITC" panose="020B0805030504020804" pitchFamily="34" charset="0"/>
              </a:rPr>
              <a:t>BikeWalkOKC</a:t>
            </a:r>
            <a:endParaRPr lang="en-US" sz="2800" b="1" dirty="0">
              <a:latin typeface="Eras Demi ITC" panose="020B08050305040208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man Old Style" pitchFamily="18" charset="0"/>
              </a:rPr>
              <a:t>Process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man Old Style" pitchFamily="18" charset="0"/>
              </a:rPr>
              <a:t>Preliminary Results</a:t>
            </a:r>
            <a:endParaRPr lang="en-US" sz="2800" dirty="0">
              <a:latin typeface="Bookman Old Style" pitchFamily="18" charset="0"/>
            </a:endParaRPr>
          </a:p>
          <a:p>
            <a:endParaRPr lang="en-US" sz="2800" b="1" dirty="0" smtClean="0">
              <a:latin typeface="Bookman Old Style" pitchFamily="18" charset="0"/>
            </a:endParaRPr>
          </a:p>
          <a:p>
            <a:r>
              <a:rPr lang="en-US" sz="2800" b="1" dirty="0" smtClean="0">
                <a:latin typeface="Eras Demi ITC" panose="020B0805030504020804" pitchFamily="34" charset="0"/>
              </a:rPr>
              <a:t>Watch For Me </a:t>
            </a:r>
            <a:r>
              <a:rPr lang="en-US" sz="2800" b="1" dirty="0" err="1" smtClean="0">
                <a:latin typeface="Eras Demi ITC" panose="020B0805030504020804" pitchFamily="34" charset="0"/>
              </a:rPr>
              <a:t>OKC</a:t>
            </a:r>
            <a:endParaRPr lang="en-US" sz="2800" b="1" dirty="0">
              <a:latin typeface="Eras Demi ITC" panose="020B08050305040208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man Old Style" pitchFamily="18" charset="0"/>
              </a:rPr>
              <a:t>Transportation Safety Campaign</a:t>
            </a:r>
            <a:endParaRPr lang="en-US" sz="2800" dirty="0">
              <a:latin typeface="Bookman Old Style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man Old Style" pitchFamily="18" charset="0"/>
              </a:rPr>
              <a:t>Data Collection and Evaluation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man Old Style" pitchFamily="18" charset="0"/>
              </a:rPr>
              <a:t>Demonstration Corridors</a:t>
            </a:r>
            <a:endParaRPr lang="en-US" dirty="0">
              <a:latin typeface="Bookman Old Style" panose="02050604050505020204" pitchFamily="18" charset="0"/>
            </a:endParaRPr>
          </a:p>
          <a:p>
            <a:endParaRPr lang="en-US" sz="2800" dirty="0" smtClean="0">
              <a:latin typeface="Bookman Old Style" pitchFamily="18" charset="0"/>
            </a:endParaRPr>
          </a:p>
          <a:p>
            <a:pPr algn="ctr"/>
            <a:endParaRPr lang="en-US" sz="2800" dirty="0" smtClean="0">
              <a:latin typeface="Bookman Old Style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1700150"/>
            <a:ext cx="54864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8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2" y="609600"/>
            <a:ext cx="9144000" cy="6096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22053" y="152400"/>
            <a:ext cx="9011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Eras Demi ITC" pitchFamily="34" charset="0"/>
              </a:rPr>
              <a:t>Digital Analysis to Identify Imminently Walkable Locations</a:t>
            </a:r>
            <a:endParaRPr lang="en-US" sz="2200" dirty="0">
              <a:latin typeface="Eras Demi ITC" pitchFamily="34" charset="0"/>
            </a:endParaRPr>
          </a:p>
          <a:p>
            <a:endParaRPr lang="en-US" sz="2200" dirty="0"/>
          </a:p>
        </p:txBody>
      </p:sp>
      <p:sp>
        <p:nvSpPr>
          <p:cNvPr id="2" name="TextBox 1"/>
          <p:cNvSpPr txBox="1"/>
          <p:nvPr/>
        </p:nvSpPr>
        <p:spPr>
          <a:xfrm>
            <a:off x="7010400" y="3245453"/>
            <a:ext cx="281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Greatest Opportunity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7204496" y="3761601"/>
            <a:ext cx="281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Least Opportunity</a:t>
            </a:r>
            <a:endParaRPr lang="en-US" sz="1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3279563"/>
            <a:ext cx="3333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83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228600"/>
            <a:ext cx="8458200" cy="8525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</a:rPr>
              <a:t>PROJECT PRIORITIZATION</a:t>
            </a:r>
          </a:p>
          <a:p>
            <a:pPr algn="ctr"/>
            <a:r>
              <a:rPr lang="en-US" sz="4000" b="1" dirty="0" smtClean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</a:rPr>
              <a:t>SIDEWALKS</a:t>
            </a:r>
          </a:p>
          <a:p>
            <a:pPr algn="ctr"/>
            <a:endParaRPr lang="en-US" b="1" dirty="0" smtClean="0">
              <a:latin typeface="Eras Demi ITC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latin typeface="Eras Demi ITC" pitchFamily="34" charset="0"/>
              </a:rPr>
              <a:t>PHASE 1</a:t>
            </a:r>
          </a:p>
          <a:p>
            <a:pPr marL="1257300" lvl="2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Bookman Old Style" pitchFamily="18" charset="0"/>
              </a:rPr>
              <a:t> Prioritizing major roads</a:t>
            </a:r>
          </a:p>
          <a:p>
            <a:pPr marL="1257300" lvl="2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Bookman Old Style" pitchFamily="18" charset="0"/>
              </a:rPr>
              <a:t> Transit routes</a:t>
            </a:r>
          </a:p>
          <a:p>
            <a:pPr marL="1257300" lvl="2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Bookman Old Style" pitchFamily="18" charset="0"/>
              </a:rPr>
              <a:t> Access to pedestrian-generating land uses</a:t>
            </a:r>
          </a:p>
          <a:p>
            <a:pPr lvl="1">
              <a:lnSpc>
                <a:spcPct val="150000"/>
              </a:lnSpc>
            </a:pPr>
            <a:endParaRPr lang="en-US" sz="2000" dirty="0" smtClean="0">
              <a:latin typeface="Bookman Old Style" pitchFamily="18" charset="0"/>
            </a:endParaRPr>
          </a:p>
          <a:p>
            <a:pPr lvl="1">
              <a:lnSpc>
                <a:spcPct val="150000"/>
              </a:lnSpc>
            </a:pPr>
            <a:endParaRPr lang="en-US" sz="2000" dirty="0">
              <a:latin typeface="Bookman Old Style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latin typeface="Eras Demi ITC" pitchFamily="34" charset="0"/>
              </a:rPr>
              <a:t>PHASE 2</a:t>
            </a:r>
            <a:endParaRPr lang="en-US" sz="2400" dirty="0">
              <a:latin typeface="Eras Demi ITC" pitchFamily="34" charset="0"/>
            </a:endParaRPr>
          </a:p>
          <a:p>
            <a:pPr marL="1257300" lvl="2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>
                <a:latin typeface="Bookman Old Style" pitchFamily="18" charset="0"/>
              </a:rPr>
              <a:t> </a:t>
            </a:r>
            <a:r>
              <a:rPr lang="en-US" sz="2000" dirty="0" smtClean="0">
                <a:latin typeface="Bookman Old Style" pitchFamily="18" charset="0"/>
              </a:rPr>
              <a:t>Connect neighborhoods to phase 1 sidewalks</a:t>
            </a:r>
            <a:endParaRPr lang="en-US" sz="2000" dirty="0">
              <a:latin typeface="Bookman Old Style" pitchFamily="18" charset="0"/>
            </a:endParaRPr>
          </a:p>
          <a:p>
            <a:pPr marL="1257300" lvl="2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>
                <a:latin typeface="Bookman Old Style" pitchFamily="18" charset="0"/>
              </a:rPr>
              <a:t> </a:t>
            </a:r>
            <a:r>
              <a:rPr lang="en-US" sz="2000" dirty="0" smtClean="0">
                <a:latin typeface="Bookman Old Style" pitchFamily="18" charset="0"/>
              </a:rPr>
              <a:t>Closing gaps between streets with sidewalks</a:t>
            </a:r>
            <a:endParaRPr lang="en-US" sz="2000" dirty="0">
              <a:latin typeface="Bookman Old Style" pitchFamily="18" charset="0"/>
            </a:endParaRPr>
          </a:p>
          <a:p>
            <a:pPr lvl="1">
              <a:lnSpc>
                <a:spcPct val="150000"/>
              </a:lnSpc>
            </a:pPr>
            <a:endParaRPr lang="en-US" sz="2000" dirty="0" smtClean="0">
              <a:latin typeface="Bookman Old Style" pitchFamily="18" charset="0"/>
            </a:endParaRPr>
          </a:p>
          <a:p>
            <a:pPr lvl="1">
              <a:lnSpc>
                <a:spcPct val="150000"/>
              </a:lnSpc>
            </a:pPr>
            <a:endParaRPr lang="en-US" sz="2000" dirty="0">
              <a:latin typeface="Bookman Old Style" pitchFamily="18" charset="0"/>
            </a:endParaRPr>
          </a:p>
          <a:p>
            <a:pPr lvl="1">
              <a:lnSpc>
                <a:spcPct val="150000"/>
              </a:lnSpc>
            </a:pPr>
            <a:endParaRPr lang="en-US" sz="2000" dirty="0" smtClean="0">
              <a:latin typeface="Bookman Old Style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000" dirty="0">
                <a:latin typeface="Bookman Old Style" pitchFamily="18" charset="0"/>
              </a:rPr>
              <a:t>	</a:t>
            </a:r>
            <a:r>
              <a:rPr lang="en-US" sz="2000" dirty="0" smtClean="0">
                <a:latin typeface="Bookman Old Style" pitchFamily="18" charset="0"/>
              </a:rPr>
              <a:t>	      PHASE 2</a:t>
            </a:r>
          </a:p>
          <a:p>
            <a:pPr lvl="1">
              <a:lnSpc>
                <a:spcPct val="150000"/>
              </a:lnSpc>
            </a:pPr>
            <a:endParaRPr lang="en-US" sz="20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02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02" y="1164523"/>
            <a:ext cx="7314596" cy="452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8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02" y="1164523"/>
            <a:ext cx="7314596" cy="4528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73583"/>
            <a:ext cx="7315200" cy="45016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8200" y="5867400"/>
            <a:ext cx="12170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Eras Demi ITC" panose="020B0805030504020804" pitchFamily="34" charset="0"/>
              </a:rPr>
              <a:t>Phase 1</a:t>
            </a:r>
            <a:endParaRPr lang="en-US" sz="2200" dirty="0">
              <a:latin typeface="Eras Demi ITC" panose="020B08050305040208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055200" y="6096000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33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02" y="1164523"/>
            <a:ext cx="7314596" cy="45289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70635"/>
            <a:ext cx="7315200" cy="4516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73583"/>
            <a:ext cx="7315200" cy="45016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5867400"/>
            <a:ext cx="12170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Eras Demi ITC" panose="020B0805030504020804" pitchFamily="34" charset="0"/>
              </a:rPr>
              <a:t>Phase 1</a:t>
            </a:r>
            <a:endParaRPr lang="en-US" sz="2200" dirty="0">
              <a:latin typeface="Eras Demi ITC" panose="020B08050305040208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055200" y="6096000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38200" y="6248400"/>
            <a:ext cx="12170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Eras Demi ITC" panose="020B0805030504020804" pitchFamily="34" charset="0"/>
              </a:rPr>
              <a:t>Phase 2</a:t>
            </a:r>
            <a:endParaRPr lang="en-US" sz="2200" dirty="0">
              <a:latin typeface="Eras Demi ITC" panose="020B08050305040208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055200" y="6477000"/>
            <a:ext cx="9144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7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66700" y="228600"/>
            <a:ext cx="96774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</a:rPr>
              <a:t>PROJECT PRIORITIZATION</a:t>
            </a:r>
          </a:p>
          <a:p>
            <a:pPr algn="ctr"/>
            <a:r>
              <a:rPr lang="en-US" sz="4000" b="1" dirty="0" smtClean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</a:rPr>
              <a:t>INTERSECTIONS</a:t>
            </a:r>
            <a:endParaRPr lang="en-US" sz="4000" b="1" dirty="0">
              <a:ln w="19050">
                <a:noFill/>
              </a:ln>
              <a:solidFill>
                <a:schemeClr val="accent3">
                  <a:lumMod val="75000"/>
                </a:schemeClr>
              </a:solidFill>
              <a:latin typeface="Eras Demi ITC" pitchFamily="34" charset="0"/>
            </a:endParaRPr>
          </a:p>
          <a:p>
            <a:pPr algn="ctr"/>
            <a:endParaRPr lang="en-US" b="1" dirty="0" smtClean="0">
              <a:latin typeface="Eras Demi ITC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latin typeface="Eras Demi ITC" pitchFamily="34" charset="0"/>
              </a:rPr>
              <a:t>PHASE 1</a:t>
            </a:r>
          </a:p>
          <a:p>
            <a:pPr marL="1257300" lvl="2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Bookman Old Style" pitchFamily="18" charset="0"/>
              </a:rPr>
              <a:t> Improvements to underperforming existing facilities</a:t>
            </a:r>
          </a:p>
          <a:p>
            <a:pPr marL="1257300" lvl="2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>
                <a:latin typeface="Bookman Old Style" pitchFamily="18" charset="0"/>
              </a:rPr>
              <a:t> </a:t>
            </a:r>
            <a:r>
              <a:rPr lang="en-US" sz="2000" dirty="0" smtClean="0">
                <a:latin typeface="Bookman Old Style" pitchFamily="18" charset="0"/>
              </a:rPr>
              <a:t>Improvements at phase 1 sidewalk intersections</a:t>
            </a:r>
          </a:p>
          <a:p>
            <a:pPr lvl="1">
              <a:lnSpc>
                <a:spcPct val="150000"/>
              </a:lnSpc>
            </a:pPr>
            <a:endParaRPr lang="en-US" sz="2000" dirty="0" smtClean="0">
              <a:latin typeface="Bookman Old Style" pitchFamily="18" charset="0"/>
            </a:endParaRPr>
          </a:p>
          <a:p>
            <a:pPr lvl="1">
              <a:lnSpc>
                <a:spcPct val="150000"/>
              </a:lnSpc>
            </a:pPr>
            <a:endParaRPr lang="en-US" sz="2000" dirty="0">
              <a:latin typeface="Bookman Old Style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latin typeface="Eras Demi ITC" pitchFamily="34" charset="0"/>
              </a:rPr>
              <a:t>PHASE 2</a:t>
            </a:r>
            <a:endParaRPr lang="en-US" sz="2400" dirty="0">
              <a:latin typeface="Eras Demi ITC" pitchFamily="34" charset="0"/>
            </a:endParaRPr>
          </a:p>
          <a:p>
            <a:pPr marL="1257300" lvl="2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Bookman Old Style" pitchFamily="18" charset="0"/>
              </a:rPr>
              <a:t>Improvements where phase 2 sidewalks meet phase 1 sidewalks</a:t>
            </a:r>
          </a:p>
          <a:p>
            <a:pPr marL="1257300" lvl="2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Bookman Old Style" pitchFamily="18" charset="0"/>
              </a:rPr>
              <a:t>Improvements at phase 2 sidewalk intersections</a:t>
            </a:r>
            <a:endParaRPr lang="en-US" sz="2000" dirty="0">
              <a:latin typeface="Bookman Old Style" pitchFamily="18" charset="0"/>
            </a:endParaRPr>
          </a:p>
          <a:p>
            <a:pPr lvl="1">
              <a:lnSpc>
                <a:spcPct val="150000"/>
              </a:lnSpc>
            </a:pPr>
            <a:endParaRPr lang="en-US" sz="2000" dirty="0" smtClean="0">
              <a:latin typeface="Bookman Old Style" pitchFamily="18" charset="0"/>
            </a:endParaRPr>
          </a:p>
          <a:p>
            <a:pPr lvl="1">
              <a:lnSpc>
                <a:spcPct val="150000"/>
              </a:lnSpc>
            </a:pPr>
            <a:endParaRPr lang="en-US" sz="20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75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02" y="1164523"/>
            <a:ext cx="7314596" cy="45289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70635"/>
            <a:ext cx="7315200" cy="4516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73583"/>
            <a:ext cx="7315200" cy="45016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5867400"/>
            <a:ext cx="12170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Eras Demi ITC" panose="020B0805030504020804" pitchFamily="34" charset="0"/>
              </a:rPr>
              <a:t>Phase 1</a:t>
            </a:r>
            <a:endParaRPr lang="en-US" sz="2200" dirty="0">
              <a:latin typeface="Eras Demi ITC" panose="020B08050305040208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055200" y="6096000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38200" y="6248400"/>
            <a:ext cx="12170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Eras Demi ITC" panose="020B0805030504020804" pitchFamily="34" charset="0"/>
              </a:rPr>
              <a:t>Phase 2</a:t>
            </a:r>
            <a:endParaRPr lang="en-US" sz="2200" dirty="0">
              <a:latin typeface="Eras Demi ITC" panose="020B08050305040208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055200" y="6477000"/>
            <a:ext cx="9144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81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02" y="1164523"/>
            <a:ext cx="7314596" cy="45289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70635"/>
            <a:ext cx="7315200" cy="4516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73583"/>
            <a:ext cx="7315200" cy="45016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1810989"/>
            <a:ext cx="3886200" cy="323602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15" r="91912"/>
          <a:stretch/>
        </p:blipFill>
        <p:spPr>
          <a:xfrm>
            <a:off x="7915275" y="6267454"/>
            <a:ext cx="314325" cy="36194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838200" y="5867400"/>
            <a:ext cx="12170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Eras Demi ITC" panose="020B0805030504020804" pitchFamily="34" charset="0"/>
              </a:rPr>
              <a:t>Phase 1</a:t>
            </a:r>
            <a:endParaRPr lang="en-US" sz="2200" dirty="0">
              <a:latin typeface="Eras Demi ITC" panose="020B08050305040208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055200" y="6096000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38200" y="6248400"/>
            <a:ext cx="12170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Eras Demi ITC" panose="020B0805030504020804" pitchFamily="34" charset="0"/>
              </a:rPr>
              <a:t>Phase 2</a:t>
            </a:r>
            <a:endParaRPr lang="en-US" sz="2200" dirty="0">
              <a:latin typeface="Eras Demi ITC" panose="020B08050305040208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055200" y="6477000"/>
            <a:ext cx="9144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3" t="45329" r="45588" b="44958"/>
          <a:stretch/>
        </p:blipFill>
        <p:spPr>
          <a:xfrm>
            <a:off x="7896225" y="5929316"/>
            <a:ext cx="314325" cy="31432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4" name="TextBox 13"/>
          <p:cNvSpPr txBox="1"/>
          <p:nvPr/>
        </p:nvSpPr>
        <p:spPr>
          <a:xfrm>
            <a:off x="6696075" y="5867400"/>
            <a:ext cx="12170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Eras Demi ITC" panose="020B0805030504020804" pitchFamily="34" charset="0"/>
              </a:rPr>
              <a:t>Phase 1</a:t>
            </a:r>
            <a:endParaRPr lang="en-US" sz="2200" dirty="0">
              <a:latin typeface="Eras Demi ITC" panose="020B08050305040208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96075" y="6248400"/>
            <a:ext cx="12170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Eras Demi ITC" panose="020B0805030504020804" pitchFamily="34" charset="0"/>
              </a:rPr>
              <a:t>Phase 2</a:t>
            </a:r>
            <a:endParaRPr lang="en-US" sz="2200" dirty="0"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81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</a:rPr>
              <a:t>EXAMPLE INTERSECTION IMPROVEMENTS</a:t>
            </a:r>
            <a:endParaRPr lang="en-US" b="1" dirty="0">
              <a:ln w="19050">
                <a:noFill/>
              </a:ln>
              <a:solidFill>
                <a:schemeClr val="accent3">
                  <a:lumMod val="75000"/>
                </a:schemeClr>
              </a:solidFill>
              <a:latin typeface="Eras Demi ITC" pitchFamily="34" charset="0"/>
            </a:endParaRPr>
          </a:p>
        </p:txBody>
      </p:sp>
      <p:pic>
        <p:nvPicPr>
          <p:cNvPr id="11268" name="Picture 4" descr="http://www.pedbikesafe.org/PEDSAFE/cm_images/CurRam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1" y="2057400"/>
            <a:ext cx="4475159" cy="298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nacto.org/wp-content/themes/sink_nacto/views/design-guides/retrofit/urban-street-design-guide/images/conventional-crosswalks/carousel/crystalcity_n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6" b="12805"/>
          <a:stretch/>
        </p:blipFill>
        <p:spPr bwMode="auto">
          <a:xfrm>
            <a:off x="4495799" y="2057401"/>
            <a:ext cx="4933067" cy="298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82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4" descr="http://www.tlsokc.com/sites/traffic/uploads/images/OKC_-_Comfort_Driv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96" r="-575" b="-775"/>
          <a:stretch/>
        </p:blipFill>
        <p:spPr bwMode="auto">
          <a:xfrm>
            <a:off x="-609600" y="-1143000"/>
            <a:ext cx="12114401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upload.wikimedia.org/wikipedia/commons/thumb/2/21/PedestrianSignalPushButton.jpg/220px-PedestrianSignalPushButt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962400"/>
            <a:ext cx="275572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50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:\PlanOKC\Plan Development\Logos &amp; Graphics\Jpegs &amp; PNGs\_planOKC green no we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415" y="762000"/>
            <a:ext cx="6144985" cy="17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699907" y="2209800"/>
            <a:ext cx="0" cy="1981200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678" y="4277591"/>
            <a:ext cx="2550459" cy="197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9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ttp://www.peopleforbikes.org/page/-/uploads/GLP/Austin4.jpg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3400" cy="325755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s://onemorecyclist.files.wordpress.com/2010/06/cycle-trac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57551"/>
            <a:ext cx="4800599" cy="360044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usa.streetsblog.org/wp-content/uploads/sites/5/2013/11/sharro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40724"/>
            <a:ext cx="4800600" cy="359822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6004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https://www.arlnow.com/wp-content/uploads/2011/05/dj-017_825x55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94"/>
          <a:stretch/>
        </p:blipFill>
        <p:spPr bwMode="auto">
          <a:xfrm>
            <a:off x="2838450" y="2209800"/>
            <a:ext cx="3009900" cy="261937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91200"/>
            <a:ext cx="125730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8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096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524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</a:rPr>
              <a:t>STEERING COMMITTEE MAP ACTIVITY</a:t>
            </a:r>
            <a:endParaRPr lang="en-US" sz="3600" b="1" dirty="0">
              <a:ln w="19050">
                <a:noFill/>
              </a:ln>
              <a:solidFill>
                <a:schemeClr val="accent3">
                  <a:lumMod val="75000"/>
                </a:schemeClr>
              </a:solidFill>
              <a:latin typeface="Eras Demi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228600"/>
            <a:ext cx="74676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</a:rPr>
              <a:t>PROJECT IDENTIFICATION</a:t>
            </a:r>
          </a:p>
          <a:p>
            <a:pPr algn="ctr"/>
            <a:endParaRPr lang="en-US" b="1" dirty="0" smtClean="0">
              <a:latin typeface="Eras Demi ITC" pitchFamily="34" charset="0"/>
            </a:endParaRPr>
          </a:p>
          <a:p>
            <a:pPr algn="ctr"/>
            <a:endParaRPr lang="en-US" b="1" dirty="0" smtClean="0">
              <a:latin typeface="Eras Demi ITC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latin typeface="Eras Demi ITC" pitchFamily="34" charset="0"/>
              </a:rPr>
              <a:t>BICYCLE AND TRAIL PRIORITIES</a:t>
            </a:r>
          </a:p>
          <a:p>
            <a:pPr marL="1257300" lvl="2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200" dirty="0" smtClean="0">
                <a:latin typeface="Bookman Old Style" pitchFamily="18" charset="0"/>
              </a:rPr>
              <a:t>Connect existing resources</a:t>
            </a:r>
          </a:p>
          <a:p>
            <a:pPr marL="1257300" lvl="2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200" dirty="0" smtClean="0">
                <a:latin typeface="Bookman Old Style" pitchFamily="18" charset="0"/>
              </a:rPr>
              <a:t>Cross barriers</a:t>
            </a:r>
          </a:p>
          <a:p>
            <a:pPr marL="1257300" lvl="2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200" dirty="0" smtClean="0">
                <a:latin typeface="Bookman Old Style" pitchFamily="18" charset="0"/>
              </a:rPr>
              <a:t>Mix of transportation and recreational facilities (and dual purpose)</a:t>
            </a:r>
          </a:p>
          <a:p>
            <a:pPr lvl="1">
              <a:lnSpc>
                <a:spcPct val="150000"/>
              </a:lnSpc>
            </a:pPr>
            <a:endParaRPr lang="en-US" sz="2000" dirty="0" smtClean="0">
              <a:latin typeface="Bookman Old Style" pitchFamily="18" charset="0"/>
            </a:endParaRPr>
          </a:p>
          <a:p>
            <a:pPr lvl="1">
              <a:lnSpc>
                <a:spcPct val="150000"/>
              </a:lnSpc>
            </a:pPr>
            <a:endParaRPr lang="en-US" sz="2000" dirty="0" smtClean="0">
              <a:latin typeface="Bookman Old Style" pitchFamily="18" charset="0"/>
            </a:endParaRPr>
          </a:p>
          <a:p>
            <a:pPr lvl="1">
              <a:lnSpc>
                <a:spcPct val="150000"/>
              </a:lnSpc>
            </a:pPr>
            <a:endParaRPr lang="en-US" sz="2000" dirty="0">
              <a:latin typeface="Bookman Old Style" pitchFamily="18" charset="0"/>
            </a:endParaRPr>
          </a:p>
          <a:p>
            <a:pPr lvl="1">
              <a:lnSpc>
                <a:spcPct val="150000"/>
              </a:lnSpc>
            </a:pPr>
            <a:endParaRPr lang="en-US" sz="2000" dirty="0" smtClean="0">
              <a:latin typeface="Bookman Old Style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000" dirty="0">
                <a:latin typeface="Bookman Old Style" pitchFamily="18" charset="0"/>
              </a:rPr>
              <a:t>	</a:t>
            </a:r>
            <a:r>
              <a:rPr lang="en-US" sz="2000" dirty="0" smtClean="0">
                <a:latin typeface="Bookman Old Style" pitchFamily="18" charset="0"/>
              </a:rPr>
              <a:t>	    </a:t>
            </a:r>
          </a:p>
          <a:p>
            <a:pPr lvl="1">
              <a:lnSpc>
                <a:spcPct val="150000"/>
              </a:lnSpc>
            </a:pPr>
            <a:endParaRPr lang="en-US" sz="20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9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201204" y="912682"/>
            <a:ext cx="8761615" cy="566928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</a:rPr>
              <a:t>1997 TRAILS MASTER PLAN</a:t>
            </a:r>
            <a:endParaRPr lang="en-US" sz="4000" b="1" dirty="0">
              <a:ln w="19050">
                <a:noFill/>
              </a:ln>
              <a:solidFill>
                <a:schemeClr val="accent3">
                  <a:lumMod val="75000"/>
                </a:schemeClr>
              </a:solidFill>
              <a:latin typeface="Eras Demi ITC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276600" y="4191000"/>
            <a:ext cx="390040" cy="1676400"/>
          </a:xfrm>
          <a:prstGeom prst="ellipse">
            <a:avLst/>
          </a:prstGeom>
          <a:solidFill>
            <a:srgbClr val="50BC50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 rot="16200000">
            <a:off x="2886075" y="3252022"/>
            <a:ext cx="381000" cy="1257300"/>
          </a:xfrm>
          <a:prstGeom prst="ellipse">
            <a:avLst/>
          </a:prstGeom>
          <a:solidFill>
            <a:srgbClr val="50BC50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6200000">
            <a:off x="4186480" y="1062280"/>
            <a:ext cx="381000" cy="2066439"/>
          </a:xfrm>
          <a:prstGeom prst="ellipse">
            <a:avLst/>
          </a:prstGeom>
          <a:solidFill>
            <a:srgbClr val="50BC50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881680" y="3080572"/>
            <a:ext cx="347420" cy="1219200"/>
          </a:xfrm>
          <a:prstGeom prst="ellipse">
            <a:avLst/>
          </a:prstGeom>
          <a:solidFill>
            <a:srgbClr val="50BC50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267575" y="2209800"/>
            <a:ext cx="1266825" cy="222885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15200" y="2286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Eras Demi ITC" panose="020B0805030504020804" pitchFamily="34" charset="0"/>
              </a:rPr>
              <a:t>Add</a:t>
            </a:r>
            <a:endParaRPr lang="en-US" dirty="0">
              <a:latin typeface="Eras Demi ITC" panose="020B08050305040208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28310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Eras Demi ITC" panose="020B0805030504020804" pitchFamily="34" charset="0"/>
              </a:rPr>
              <a:t>Subtract</a:t>
            </a:r>
            <a:endParaRPr lang="en-US" dirty="0">
              <a:latin typeface="Eras Demi ITC" panose="020B08050305040208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5200" y="3412093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Eras Demi ITC" panose="020B0805030504020804" pitchFamily="34" charset="0"/>
              </a:rPr>
              <a:t>Modify</a:t>
            </a:r>
            <a:endParaRPr lang="en-US" dirty="0">
              <a:latin typeface="Eras Demi ITC" panose="020B08050305040208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1400" y="3675102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Eras Demi ITC" panose="020B0805030504020804" pitchFamily="34" charset="0"/>
              </a:rPr>
              <a:t>Reroute</a:t>
            </a:r>
            <a:endParaRPr lang="en-US" sz="1600" dirty="0">
              <a:latin typeface="Eras Demi ITC" panose="020B08050305040208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91400" y="3928646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Eras Demi ITC" panose="020B0805030504020804" pitchFamily="34" charset="0"/>
              </a:rPr>
              <a:t>Reclassify</a:t>
            </a:r>
            <a:endParaRPr lang="en-US" sz="1600" dirty="0"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91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9" grpId="0" animBg="1"/>
      <p:bldP spid="4" grpId="0"/>
      <p:bldP spid="10" grpId="0"/>
      <p:bldP spid="11" grpId="0"/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199" y="381000"/>
            <a:ext cx="10161920" cy="65753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14381" y="3429000"/>
            <a:ext cx="281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Highest Suitability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504321" y="3945148"/>
            <a:ext cx="281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Lowest Suitability</a:t>
            </a:r>
            <a:endParaRPr lang="en-US" sz="12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650" y="3463110"/>
            <a:ext cx="3333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22053" y="152400"/>
            <a:ext cx="9011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Eras Demi ITC" pitchFamily="34" charset="0"/>
              </a:rPr>
              <a:t>Bicycle Suitability Analysis – Existing Conditions</a:t>
            </a:r>
            <a:endParaRPr lang="en-US" sz="2200" dirty="0">
              <a:latin typeface="Eras Demi ITC" pitchFamily="34" charset="0"/>
            </a:endParaRP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5154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</a:rPr>
              <a:t>BICYCLE FACILITY TYPES</a:t>
            </a:r>
            <a:endParaRPr lang="en-US" b="1" dirty="0">
              <a:ln w="19050">
                <a:noFill/>
              </a:ln>
              <a:solidFill>
                <a:schemeClr val="accent3">
                  <a:lumMod val="75000"/>
                </a:schemeClr>
              </a:solidFill>
              <a:latin typeface="Eras Demi ITC" pitchFamily="34" charset="0"/>
            </a:endParaRPr>
          </a:p>
        </p:txBody>
      </p:sp>
      <p:pic>
        <p:nvPicPr>
          <p:cNvPr id="1026" name="Picture 2" descr="http://cityofwatsonville.org/wp-content/uploads/2014/01/sharrow-719x3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776" y="1981200"/>
            <a:ext cx="580844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20276" y="5080337"/>
            <a:ext cx="3903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Bookman Old Style" panose="02050604050505020204" pitchFamily="18" charset="0"/>
              </a:rPr>
              <a:t>Share lane with auto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Bookman Old Style" panose="02050604050505020204" pitchFamily="18" charset="0"/>
              </a:rPr>
              <a:t>Urban - 25mph or less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Bookman Old Style" panose="02050604050505020204" pitchFamily="18" charset="0"/>
              </a:rPr>
              <a:t>Rural - shoulder preferred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35311" y="1372284"/>
            <a:ext cx="22733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Eras Demi ITC" panose="020B0805030504020804" pitchFamily="34" charset="0"/>
              </a:rPr>
              <a:t>Bike </a:t>
            </a:r>
            <a:r>
              <a:rPr lang="en-US" sz="3200" dirty="0" smtClean="0">
                <a:latin typeface="Eras Demi ITC" panose="020B0805030504020804" pitchFamily="34" charset="0"/>
              </a:rPr>
              <a:t>Route</a:t>
            </a:r>
            <a:endParaRPr lang="en-US" sz="3200" dirty="0"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57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</a:rPr>
              <a:t>BICYCLE FACILITY TYPES</a:t>
            </a:r>
            <a:endParaRPr lang="en-US" dirty="0">
              <a:ln w="19050">
                <a:noFill/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4" descr="http://www.zifflaw.com/NYBikeAccidentBlog/wp-content/uploads/2015/10/bikelanephot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7" b="15521"/>
          <a:stretch/>
        </p:blipFill>
        <p:spPr bwMode="auto">
          <a:xfrm>
            <a:off x="2057400" y="1981201"/>
            <a:ext cx="50292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79870" y="5257800"/>
            <a:ext cx="33842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Bookman Old Style" panose="02050604050505020204" pitchFamily="18" charset="0"/>
              </a:rPr>
              <a:t>Dedicated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Bookman Old Style" panose="02050604050505020204" pitchFamily="18" charset="0"/>
              </a:rPr>
              <a:t>4 - 8 </a:t>
            </a:r>
            <a:r>
              <a:rPr lang="en-US" sz="2000" dirty="0" err="1" smtClean="0">
                <a:latin typeface="Bookman Old Style" panose="02050604050505020204" pitchFamily="18" charset="0"/>
              </a:rPr>
              <a:t>ft</a:t>
            </a:r>
            <a:r>
              <a:rPr lang="en-US" sz="2000" dirty="0" smtClean="0">
                <a:latin typeface="Bookman Old Style" panose="02050604050505020204" pitchFamily="18" charset="0"/>
              </a:rPr>
              <a:t> wide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Bookman Old Style" panose="02050604050505020204" pitchFamily="18" charset="0"/>
              </a:rPr>
              <a:t>Currently have 7 miles</a:t>
            </a:r>
            <a:endParaRPr lang="en-US" sz="2000" dirty="0"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37903" y="1372284"/>
            <a:ext cx="2068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Eras Demi ITC" panose="020B0805030504020804" pitchFamily="34" charset="0"/>
              </a:rPr>
              <a:t>Bike </a:t>
            </a:r>
            <a:r>
              <a:rPr lang="en-US" sz="3200" dirty="0" smtClean="0">
                <a:latin typeface="Eras Demi ITC" panose="020B0805030504020804" pitchFamily="34" charset="0"/>
              </a:rPr>
              <a:t>Lane</a:t>
            </a:r>
            <a:endParaRPr lang="en-US" sz="3200" dirty="0"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4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arm9.staticflickr.com/8079/8344031321_d3888fffb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1"/>
          <a:stretch/>
        </p:blipFill>
        <p:spPr bwMode="auto">
          <a:xfrm>
            <a:off x="2138363" y="1981201"/>
            <a:ext cx="4867275" cy="349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71003" y="5540037"/>
            <a:ext cx="2601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Bookman Old Style" panose="02050604050505020204" pitchFamily="18" charset="0"/>
              </a:rPr>
              <a:t>Dedicated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Bookman Old Style" panose="02050604050505020204" pitchFamily="18" charset="0"/>
              </a:rPr>
              <a:t>5-12ft wide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48049" y="1372284"/>
            <a:ext cx="4047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Eras Demi ITC" panose="020B0805030504020804" pitchFamily="34" charset="0"/>
              </a:rPr>
              <a:t>Protected Bike Lane</a:t>
            </a:r>
            <a:endParaRPr lang="en-US" sz="3200" dirty="0">
              <a:latin typeface="Eras Demi ITC" panose="020B08050305040208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</a:rPr>
              <a:t>BICYCLE FACILITY TYPES</a:t>
            </a:r>
            <a:endParaRPr lang="en-US" dirty="0">
              <a:ln w="19050">
                <a:noFill/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77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static.wixstatic.com/media/1c9002_a81db2edd92e4fa6a2719142540e6664.jpg_srz_609_457_85_22_0.50_1.20_0.00_jpg_sr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57059"/>
            <a:ext cx="4572000" cy="3430877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05194" y="5534561"/>
            <a:ext cx="45336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Bookman Old Style" panose="02050604050505020204" pitchFamily="18" charset="0"/>
              </a:rPr>
              <a:t>10-12ft wide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Bookman Old Style" panose="02050604050505020204" pitchFamily="18" charset="0"/>
              </a:rPr>
              <a:t>Completely separated from auto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Bookman Old Style" panose="02050604050505020204" pitchFamily="18" charset="0"/>
              </a:rPr>
              <a:t>Safest facility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7879" y="1372284"/>
            <a:ext cx="2948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Eras Demi ITC" panose="020B0805030504020804" pitchFamily="34" charset="0"/>
              </a:rPr>
              <a:t>Multi-Use Trail</a:t>
            </a:r>
            <a:endParaRPr lang="en-US" sz="3200" dirty="0">
              <a:latin typeface="Eras Demi ITC" panose="020B08050305040208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</a:rPr>
              <a:t>BICYCLE FACILITY TYPES</a:t>
            </a:r>
            <a:endParaRPr lang="en-US" dirty="0">
              <a:ln w="19050">
                <a:noFill/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5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364" y="533400"/>
            <a:ext cx="9466729" cy="73152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n w="19050">
                  <a:noFill/>
                </a:ln>
                <a:latin typeface="Eras Demi ITC" pitchFamily="34" charset="0"/>
              </a:rPr>
              <a:t>EXISTING ON-STREET BICYCLE NETWORK</a:t>
            </a:r>
            <a:endParaRPr lang="en-US" sz="2800" b="1" dirty="0">
              <a:ln w="19050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7955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609600"/>
            <a:ext cx="9110932" cy="29238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cap="all" dirty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</a:rPr>
              <a:t>What is this </a:t>
            </a:r>
            <a:r>
              <a:rPr lang="en-US" sz="4000" b="1" cap="all" dirty="0" smtClean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</a:rPr>
              <a:t>project</a:t>
            </a:r>
            <a:r>
              <a:rPr lang="en-US" sz="4000" b="1" dirty="0" smtClean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</a:rPr>
              <a:t>?</a:t>
            </a:r>
            <a:endParaRPr lang="en-US" dirty="0" smtClean="0">
              <a:ln w="19050">
                <a:noFill/>
              </a:ln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/>
          </a:p>
          <a:p>
            <a:r>
              <a:rPr lang="en-US" dirty="0" smtClean="0">
                <a:latin typeface="Bookman Old Style" panose="02050604050505020204" pitchFamily="18" charset="0"/>
              </a:rPr>
              <a:t>First ever bicycle and pedestrian master plan for Oklahoma City</a:t>
            </a:r>
          </a:p>
          <a:p>
            <a:endParaRPr lang="en-US" dirty="0">
              <a:latin typeface="Bookman Old Style" panose="02050604050505020204" pitchFamily="18" charset="0"/>
            </a:endParaRPr>
          </a:p>
          <a:p>
            <a:r>
              <a:rPr lang="en-US" dirty="0" smtClean="0">
                <a:latin typeface="Bookman Old Style" panose="02050604050505020204" pitchFamily="18" charset="0"/>
              </a:rPr>
              <a:t>An update to the 1997 Trails </a:t>
            </a:r>
            <a:r>
              <a:rPr lang="en-US" dirty="0">
                <a:latin typeface="Bookman Old Style" panose="02050604050505020204" pitchFamily="18" charset="0"/>
              </a:rPr>
              <a:t>M</a:t>
            </a:r>
            <a:r>
              <a:rPr lang="en-US" dirty="0" smtClean="0">
                <a:latin typeface="Bookman Old Style" panose="02050604050505020204" pitchFamily="18" charset="0"/>
              </a:rPr>
              <a:t>aster </a:t>
            </a:r>
            <a:r>
              <a:rPr lang="en-US" dirty="0">
                <a:latin typeface="Bookman Old Style" panose="02050604050505020204" pitchFamily="18" charset="0"/>
              </a:rPr>
              <a:t>P</a:t>
            </a:r>
            <a:r>
              <a:rPr lang="en-US" dirty="0" smtClean="0">
                <a:latin typeface="Bookman Old Style" panose="02050604050505020204" pitchFamily="18" charset="0"/>
              </a:rPr>
              <a:t>lan</a:t>
            </a:r>
          </a:p>
          <a:p>
            <a:endParaRPr lang="en-US" dirty="0">
              <a:latin typeface="Bookman Old Style" panose="02050604050505020204" pitchFamily="18" charset="0"/>
            </a:endParaRPr>
          </a:p>
          <a:p>
            <a:r>
              <a:rPr lang="en-US" dirty="0" smtClean="0">
                <a:latin typeface="Bookman Old Style" panose="02050604050505020204" pitchFamily="18" charset="0"/>
              </a:rPr>
              <a:t>An update to the 2008 Bicycle Transportation </a:t>
            </a:r>
            <a:r>
              <a:rPr lang="en-US" dirty="0">
                <a:latin typeface="Bookman Old Style" panose="02050604050505020204" pitchFamily="18" charset="0"/>
              </a:rPr>
              <a:t>P</a:t>
            </a:r>
            <a:r>
              <a:rPr lang="en-US" dirty="0" smtClean="0">
                <a:latin typeface="Bookman Old Style" panose="02050604050505020204" pitchFamily="18" charset="0"/>
              </a:rPr>
              <a:t>lan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3139" y="3828549"/>
            <a:ext cx="2659891" cy="2055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478019"/>
            <a:ext cx="2055371" cy="26614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723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533400"/>
            <a:ext cx="9466729" cy="73152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n w="19050">
                  <a:noFill/>
                </a:ln>
                <a:latin typeface="Eras Demi ITC" pitchFamily="34" charset="0"/>
              </a:rPr>
              <a:t>EXISTING BICYCLE NETWORK</a:t>
            </a:r>
            <a:endParaRPr lang="en-US" sz="2800" b="1" dirty="0">
              <a:ln w="19050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8075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364" y="533400"/>
            <a:ext cx="9466729" cy="7315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n w="19050">
                  <a:noFill/>
                </a:ln>
                <a:latin typeface="Eras Demi ITC" pitchFamily="34" charset="0"/>
              </a:rPr>
              <a:t>NEW BICYCLE FACILITIES</a:t>
            </a:r>
            <a:endParaRPr lang="en-US" sz="2800" b="1" dirty="0">
              <a:ln w="19050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50314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329" y="533400"/>
            <a:ext cx="9466729" cy="73152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n w="19050">
                  <a:noFill/>
                </a:ln>
                <a:latin typeface="Eras Demi ITC" pitchFamily="34" charset="0"/>
              </a:rPr>
              <a:t>PROPOSED BICYCLE NETWORK</a:t>
            </a:r>
            <a:endParaRPr lang="en-US" sz="2800" b="1" dirty="0">
              <a:ln w="19050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258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</a:rPr>
              <a:t>INTERSECTION IMPROVEMENT</a:t>
            </a:r>
            <a:br>
              <a:rPr lang="en-US" b="1" dirty="0" smtClean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</a:rPr>
            </a:br>
            <a:r>
              <a:rPr lang="en-US" b="1" dirty="0" smtClean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</a:rPr>
              <a:t>EXAMPLES</a:t>
            </a:r>
            <a:endParaRPr lang="en-US" b="1" dirty="0">
              <a:ln w="19050">
                <a:noFill/>
              </a:ln>
              <a:solidFill>
                <a:schemeClr val="accent3">
                  <a:lumMod val="75000"/>
                </a:schemeClr>
              </a:solidFill>
              <a:latin typeface="Eras Demi ITC" pitchFamily="34" charset="0"/>
            </a:endParaRPr>
          </a:p>
        </p:txBody>
      </p:sp>
      <p:pic>
        <p:nvPicPr>
          <p:cNvPr id="1026" name="Picture 2" descr="https://www.alexandriava.gov/uploadedImages/localmotion/info/gettingaround/Commonwealth%20Bike%20Box%20-%20F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4367708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edia.rvanews.com/wp-content/uploads/2015/09/Evernote-Camera-Roll-20150915-1433341-e14424187158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33500"/>
            <a:ext cx="4318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:\Transportation\Bike Ped Safety Campaign\Images\Pictures\7559940686_6929b9241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805" y="4676775"/>
            <a:ext cx="308918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:\Transportation\Bike Ped Safety Campaign\Images\Pictures\7a82a0bfd10aeff34333cf90fa0b27a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53" y="4676775"/>
            <a:ext cx="2860401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05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425045"/>
            <a:ext cx="7467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</a:rPr>
              <a:t>AGENDA</a:t>
            </a:r>
          </a:p>
          <a:p>
            <a:pPr algn="ctr"/>
            <a:endParaRPr lang="en-US" sz="4000" b="1" dirty="0" smtClean="0">
              <a:ln w="19050"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latin typeface="Eras Demi ITC" pitchFamily="34" charset="0"/>
            </a:endParaRPr>
          </a:p>
          <a:p>
            <a:r>
              <a:rPr lang="en-US" sz="2800" b="1" dirty="0" err="1" smtClean="0">
                <a:latin typeface="Eras Demi ITC" panose="020B0805030504020804" pitchFamily="34" charset="0"/>
              </a:rPr>
              <a:t>BikeWalkOKC</a:t>
            </a:r>
            <a:endParaRPr lang="en-US" sz="2800" b="1" dirty="0">
              <a:latin typeface="Eras Demi ITC" panose="020B08050305040208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man Old Style" pitchFamily="18" charset="0"/>
              </a:rPr>
              <a:t>Process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man Old Style" pitchFamily="18" charset="0"/>
              </a:rPr>
              <a:t>Preliminary Results</a:t>
            </a:r>
            <a:endParaRPr lang="en-US" sz="2800" dirty="0">
              <a:latin typeface="Bookman Old Style" pitchFamily="18" charset="0"/>
            </a:endParaRPr>
          </a:p>
          <a:p>
            <a:endParaRPr lang="en-US" sz="2800" b="1" dirty="0" smtClean="0">
              <a:latin typeface="Bookman Old Style" pitchFamily="18" charset="0"/>
            </a:endParaRPr>
          </a:p>
          <a:p>
            <a:r>
              <a:rPr lang="en-US" sz="2800" b="1" dirty="0" smtClean="0">
                <a:latin typeface="Eras Demi ITC" panose="020B0805030504020804" pitchFamily="34" charset="0"/>
              </a:rPr>
              <a:t>Watch For Me </a:t>
            </a:r>
            <a:r>
              <a:rPr lang="en-US" sz="2800" b="1" dirty="0" err="1" smtClean="0">
                <a:latin typeface="Eras Demi ITC" panose="020B0805030504020804" pitchFamily="34" charset="0"/>
              </a:rPr>
              <a:t>OKC</a:t>
            </a:r>
            <a:endParaRPr lang="en-US" sz="2800" b="1" dirty="0">
              <a:latin typeface="Eras Demi ITC" panose="020B08050305040208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man Old Style" pitchFamily="18" charset="0"/>
              </a:rPr>
              <a:t>Transportation Safety Campaign</a:t>
            </a:r>
            <a:endParaRPr lang="en-US" sz="2800" dirty="0">
              <a:latin typeface="Bookman Old Style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man Old Style" pitchFamily="18" charset="0"/>
              </a:rPr>
              <a:t>Data Collection and Evaluation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Bookman Old Style" pitchFamily="18" charset="0"/>
              </a:rPr>
              <a:t>Demonstration Corridors</a:t>
            </a:r>
            <a:endParaRPr lang="en-US" dirty="0">
              <a:latin typeface="Bookman Old Style" panose="02050604050505020204" pitchFamily="18" charset="0"/>
            </a:endParaRPr>
          </a:p>
          <a:p>
            <a:endParaRPr lang="en-US" sz="2800" dirty="0" smtClean="0">
              <a:latin typeface="Bookman Old Style" pitchFamily="18" charset="0"/>
            </a:endParaRPr>
          </a:p>
          <a:p>
            <a:pPr algn="ctr"/>
            <a:endParaRPr lang="en-US" sz="2800" dirty="0" smtClean="0">
              <a:latin typeface="Bookman Old Style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3352800"/>
            <a:ext cx="54864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r>
              <a:rPr lang="en-US" sz="3600" dirty="0" smtClean="0">
                <a:latin typeface="Eras Demi ITC" panose="020B0805030504020804" pitchFamily="34" charset="0"/>
              </a:rPr>
              <a:t>FHWA Safety Grant</a:t>
            </a:r>
          </a:p>
          <a:p>
            <a:r>
              <a:rPr lang="en-US" dirty="0" smtClean="0">
                <a:latin typeface="Bookman Old Style" panose="02050604050505020204" pitchFamily="18" charset="0"/>
              </a:rPr>
              <a:t>Grant #1</a:t>
            </a:r>
          </a:p>
          <a:p>
            <a:pPr lvl="1"/>
            <a:r>
              <a:rPr lang="en-US" dirty="0" smtClean="0">
                <a:latin typeface="Bookman Old Style" panose="02050604050505020204" pitchFamily="18" charset="0"/>
              </a:rPr>
              <a:t>$404,700 Federal Share</a:t>
            </a:r>
          </a:p>
          <a:p>
            <a:r>
              <a:rPr lang="en-US" dirty="0">
                <a:latin typeface="Bookman Old Style" panose="02050604050505020204" pitchFamily="18" charset="0"/>
              </a:rPr>
              <a:t>Grant </a:t>
            </a:r>
            <a:r>
              <a:rPr lang="en-US" dirty="0" smtClean="0">
                <a:latin typeface="Bookman Old Style" panose="02050604050505020204" pitchFamily="18" charset="0"/>
              </a:rPr>
              <a:t>#2</a:t>
            </a:r>
          </a:p>
          <a:p>
            <a:pPr lvl="1"/>
            <a:r>
              <a:rPr lang="en-US" dirty="0" smtClean="0">
                <a:latin typeface="Bookman Old Style" panose="02050604050505020204" pitchFamily="18" charset="0"/>
              </a:rPr>
              <a:t>$357,000 Federal Share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775" y="228600"/>
            <a:ext cx="3737319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5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1"/>
            <a:ext cx="4572000" cy="3429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04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9" t="31127" r="5761" b="53824"/>
          <a:stretch/>
        </p:blipFill>
        <p:spPr bwMode="auto">
          <a:xfrm rot="10800000">
            <a:off x="533400" y="4744806"/>
            <a:ext cx="10397802" cy="211319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dennis.blind\AppData\Local\Microsoft\Windows\Temporary Internet Files\Content.Outlook\U8Q9EG26\IMG_016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2" t="13031" r="18475"/>
          <a:stretch/>
        </p:blipFill>
        <p:spPr bwMode="auto">
          <a:xfrm rot="5400000">
            <a:off x="533674" y="2861619"/>
            <a:ext cx="3420762" cy="4572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5" b="23278"/>
          <a:stretch/>
        </p:blipFill>
        <p:spPr bwMode="auto">
          <a:xfrm>
            <a:off x="4572000" y="3048000"/>
            <a:ext cx="4572000" cy="188796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12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000" b="1" dirty="0">
              <a:ln w="19050"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latin typeface="Eras Demi ITC" pitchFamily="34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:\Users\dennis.blind\AppData\Local\Microsoft\Windows\Temporary Internet Files\Content.Outlook\U8Q9EG26\WatchForMe-BRO-Print_Page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7653668" cy="600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19050" y="-76200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  <a:ea typeface="+mn-ea"/>
                <a:cs typeface="+mn-cs"/>
              </a:rPr>
              <a:t>PROMOTIONAL ITEMS</a:t>
            </a:r>
            <a:endParaRPr lang="en-US" b="1" dirty="0">
              <a:ln w="19050">
                <a:noFill/>
              </a:ln>
              <a:solidFill>
                <a:schemeClr val="accent3">
                  <a:lumMod val="75000"/>
                </a:schemeClr>
              </a:solidFill>
              <a:latin typeface="Eras Demi ITC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2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dennis.blind\AppData\Local\Microsoft\Windows\Temporary Internet Files\Content.Outlook\U8Q9EG26\WatchForMe-BRO-Print_Page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4286"/>
            <a:ext cx="7649114" cy="599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19050" y="-76200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  <a:ea typeface="+mn-ea"/>
                <a:cs typeface="+mn-cs"/>
              </a:rPr>
              <a:t>PROMOTIONAL ITEMS</a:t>
            </a:r>
            <a:endParaRPr lang="en-US" b="1" dirty="0">
              <a:ln w="19050">
                <a:noFill/>
              </a:ln>
              <a:solidFill>
                <a:schemeClr val="accent3">
                  <a:lumMod val="75000"/>
                </a:schemeClr>
              </a:solidFill>
              <a:latin typeface="Eras Demi ITC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41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154" y="838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latin typeface="Eras Demi ITC" panose="020B0805030504020804" pitchFamily="34" charset="0"/>
              </a:rPr>
              <a:t>Radio Campaign</a:t>
            </a:r>
            <a:endParaRPr lang="en-US" dirty="0">
              <a:latin typeface="Eras Demi ITC" panose="020B0805030504020804" pitchFamily="34" charset="0"/>
            </a:endParaRPr>
          </a:p>
        </p:txBody>
      </p:sp>
      <p:pic>
        <p:nvPicPr>
          <p:cNvPr id="4" name="mayor15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286000"/>
            <a:ext cx="2756154" cy="118009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19050" y="-76200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  <a:ea typeface="+mn-ea"/>
                <a:cs typeface="+mn-cs"/>
              </a:rPr>
              <a:t>PROMOTIONAL ITEMS</a:t>
            </a:r>
            <a:endParaRPr lang="en-US" b="1" dirty="0">
              <a:ln w="19050">
                <a:noFill/>
              </a:ln>
              <a:solidFill>
                <a:schemeClr val="accent3">
                  <a:lumMod val="75000"/>
                </a:schemeClr>
              </a:solidFill>
              <a:latin typeface="Eras Demi ITC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29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575876"/>
            <a:ext cx="7467600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</a:rPr>
              <a:t>GOALS FROM PLANOKC</a:t>
            </a:r>
          </a:p>
          <a:p>
            <a:pPr algn="ctr"/>
            <a:endParaRPr lang="en-US" sz="1100" b="1" dirty="0" smtClean="0">
              <a:latin typeface="Eras Demi ITC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endParaRPr lang="en-US" sz="2000" dirty="0" smtClean="0">
              <a:latin typeface="Bookman Old Style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>
                <a:latin typeface="Bookman Old Style" pitchFamily="18" charset="0"/>
              </a:rPr>
              <a:t>Transportation system is safe, convenient, and provides a variety of modes. </a:t>
            </a:r>
          </a:p>
          <a:p>
            <a:pPr marL="914400" lvl="1" indent="-457200">
              <a:buFont typeface="+mj-lt"/>
              <a:buAutoNum type="arabicPeriod"/>
            </a:pPr>
            <a:endParaRPr lang="en-US" sz="2800" dirty="0" smtClean="0">
              <a:latin typeface="Bookman Old Style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>
                <a:latin typeface="Bookman Old Style" pitchFamily="18" charset="0"/>
              </a:rPr>
              <a:t>The bicycle is used as a form of transportation.</a:t>
            </a:r>
          </a:p>
          <a:p>
            <a:pPr marL="914400" lvl="1" indent="-457200">
              <a:buFont typeface="+mj-lt"/>
              <a:buAutoNum type="arabicPeriod"/>
            </a:pPr>
            <a:endParaRPr lang="en-US" sz="2800" dirty="0" smtClean="0">
              <a:latin typeface="Bookman Old Style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 err="1">
                <a:latin typeface="Bookman Old Style" pitchFamily="18" charset="0"/>
              </a:rPr>
              <a:t>OKC</a:t>
            </a:r>
            <a:r>
              <a:rPr lang="en-US" sz="2800" dirty="0">
                <a:latin typeface="Bookman Old Style" pitchFamily="18" charset="0"/>
              </a:rPr>
              <a:t> has a complete network of sidewalks.</a:t>
            </a:r>
          </a:p>
          <a:p>
            <a:pPr lvl="1"/>
            <a:endParaRPr lang="en-US" sz="20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0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marL="457200" lvl="1" indent="0">
              <a:buNone/>
            </a:pPr>
            <a:r>
              <a:rPr lang="en-US" dirty="0" smtClean="0">
                <a:latin typeface="Eras Demi ITC" panose="020B0805030504020804" pitchFamily="34" charset="0"/>
              </a:rPr>
              <a:t>Bicycle and Pedestrian Counters</a:t>
            </a:r>
          </a:p>
          <a:p>
            <a:pPr lvl="2"/>
            <a:r>
              <a:rPr lang="en-US" dirty="0" smtClean="0">
                <a:latin typeface="Bookman Old Style" panose="02050604050505020204" pitchFamily="18" charset="0"/>
              </a:rPr>
              <a:t>Katy </a:t>
            </a:r>
            <a:r>
              <a:rPr lang="en-US" dirty="0">
                <a:latin typeface="Bookman Old Style" panose="02050604050505020204" pitchFamily="18" charset="0"/>
              </a:rPr>
              <a:t>Trail</a:t>
            </a:r>
          </a:p>
          <a:p>
            <a:pPr lvl="2"/>
            <a:r>
              <a:rPr lang="en-US" dirty="0">
                <a:latin typeface="Bookman Old Style" panose="02050604050505020204" pitchFamily="18" charset="0"/>
              </a:rPr>
              <a:t>Lake Hefner Trail</a:t>
            </a:r>
          </a:p>
          <a:p>
            <a:pPr lvl="2"/>
            <a:r>
              <a:rPr lang="en-US" dirty="0">
                <a:latin typeface="Bookman Old Style" panose="02050604050505020204" pitchFamily="18" charset="0"/>
              </a:rPr>
              <a:t>I-44 Trail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7150" y="-76200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  <a:ea typeface="+mn-ea"/>
                <a:cs typeface="+mn-cs"/>
              </a:rPr>
              <a:t>DATA COLLECTION AND EVALUATION</a:t>
            </a:r>
            <a:endParaRPr lang="en-US" sz="4000" b="1" dirty="0">
              <a:ln w="19050">
                <a:noFill/>
              </a:ln>
              <a:solidFill>
                <a:schemeClr val="accent3">
                  <a:lumMod val="75000"/>
                </a:schemeClr>
              </a:solidFill>
              <a:latin typeface="Eras Demi ITC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94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</a:rPr>
              <a:t>DEMONSTRATION CORRIDORS</a:t>
            </a:r>
            <a:endParaRPr lang="en-US" dirty="0">
              <a:ln w="19050">
                <a:noFill/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83" b="12491"/>
          <a:stretch/>
        </p:blipFill>
        <p:spPr>
          <a:xfrm>
            <a:off x="1066800" y="986078"/>
            <a:ext cx="5295901" cy="5805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96" b="12560"/>
          <a:stretch/>
        </p:blipFill>
        <p:spPr>
          <a:xfrm>
            <a:off x="1066800" y="990600"/>
            <a:ext cx="5495925" cy="5800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2" t="32914" r="4271" b="40954"/>
          <a:stretch/>
        </p:blipFill>
        <p:spPr>
          <a:xfrm>
            <a:off x="5581650" y="1752600"/>
            <a:ext cx="317182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5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2" y="0"/>
            <a:ext cx="9002196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</a:rPr>
              <a:t>DEMONSTRATION CORRIDORS</a:t>
            </a:r>
            <a:endParaRPr lang="en-US" dirty="0">
              <a:ln w="19050">
                <a:noFill/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08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992463"/>
            <a:ext cx="3733800" cy="2885209"/>
          </a:xfrm>
          <a:prstGeom prst="rect">
            <a:avLst/>
          </a:prstGeom>
        </p:spPr>
      </p:pic>
      <p:pic>
        <p:nvPicPr>
          <p:cNvPr id="4" name="Picture 2" descr="S:\Transportation\Bike Ped Safety Campaign\Brochure\WatchForMe_OKC-CMYK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2286000"/>
            <a:ext cx="49298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85515" y="533400"/>
            <a:ext cx="6372970" cy="1446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4400" b="1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2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  <a:ea typeface="+mn-ea"/>
                <a:cs typeface="+mn-cs"/>
              </a:rPr>
              <a:t>TIMELINE</a:t>
            </a:r>
            <a:endParaRPr lang="en-US" sz="4000" b="1" dirty="0">
              <a:ln w="19050">
                <a:noFill/>
              </a:ln>
              <a:solidFill>
                <a:schemeClr val="accent3">
                  <a:lumMod val="75000"/>
                </a:schemeClr>
              </a:solidFill>
              <a:latin typeface="Eras Demi ITC" pitchFamily="34" charset="0"/>
              <a:ea typeface="+mn-ea"/>
              <a:cs typeface="+mn-cs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014647"/>
              </p:ext>
            </p:extLst>
          </p:nvPr>
        </p:nvGraphicFramePr>
        <p:xfrm>
          <a:off x="0" y="1837582"/>
          <a:ext cx="9144000" cy="3182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Worksheet" r:id="rId4" imgW="8182057" imgH="2847960" progId="Excel.Sheet.12">
                  <p:embed/>
                </p:oleObj>
              </mc:Choice>
              <mc:Fallback>
                <p:oleObj name="Worksheet" r:id="rId4" imgW="8182057" imgH="28479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837582"/>
                        <a:ext cx="9144000" cy="31828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87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  <a:ea typeface="+mn-ea"/>
                <a:cs typeface="+mn-cs"/>
              </a:rPr>
              <a:t>STEERING COMMITTEE</a:t>
            </a:r>
            <a:endParaRPr lang="en-US" sz="4000" b="1" dirty="0">
              <a:ln w="19050">
                <a:noFill/>
              </a:ln>
              <a:solidFill>
                <a:schemeClr val="accent3">
                  <a:lumMod val="75000"/>
                </a:schemeClr>
              </a:solidFill>
              <a:latin typeface="Eras Demi ITC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2200" y="1523999"/>
            <a:ext cx="515397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Bookman Old Style" panose="02050604050505020204" pitchFamily="18" charset="0"/>
              </a:rPr>
              <a:t>ACOG</a:t>
            </a:r>
          </a:p>
          <a:p>
            <a:r>
              <a:rPr lang="en-US" sz="2000" dirty="0" smtClean="0">
                <a:latin typeface="Bookman Old Style" panose="02050604050505020204" pitchFamily="18" charset="0"/>
              </a:rPr>
              <a:t>ODOT</a:t>
            </a:r>
          </a:p>
          <a:p>
            <a:r>
              <a:rPr lang="en-US" sz="2000" dirty="0" smtClean="0">
                <a:latin typeface="Bookman Old Style" panose="02050604050505020204" pitchFamily="18" charset="0"/>
              </a:rPr>
              <a:t>Neighborhood Alliance</a:t>
            </a:r>
          </a:p>
          <a:p>
            <a:r>
              <a:rPr lang="en-US" sz="2000" dirty="0" smtClean="0">
                <a:latin typeface="Bookman Old Style" panose="02050604050505020204" pitchFamily="18" charset="0"/>
              </a:rPr>
              <a:t>Oklahoma Bicycle Society </a:t>
            </a:r>
          </a:p>
          <a:p>
            <a:r>
              <a:rPr lang="en-US" sz="2000" dirty="0" smtClean="0">
                <a:latin typeface="Bookman Old Style" panose="02050604050505020204" pitchFamily="18" charset="0"/>
              </a:rPr>
              <a:t>YMCA</a:t>
            </a:r>
          </a:p>
          <a:p>
            <a:r>
              <a:rPr lang="en-US" sz="2000" dirty="0" smtClean="0">
                <a:latin typeface="Bookman Old Style" panose="02050604050505020204" pitchFamily="18" charset="0"/>
              </a:rPr>
              <a:t>COTPA</a:t>
            </a:r>
          </a:p>
          <a:p>
            <a:r>
              <a:rPr lang="en-US" sz="2000" dirty="0" smtClean="0">
                <a:latin typeface="Bookman Old Style" panose="02050604050505020204" pitchFamily="18" charset="0"/>
              </a:rPr>
              <a:t>Public Works</a:t>
            </a:r>
          </a:p>
          <a:p>
            <a:r>
              <a:rPr lang="en-US" sz="2000" dirty="0" smtClean="0">
                <a:latin typeface="Bookman Old Style" panose="02050604050505020204" pitchFamily="18" charset="0"/>
              </a:rPr>
              <a:t>Parks and Recreation</a:t>
            </a:r>
          </a:p>
          <a:p>
            <a:r>
              <a:rPr lang="en-US" sz="2000" dirty="0" smtClean="0">
                <a:latin typeface="Bookman Old Style" panose="02050604050505020204" pitchFamily="18" charset="0"/>
              </a:rPr>
              <a:t>OCCHD</a:t>
            </a:r>
          </a:p>
          <a:p>
            <a:r>
              <a:rPr lang="en-US" sz="2000" dirty="0" smtClean="0">
                <a:latin typeface="Bookman Old Style" panose="02050604050505020204" pitchFamily="18" charset="0"/>
              </a:rPr>
              <a:t>Community Foundation</a:t>
            </a:r>
          </a:p>
          <a:p>
            <a:r>
              <a:rPr lang="en-US" sz="2000" dirty="0" smtClean="0">
                <a:latin typeface="Bookman Old Style" panose="02050604050505020204" pitchFamily="18" charset="0"/>
              </a:rPr>
              <a:t>The Alliance for Economic Development</a:t>
            </a:r>
          </a:p>
          <a:p>
            <a:r>
              <a:rPr lang="en-US" sz="2000" dirty="0" smtClean="0">
                <a:latin typeface="Bookman Old Style" panose="02050604050505020204" pitchFamily="18" charset="0"/>
              </a:rPr>
              <a:t>ADG Architects</a:t>
            </a:r>
          </a:p>
          <a:p>
            <a:r>
              <a:rPr lang="en-US" sz="2000" dirty="0" smtClean="0">
                <a:latin typeface="Bookman Old Style" panose="02050604050505020204" pitchFamily="18" charset="0"/>
              </a:rPr>
              <a:t>Oklahoma City Community Foundation</a:t>
            </a:r>
          </a:p>
          <a:p>
            <a:r>
              <a:rPr lang="en-US" sz="2000" dirty="0" err="1" smtClean="0">
                <a:latin typeface="Bookman Old Style" panose="02050604050505020204" pitchFamily="18" charset="0"/>
              </a:rPr>
              <a:t>Kidical</a:t>
            </a:r>
            <a:r>
              <a:rPr lang="en-US" sz="2000" dirty="0" smtClean="0">
                <a:latin typeface="Bookman Old Style" panose="02050604050505020204" pitchFamily="18" charset="0"/>
              </a:rPr>
              <a:t> Mass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2346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</a:rPr>
              <a:t>PLAN POLICIES</a:t>
            </a:r>
            <a:endParaRPr lang="en-US" b="1" dirty="0">
              <a:ln w="19050">
                <a:noFill/>
              </a:ln>
              <a:solidFill>
                <a:schemeClr val="accent3">
                  <a:lumMod val="75000"/>
                </a:schemeClr>
              </a:solidFill>
              <a:latin typeface="Eras Demi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Bookman Old Style" panose="02050604050505020204" pitchFamily="18" charset="0"/>
              </a:rPr>
              <a:t>Incorporate proposed </a:t>
            </a:r>
            <a:r>
              <a:rPr lang="en-US" sz="2800" dirty="0">
                <a:latin typeface="Bookman Old Style" panose="02050604050505020204" pitchFamily="18" charset="0"/>
              </a:rPr>
              <a:t>bicycle </a:t>
            </a:r>
            <a:r>
              <a:rPr lang="en-US" sz="2800" dirty="0" smtClean="0">
                <a:latin typeface="Bookman Old Style" panose="02050604050505020204" pitchFamily="18" charset="0"/>
              </a:rPr>
              <a:t>facilities on roadways </a:t>
            </a:r>
            <a:r>
              <a:rPr lang="en-US" sz="2800" dirty="0">
                <a:latin typeface="Bookman Old Style" panose="02050604050505020204" pitchFamily="18" charset="0"/>
              </a:rPr>
              <a:t>being </a:t>
            </a:r>
            <a:r>
              <a:rPr lang="en-US" sz="2800" dirty="0" smtClean="0">
                <a:latin typeface="Bookman Old Style" panose="02050604050505020204" pitchFamily="18" charset="0"/>
              </a:rPr>
              <a:t>reconstructed, resurfaced, or restriped. </a:t>
            </a:r>
            <a:endParaRPr lang="en-US" sz="2800" dirty="0">
              <a:latin typeface="Bookman Old Style" panose="02050604050505020204" pitchFamily="18" charset="0"/>
              <a:ea typeface="Calibri"/>
              <a:cs typeface="Times New Roman"/>
            </a:endParaRPr>
          </a:p>
          <a:p>
            <a:endParaRPr lang="en-US" sz="2400" dirty="0">
              <a:latin typeface="Bookman Old Style" panose="02050604050505020204" pitchFamily="18" charset="0"/>
            </a:endParaRPr>
          </a:p>
        </p:txBody>
      </p:sp>
      <p:pic>
        <p:nvPicPr>
          <p:cNvPr id="5" name="Picture 4" descr="http://usa.streetsblog.org/wp-content/uploads/sites/5/2015/02/B9RKdsxCMAAqZZ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819400"/>
            <a:ext cx="3948522" cy="296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www.swoknews.com/sites/default/files/styles/slideshow/public/field/image/1A-greer-park-sidewalk-45-x-full.jpg?itok=TDvQ0Sm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" t="14872" r="16669"/>
          <a:stretch/>
        </p:blipFill>
        <p:spPr bwMode="auto">
          <a:xfrm>
            <a:off x="4495799" y="2819400"/>
            <a:ext cx="4269105" cy="296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90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9050">
                  <a:noFill/>
                </a:ln>
                <a:solidFill>
                  <a:schemeClr val="accent3">
                    <a:lumMod val="75000"/>
                  </a:schemeClr>
                </a:solidFill>
                <a:latin typeface="Eras Demi ITC" pitchFamily="34" charset="0"/>
              </a:rPr>
              <a:t>PLAN 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Bookman Old Style" panose="02050604050505020204" pitchFamily="18" charset="0"/>
              </a:rPr>
              <a:t>Work on education </a:t>
            </a:r>
            <a:r>
              <a:rPr lang="en-US" sz="2800" dirty="0">
                <a:latin typeface="Bookman Old Style" panose="02050604050505020204" pitchFamily="18" charset="0"/>
              </a:rPr>
              <a:t>and encouragement programs </a:t>
            </a:r>
            <a:r>
              <a:rPr lang="en-US" sz="2800" dirty="0" smtClean="0">
                <a:latin typeface="Bookman Old Style" panose="02050604050505020204" pitchFamily="18" charset="0"/>
              </a:rPr>
              <a:t>with schools and </a:t>
            </a:r>
            <a:r>
              <a:rPr lang="en-US" sz="2800" dirty="0">
                <a:latin typeface="Bookman Old Style" panose="02050604050505020204" pitchFamily="18" charset="0"/>
              </a:rPr>
              <a:t>other </a:t>
            </a:r>
            <a:r>
              <a:rPr lang="en-US" sz="2800" dirty="0" smtClean="0">
                <a:latin typeface="Bookman Old Style" panose="02050604050505020204" pitchFamily="18" charset="0"/>
              </a:rPr>
              <a:t>organizations.</a:t>
            </a:r>
          </a:p>
          <a:p>
            <a:pPr marL="0" indent="0">
              <a:buNone/>
            </a:pPr>
            <a:endParaRPr lang="en-US" sz="2400" dirty="0">
              <a:latin typeface="Bookman Old Style" panose="02050604050505020204" pitchFamily="18" charset="0"/>
            </a:endParaRPr>
          </a:p>
        </p:txBody>
      </p:sp>
      <p:pic>
        <p:nvPicPr>
          <p:cNvPr id="6146" name="Picture 2" descr="S:\Transportation\Bike Ped Safety Campaign\Brochure\WatchForMe_OKC-CMYK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284596"/>
            <a:ext cx="4572000" cy="204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60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6754</TotalTime>
  <Words>544</Words>
  <Application>Microsoft Office PowerPoint</Application>
  <PresentationFormat>On-screen Show (4:3)</PresentationFormat>
  <Paragraphs>192</Paragraphs>
  <Slides>53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TIMELINE</vt:lpstr>
      <vt:lpstr>STEERING COMMITTEE</vt:lpstr>
      <vt:lpstr>PLAN POLICIES</vt:lpstr>
      <vt:lpstr>PLAN POLICIES</vt:lpstr>
      <vt:lpstr>PLAN POLICIES</vt:lpstr>
      <vt:lpstr>PLAN POLICIES</vt:lpstr>
      <vt:lpstr>PLAN POLICIES</vt:lpstr>
      <vt:lpstr>Outreach</vt:lpstr>
      <vt:lpstr>PowerPoint Presentation</vt:lpstr>
      <vt:lpstr>SURVEY RESPONDENTS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INTERSECTION IMPROVEMENTS</vt:lpstr>
      <vt:lpstr>PowerPoint Presentation</vt:lpstr>
      <vt:lpstr>PowerPoint Presentation</vt:lpstr>
      <vt:lpstr>PowerPoint Presentation</vt:lpstr>
      <vt:lpstr>PowerPoint Presentation</vt:lpstr>
      <vt:lpstr>1997 TRAILS MASTER PLAN</vt:lpstr>
      <vt:lpstr>PowerPoint Presentation</vt:lpstr>
      <vt:lpstr>BICYCLE FACILITY TYPES</vt:lpstr>
      <vt:lpstr>BICYCLE FACILITY TYPES</vt:lpstr>
      <vt:lpstr>BICYCLE FACILITY TYPES</vt:lpstr>
      <vt:lpstr>BICYCLE FACILITY TYPES</vt:lpstr>
      <vt:lpstr>PowerPoint Presentation</vt:lpstr>
      <vt:lpstr>PowerPoint Presentation</vt:lpstr>
      <vt:lpstr>PowerPoint Presentation</vt:lpstr>
      <vt:lpstr>PowerPoint Presentation</vt:lpstr>
      <vt:lpstr>INTERSECTION IMPROVEMENT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Radio Campaign</vt:lpstr>
      <vt:lpstr>PowerPoint Presentation</vt:lpstr>
      <vt:lpstr>DEMONSTRATION CORRIDORS</vt:lpstr>
      <vt:lpstr>PowerPoint Presentation</vt:lpstr>
      <vt:lpstr>PowerPoint Presentation</vt:lpstr>
    </vt:vector>
  </TitlesOfParts>
  <Company>City of Oklahoma City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Tankard, John M</dc:creator>
  <cp:lastModifiedBy>Michael J. Kimball</cp:lastModifiedBy>
  <cp:revision>303</cp:revision>
  <cp:lastPrinted>2016-04-25T16:07:46Z</cp:lastPrinted>
  <dcterms:created xsi:type="dcterms:W3CDTF">2015-11-10T17:01:35Z</dcterms:created>
  <dcterms:modified xsi:type="dcterms:W3CDTF">2016-05-17T15:48:28Z</dcterms:modified>
</cp:coreProperties>
</file>